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notesSlides/notesSlide12.xml" ContentType="application/vnd.openxmlformats-officedocument.presentationml.notesSlide+xml"/>
  <Override PartName="/ppt/charts/chart4.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xml" ContentType="application/vnd.openxmlformats-officedocument.presentationml.tags+xml"/>
  <Override PartName="/ppt/notesSlides/notesSlide3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6.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7.xml" ContentType="application/vnd.openxmlformats-officedocument.presentationml.tags+xml"/>
  <Override PartName="/ppt/notesSlides/notesSlide65.xml" ContentType="application/vnd.openxmlformats-officedocument.presentationml.notesSlide+xml"/>
  <Override PartName="/ppt/tags/tag8.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9.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tags/tag10.xml" ContentType="application/vnd.openxmlformats-officedocument.presentationml.tags+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erverZoom="0">
  <p:sldMasterIdLst>
    <p:sldMasterId id="2147483648" r:id="rId1"/>
    <p:sldMasterId id="2147483660" r:id="rId2"/>
    <p:sldMasterId id="2147483675" r:id="rId3"/>
    <p:sldMasterId id="2147483686" r:id="rId4"/>
  </p:sldMasterIdLst>
  <p:notesMasterIdLst>
    <p:notesMasterId r:id="rId179"/>
  </p:notesMasterIdLst>
  <p:handoutMasterIdLst>
    <p:handoutMasterId r:id="rId180"/>
  </p:handoutMasterIdLst>
  <p:sldIdLst>
    <p:sldId id="543" r:id="rId5"/>
    <p:sldId id="439" r:id="rId6"/>
    <p:sldId id="465" r:id="rId7"/>
    <p:sldId id="1090" r:id="rId8"/>
    <p:sldId id="1091" r:id="rId9"/>
    <p:sldId id="1092" r:id="rId10"/>
    <p:sldId id="1093" r:id="rId11"/>
    <p:sldId id="1094" r:id="rId12"/>
    <p:sldId id="1095" r:id="rId13"/>
    <p:sldId id="1103" r:id="rId14"/>
    <p:sldId id="1104" r:id="rId15"/>
    <p:sldId id="1105" r:id="rId16"/>
    <p:sldId id="1096" r:id="rId17"/>
    <p:sldId id="1097" r:id="rId18"/>
    <p:sldId id="1098" r:id="rId19"/>
    <p:sldId id="1100" r:id="rId20"/>
    <p:sldId id="1101" r:id="rId21"/>
    <p:sldId id="1102" r:id="rId22"/>
    <p:sldId id="1106" r:id="rId23"/>
    <p:sldId id="1107" r:id="rId24"/>
    <p:sldId id="1109" r:id="rId25"/>
    <p:sldId id="833" r:id="rId26"/>
    <p:sldId id="1065" r:id="rId27"/>
    <p:sldId id="1066" r:id="rId28"/>
    <p:sldId id="845" r:id="rId29"/>
    <p:sldId id="823" r:id="rId30"/>
    <p:sldId id="887" r:id="rId31"/>
    <p:sldId id="873" r:id="rId32"/>
    <p:sldId id="885" r:id="rId33"/>
    <p:sldId id="886" r:id="rId34"/>
    <p:sldId id="1070" r:id="rId35"/>
    <p:sldId id="919" r:id="rId36"/>
    <p:sldId id="1043" r:id="rId37"/>
    <p:sldId id="834" r:id="rId38"/>
    <p:sldId id="888" r:id="rId39"/>
    <p:sldId id="889" r:id="rId40"/>
    <p:sldId id="890" r:id="rId41"/>
    <p:sldId id="891" r:id="rId42"/>
    <p:sldId id="892" r:id="rId43"/>
    <p:sldId id="848" r:id="rId44"/>
    <p:sldId id="847" r:id="rId45"/>
    <p:sldId id="849" r:id="rId46"/>
    <p:sldId id="850" r:id="rId47"/>
    <p:sldId id="851" r:id="rId48"/>
    <p:sldId id="864" r:id="rId49"/>
    <p:sldId id="865" r:id="rId50"/>
    <p:sldId id="1147" r:id="rId51"/>
    <p:sldId id="1110" r:id="rId52"/>
    <p:sldId id="1111" r:id="rId53"/>
    <p:sldId id="1112" r:id="rId54"/>
    <p:sldId id="1113" r:id="rId55"/>
    <p:sldId id="1114" r:id="rId56"/>
    <p:sldId id="1115" r:id="rId57"/>
    <p:sldId id="1116" r:id="rId58"/>
    <p:sldId id="1117" r:id="rId59"/>
    <p:sldId id="1118" r:id="rId60"/>
    <p:sldId id="1119" r:id="rId61"/>
    <p:sldId id="1120" r:id="rId62"/>
    <p:sldId id="1121" r:id="rId63"/>
    <p:sldId id="1130" r:id="rId64"/>
    <p:sldId id="1122" r:id="rId65"/>
    <p:sldId id="1131" r:id="rId66"/>
    <p:sldId id="1123" r:id="rId67"/>
    <p:sldId id="1132" r:id="rId68"/>
    <p:sldId id="1124" r:id="rId69"/>
    <p:sldId id="1126" r:id="rId70"/>
    <p:sldId id="1133" r:id="rId71"/>
    <p:sldId id="1127" r:id="rId72"/>
    <p:sldId id="1128" r:id="rId73"/>
    <p:sldId id="1134" r:id="rId74"/>
    <p:sldId id="1149" r:id="rId75"/>
    <p:sldId id="1145" r:id="rId76"/>
    <p:sldId id="1146" r:id="rId77"/>
    <p:sldId id="1148" r:id="rId78"/>
    <p:sldId id="1137" r:id="rId79"/>
    <p:sldId id="1138" r:id="rId80"/>
    <p:sldId id="1139" r:id="rId81"/>
    <p:sldId id="1136" r:id="rId82"/>
    <p:sldId id="1129" r:id="rId83"/>
    <p:sldId id="941" r:id="rId84"/>
    <p:sldId id="942" r:id="rId85"/>
    <p:sldId id="943" r:id="rId86"/>
    <p:sldId id="944" r:id="rId87"/>
    <p:sldId id="945" r:id="rId88"/>
    <p:sldId id="946" r:id="rId89"/>
    <p:sldId id="947" r:id="rId90"/>
    <p:sldId id="948" r:id="rId91"/>
    <p:sldId id="949" r:id="rId92"/>
    <p:sldId id="950" r:id="rId93"/>
    <p:sldId id="951" r:id="rId94"/>
    <p:sldId id="952" r:id="rId95"/>
    <p:sldId id="953" r:id="rId96"/>
    <p:sldId id="1158" r:id="rId97"/>
    <p:sldId id="1159" r:id="rId98"/>
    <p:sldId id="1160" r:id="rId99"/>
    <p:sldId id="1161" r:id="rId100"/>
    <p:sldId id="1162" r:id="rId101"/>
    <p:sldId id="1244" r:id="rId102"/>
    <p:sldId id="1163" r:id="rId103"/>
    <p:sldId id="1164" r:id="rId104"/>
    <p:sldId id="1165" r:id="rId105"/>
    <p:sldId id="1166" r:id="rId106"/>
    <p:sldId id="1167" r:id="rId107"/>
    <p:sldId id="1168" r:id="rId108"/>
    <p:sldId id="1169" r:id="rId109"/>
    <p:sldId id="1170" r:id="rId110"/>
    <p:sldId id="1171" r:id="rId111"/>
    <p:sldId id="1172" r:id="rId112"/>
    <p:sldId id="1173" r:id="rId113"/>
    <p:sldId id="1174" r:id="rId114"/>
    <p:sldId id="1175" r:id="rId115"/>
    <p:sldId id="1176" r:id="rId116"/>
    <p:sldId id="1177" r:id="rId117"/>
    <p:sldId id="1178" r:id="rId118"/>
    <p:sldId id="1179" r:id="rId119"/>
    <p:sldId id="1180" r:id="rId120"/>
    <p:sldId id="1181" r:id="rId121"/>
    <p:sldId id="1182" r:id="rId122"/>
    <p:sldId id="1245" r:id="rId123"/>
    <p:sldId id="1183" r:id="rId124"/>
    <p:sldId id="1184" r:id="rId125"/>
    <p:sldId id="1185" r:id="rId126"/>
    <p:sldId id="1186" r:id="rId127"/>
    <p:sldId id="1187" r:id="rId128"/>
    <p:sldId id="1188" r:id="rId129"/>
    <p:sldId id="1246" r:id="rId130"/>
    <p:sldId id="1189" r:id="rId131"/>
    <p:sldId id="1190" r:id="rId132"/>
    <p:sldId id="1191" r:id="rId133"/>
    <p:sldId id="1247" r:id="rId134"/>
    <p:sldId id="1248" r:id="rId135"/>
    <p:sldId id="1249" r:id="rId136"/>
    <p:sldId id="1192" r:id="rId137"/>
    <p:sldId id="1209" r:id="rId138"/>
    <p:sldId id="1208" r:id="rId139"/>
    <p:sldId id="1201" r:id="rId140"/>
    <p:sldId id="1210" r:id="rId141"/>
    <p:sldId id="1202" r:id="rId142"/>
    <p:sldId id="1203" r:id="rId143"/>
    <p:sldId id="1204" r:id="rId144"/>
    <p:sldId id="989" r:id="rId145"/>
    <p:sldId id="1211" r:id="rId146"/>
    <p:sldId id="1212" r:id="rId147"/>
    <p:sldId id="1213" r:id="rId148"/>
    <p:sldId id="1214" r:id="rId149"/>
    <p:sldId id="1215" r:id="rId150"/>
    <p:sldId id="1216" r:id="rId151"/>
    <p:sldId id="1217" r:id="rId152"/>
    <p:sldId id="1218" r:id="rId153"/>
    <p:sldId id="1219" r:id="rId154"/>
    <p:sldId id="1220" r:id="rId155"/>
    <p:sldId id="1221" r:id="rId156"/>
    <p:sldId id="1222" r:id="rId157"/>
    <p:sldId id="1223" r:id="rId158"/>
    <p:sldId id="1224" r:id="rId159"/>
    <p:sldId id="1225" r:id="rId160"/>
    <p:sldId id="1226" r:id="rId161"/>
    <p:sldId id="1227" r:id="rId162"/>
    <p:sldId id="1228" r:id="rId163"/>
    <p:sldId id="1229" r:id="rId164"/>
    <p:sldId id="1230" r:id="rId165"/>
    <p:sldId id="1231" r:id="rId166"/>
    <p:sldId id="1232" r:id="rId167"/>
    <p:sldId id="1233" r:id="rId168"/>
    <p:sldId id="1234" r:id="rId169"/>
    <p:sldId id="1235" r:id="rId170"/>
    <p:sldId id="1236" r:id="rId171"/>
    <p:sldId id="1237" r:id="rId172"/>
    <p:sldId id="1238" r:id="rId173"/>
    <p:sldId id="1239" r:id="rId174"/>
    <p:sldId id="1240" r:id="rId175"/>
    <p:sldId id="1241" r:id="rId176"/>
    <p:sldId id="1242" r:id="rId177"/>
    <p:sldId id="1243" r:id="rId178"/>
  </p:sldIdLst>
  <p:sldSz cx="6838950" cy="5129213"/>
  <p:notesSz cx="7099300" cy="10234613"/>
  <p:defaultTex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p:defaultTextStyle>
  <p:extLst>
    <p:ext uri="{EFAFB233-063F-42B5-8137-9DF3F51BA10A}">
      <p15:sldGuideLst xmlns="" xmlns:p15="http://schemas.microsoft.com/office/powerpoint/2012/main">
        <p15:guide id="1" orient="horz" pos="1462">
          <p15:clr>
            <a:srgbClr val="A4A3A4"/>
          </p15:clr>
        </p15:guide>
        <p15:guide id="2" pos="19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D4B8E"/>
    <a:srgbClr val="F4F9F5"/>
    <a:srgbClr val="F4F1E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67" autoAdjust="0"/>
    <p:restoredTop sz="96562" autoAdjust="0"/>
  </p:normalViewPr>
  <p:slideViewPr>
    <p:cSldViewPr>
      <p:cViewPr varScale="1">
        <p:scale>
          <a:sx n="112" d="100"/>
          <a:sy n="112" d="100"/>
        </p:scale>
        <p:origin x="-1430" y="-82"/>
      </p:cViewPr>
      <p:guideLst>
        <p:guide orient="horz" pos="1462"/>
        <p:guide pos="1916"/>
      </p:guideLst>
    </p:cSldViewPr>
  </p:slideViewPr>
  <p:outlineViewPr>
    <p:cViewPr>
      <p:scale>
        <a:sx n="33" d="100"/>
        <a:sy n="33" d="100"/>
      </p:scale>
      <p:origin x="0" y="1162"/>
    </p:cViewPr>
  </p:outlineViewPr>
  <p:notesTextViewPr>
    <p:cViewPr>
      <p:scale>
        <a:sx n="3" d="2"/>
        <a:sy n="3" d="2"/>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slide" Target="slides/slide171.xml"/><Relationship Id="rId170" Type="http://schemas.openxmlformats.org/officeDocument/2006/relationships/slide" Target="slides/slide166.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4" Type="http://schemas.openxmlformats.org/officeDocument/2006/relationships/slideMaster" Target="slideMasters/slideMaster4.xml"/><Relationship Id="rId9" Type="http://schemas.openxmlformats.org/officeDocument/2006/relationships/slide" Target="slides/slide5.xml"/><Relationship Id="rId172" Type="http://schemas.openxmlformats.org/officeDocument/2006/relationships/slide" Target="slides/slide168.xml"/><Relationship Id="rId180" Type="http://schemas.openxmlformats.org/officeDocument/2006/relationships/handoutMaster" Target="handoutMasters/handout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s>
</file>

<file path=ppt/charts/_rels/chart1.xml.rels><?xml version="1.0" encoding="UTF-8" standalone="yes"?>
<Relationships xmlns="http://schemas.openxmlformats.org/package/2006/relationships"><Relationship Id="rId1" Type="http://schemas.openxmlformats.org/officeDocument/2006/relationships/oleObject" Target="file:///E:\Download\WeChat%20Files\wxid_t70s0o9dou7v22\FileStorage\File\2021-08\2021.08.30.2019&#33267;&#20170;&#25351;&#25968;&#36235;&#21183;(&#26032;).xlsx" TargetMode="External"/></Relationships>
</file>

<file path=ppt/charts/_rels/chart2.xml.rels><?xml version="1.0" encoding="UTF-8" standalone="yes"?>
<Relationships xmlns="http://schemas.openxmlformats.org/package/2006/relationships"><Relationship Id="rId2" Type="http://schemas.openxmlformats.org/officeDocument/2006/relationships/oleObject" Target="file:///E:\Download\WeChat%20Files\wxid_t70s0o9dou7v22\FileStorage\File\2021-08\2021.08.30.2007&#33267;&#20170;&#25351;&#25968;&#36235;&#21183;(&#26032;).xlsx" TargetMode="External"/><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1" Type="http://schemas.openxmlformats.org/officeDocument/2006/relationships/oleObject" Target="file:///E:\Download\WeChat%20Files\wxid_t70s0o9dou7v22\FileStorage\File\2021-08\2021.08.30.2019&#33267;&#20170;&#25351;&#25968;&#36235;&#21183;(&#26032;).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E:\Download\WeChat%20Files\wxid_t70s0o9dou7v22\FileStorage\File\2021-08\2021.08.30.2007&#33267;&#20170;&#25351;&#25968;&#36235;&#21183;(&#2603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b="1" dirty="0">
                <a:solidFill>
                  <a:srgbClr val="FF0000"/>
                </a:solidFill>
              </a:rPr>
              <a:t>2019.01-2021.05 BDI(Daily)</a:t>
            </a:r>
          </a:p>
        </c:rich>
      </c:tx>
      <c:layout/>
      <c:overlay val="0"/>
      <c:spPr>
        <a:noFill/>
        <a:ln>
          <a:noFill/>
        </a:ln>
        <a:effectLst/>
      </c:spPr>
    </c:title>
    <c:autoTitleDeleted val="0"/>
    <c:plotArea>
      <c:layout/>
      <c:lineChart>
        <c:grouping val="standard"/>
        <c:varyColors val="0"/>
        <c:ser>
          <c:idx val="0"/>
          <c:order val="0"/>
          <c:tx>
            <c:strRef>
              <c:f>BDI!$B$1</c:f>
              <c:strCache>
                <c:ptCount val="1"/>
                <c:pt idx="0">
                  <c:v>BDI</c:v>
                </c:pt>
              </c:strCache>
            </c:strRef>
          </c:tx>
          <c:spPr>
            <a:ln w="25400" cap="rnd">
              <a:solidFill>
                <a:schemeClr val="accent1"/>
              </a:solidFill>
              <a:round/>
            </a:ln>
            <a:effectLst/>
          </c:spPr>
          <c:marker>
            <c:symbol val="none"/>
          </c:marker>
          <c:cat>
            <c:numRef>
              <c:f>BDI!$A$2:$A$626</c:f>
              <c:numCache>
                <c:formatCode>yyyy\-mm\-dd;@</c:formatCode>
                <c:ptCount val="625"/>
                <c:pt idx="0">
                  <c:v>43467</c:v>
                </c:pt>
                <c:pt idx="1">
                  <c:v>43468</c:v>
                </c:pt>
                <c:pt idx="2">
                  <c:v>43469</c:v>
                </c:pt>
                <c:pt idx="3">
                  <c:v>43472</c:v>
                </c:pt>
                <c:pt idx="4">
                  <c:v>43473</c:v>
                </c:pt>
                <c:pt idx="5">
                  <c:v>43474</c:v>
                </c:pt>
                <c:pt idx="6">
                  <c:v>43475</c:v>
                </c:pt>
                <c:pt idx="7">
                  <c:v>43476</c:v>
                </c:pt>
                <c:pt idx="8">
                  <c:v>43479</c:v>
                </c:pt>
                <c:pt idx="9">
                  <c:v>43480</c:v>
                </c:pt>
                <c:pt idx="10">
                  <c:v>43481</c:v>
                </c:pt>
                <c:pt idx="11">
                  <c:v>43482</c:v>
                </c:pt>
                <c:pt idx="12">
                  <c:v>43483</c:v>
                </c:pt>
                <c:pt idx="13">
                  <c:v>43486</c:v>
                </c:pt>
                <c:pt idx="14">
                  <c:v>43487</c:v>
                </c:pt>
                <c:pt idx="15">
                  <c:v>43488</c:v>
                </c:pt>
                <c:pt idx="16">
                  <c:v>43489</c:v>
                </c:pt>
                <c:pt idx="17">
                  <c:v>43490</c:v>
                </c:pt>
                <c:pt idx="18">
                  <c:v>43493</c:v>
                </c:pt>
                <c:pt idx="19">
                  <c:v>43494</c:v>
                </c:pt>
                <c:pt idx="20">
                  <c:v>43495</c:v>
                </c:pt>
                <c:pt idx="21">
                  <c:v>43496</c:v>
                </c:pt>
                <c:pt idx="22">
                  <c:v>43497</c:v>
                </c:pt>
                <c:pt idx="23">
                  <c:v>43500</c:v>
                </c:pt>
                <c:pt idx="24">
                  <c:v>43501</c:v>
                </c:pt>
                <c:pt idx="25">
                  <c:v>43502</c:v>
                </c:pt>
                <c:pt idx="26">
                  <c:v>43503</c:v>
                </c:pt>
                <c:pt idx="27">
                  <c:v>43504</c:v>
                </c:pt>
                <c:pt idx="28">
                  <c:v>43507</c:v>
                </c:pt>
                <c:pt idx="29">
                  <c:v>43508</c:v>
                </c:pt>
                <c:pt idx="30">
                  <c:v>43509</c:v>
                </c:pt>
                <c:pt idx="31">
                  <c:v>43510</c:v>
                </c:pt>
                <c:pt idx="32">
                  <c:v>43511</c:v>
                </c:pt>
                <c:pt idx="33">
                  <c:v>43514</c:v>
                </c:pt>
                <c:pt idx="34">
                  <c:v>43515</c:v>
                </c:pt>
                <c:pt idx="35">
                  <c:v>43516</c:v>
                </c:pt>
                <c:pt idx="36">
                  <c:v>43517</c:v>
                </c:pt>
                <c:pt idx="37">
                  <c:v>43518</c:v>
                </c:pt>
                <c:pt idx="38">
                  <c:v>43521</c:v>
                </c:pt>
                <c:pt idx="39">
                  <c:v>43522</c:v>
                </c:pt>
                <c:pt idx="40">
                  <c:v>43523</c:v>
                </c:pt>
                <c:pt idx="41">
                  <c:v>43524</c:v>
                </c:pt>
                <c:pt idx="42">
                  <c:v>43525</c:v>
                </c:pt>
                <c:pt idx="43">
                  <c:v>43528</c:v>
                </c:pt>
                <c:pt idx="44">
                  <c:v>43529</c:v>
                </c:pt>
                <c:pt idx="45">
                  <c:v>43530</c:v>
                </c:pt>
                <c:pt idx="46">
                  <c:v>43531</c:v>
                </c:pt>
                <c:pt idx="47">
                  <c:v>43532</c:v>
                </c:pt>
                <c:pt idx="48">
                  <c:v>43535</c:v>
                </c:pt>
                <c:pt idx="49">
                  <c:v>43536</c:v>
                </c:pt>
                <c:pt idx="50">
                  <c:v>43537</c:v>
                </c:pt>
                <c:pt idx="51">
                  <c:v>43538</c:v>
                </c:pt>
                <c:pt idx="52">
                  <c:v>43539</c:v>
                </c:pt>
                <c:pt idx="53">
                  <c:v>43542</c:v>
                </c:pt>
                <c:pt idx="54">
                  <c:v>43543</c:v>
                </c:pt>
                <c:pt idx="55">
                  <c:v>43544</c:v>
                </c:pt>
                <c:pt idx="56">
                  <c:v>43545</c:v>
                </c:pt>
                <c:pt idx="57">
                  <c:v>43546</c:v>
                </c:pt>
                <c:pt idx="58">
                  <c:v>43549</c:v>
                </c:pt>
                <c:pt idx="59">
                  <c:v>43550</c:v>
                </c:pt>
                <c:pt idx="60">
                  <c:v>43551</c:v>
                </c:pt>
                <c:pt idx="61">
                  <c:v>43552</c:v>
                </c:pt>
                <c:pt idx="62">
                  <c:v>43553</c:v>
                </c:pt>
                <c:pt idx="63">
                  <c:v>43556</c:v>
                </c:pt>
                <c:pt idx="64">
                  <c:v>43557</c:v>
                </c:pt>
                <c:pt idx="65">
                  <c:v>43558</c:v>
                </c:pt>
                <c:pt idx="66">
                  <c:v>43559</c:v>
                </c:pt>
                <c:pt idx="67">
                  <c:v>43560</c:v>
                </c:pt>
                <c:pt idx="68">
                  <c:v>43563</c:v>
                </c:pt>
                <c:pt idx="69">
                  <c:v>43564</c:v>
                </c:pt>
                <c:pt idx="70">
                  <c:v>43565</c:v>
                </c:pt>
                <c:pt idx="71">
                  <c:v>43566</c:v>
                </c:pt>
                <c:pt idx="72">
                  <c:v>43567</c:v>
                </c:pt>
                <c:pt idx="73">
                  <c:v>43570</c:v>
                </c:pt>
                <c:pt idx="74">
                  <c:v>43571</c:v>
                </c:pt>
                <c:pt idx="75">
                  <c:v>43572</c:v>
                </c:pt>
                <c:pt idx="76">
                  <c:v>43573</c:v>
                </c:pt>
                <c:pt idx="77">
                  <c:v>43578</c:v>
                </c:pt>
                <c:pt idx="78">
                  <c:v>43579</c:v>
                </c:pt>
                <c:pt idx="79">
                  <c:v>43580</c:v>
                </c:pt>
                <c:pt idx="80">
                  <c:v>43581</c:v>
                </c:pt>
                <c:pt idx="81">
                  <c:v>43584</c:v>
                </c:pt>
                <c:pt idx="82">
                  <c:v>43585</c:v>
                </c:pt>
                <c:pt idx="83">
                  <c:v>43586</c:v>
                </c:pt>
                <c:pt idx="84">
                  <c:v>43587</c:v>
                </c:pt>
                <c:pt idx="85">
                  <c:v>43588</c:v>
                </c:pt>
                <c:pt idx="86">
                  <c:v>43592</c:v>
                </c:pt>
                <c:pt idx="87">
                  <c:v>43593</c:v>
                </c:pt>
                <c:pt idx="88">
                  <c:v>43594</c:v>
                </c:pt>
                <c:pt idx="89">
                  <c:v>43595</c:v>
                </c:pt>
                <c:pt idx="90">
                  <c:v>43598</c:v>
                </c:pt>
                <c:pt idx="91">
                  <c:v>43599</c:v>
                </c:pt>
                <c:pt idx="92">
                  <c:v>43600</c:v>
                </c:pt>
                <c:pt idx="93">
                  <c:v>43601</c:v>
                </c:pt>
                <c:pt idx="94">
                  <c:v>43602</c:v>
                </c:pt>
                <c:pt idx="95">
                  <c:v>43605</c:v>
                </c:pt>
                <c:pt idx="96">
                  <c:v>43606</c:v>
                </c:pt>
                <c:pt idx="97">
                  <c:v>43607</c:v>
                </c:pt>
                <c:pt idx="98">
                  <c:v>43608</c:v>
                </c:pt>
                <c:pt idx="99">
                  <c:v>43609</c:v>
                </c:pt>
                <c:pt idx="100">
                  <c:v>43613</c:v>
                </c:pt>
                <c:pt idx="101">
                  <c:v>43614</c:v>
                </c:pt>
                <c:pt idx="102">
                  <c:v>43615</c:v>
                </c:pt>
                <c:pt idx="103">
                  <c:v>43616</c:v>
                </c:pt>
                <c:pt idx="104">
                  <c:v>43619</c:v>
                </c:pt>
                <c:pt idx="105">
                  <c:v>43620</c:v>
                </c:pt>
                <c:pt idx="106">
                  <c:v>43621</c:v>
                </c:pt>
                <c:pt idx="107">
                  <c:v>43622</c:v>
                </c:pt>
                <c:pt idx="108">
                  <c:v>43623</c:v>
                </c:pt>
                <c:pt idx="109">
                  <c:v>43626</c:v>
                </c:pt>
                <c:pt idx="110">
                  <c:v>43627</c:v>
                </c:pt>
                <c:pt idx="111">
                  <c:v>43628</c:v>
                </c:pt>
                <c:pt idx="112">
                  <c:v>43629</c:v>
                </c:pt>
                <c:pt idx="113">
                  <c:v>43630</c:v>
                </c:pt>
                <c:pt idx="114">
                  <c:v>43633</c:v>
                </c:pt>
                <c:pt idx="115">
                  <c:v>43634</c:v>
                </c:pt>
                <c:pt idx="116">
                  <c:v>43635</c:v>
                </c:pt>
                <c:pt idx="117">
                  <c:v>43636</c:v>
                </c:pt>
                <c:pt idx="118">
                  <c:v>43637</c:v>
                </c:pt>
                <c:pt idx="119">
                  <c:v>43640</c:v>
                </c:pt>
                <c:pt idx="120">
                  <c:v>43641</c:v>
                </c:pt>
                <c:pt idx="121">
                  <c:v>43642</c:v>
                </c:pt>
                <c:pt idx="122">
                  <c:v>43643</c:v>
                </c:pt>
                <c:pt idx="123">
                  <c:v>43644</c:v>
                </c:pt>
                <c:pt idx="124">
                  <c:v>43647</c:v>
                </c:pt>
                <c:pt idx="125">
                  <c:v>43648</c:v>
                </c:pt>
                <c:pt idx="126">
                  <c:v>43649</c:v>
                </c:pt>
                <c:pt idx="127">
                  <c:v>43650</c:v>
                </c:pt>
                <c:pt idx="128">
                  <c:v>43651</c:v>
                </c:pt>
                <c:pt idx="129">
                  <c:v>43654</c:v>
                </c:pt>
                <c:pt idx="130">
                  <c:v>43655</c:v>
                </c:pt>
                <c:pt idx="131">
                  <c:v>43656</c:v>
                </c:pt>
                <c:pt idx="132">
                  <c:v>43657</c:v>
                </c:pt>
                <c:pt idx="133">
                  <c:v>43658</c:v>
                </c:pt>
                <c:pt idx="134">
                  <c:v>43661</c:v>
                </c:pt>
                <c:pt idx="135">
                  <c:v>43662</c:v>
                </c:pt>
                <c:pt idx="136">
                  <c:v>43663</c:v>
                </c:pt>
                <c:pt idx="137">
                  <c:v>43664</c:v>
                </c:pt>
                <c:pt idx="138">
                  <c:v>43665</c:v>
                </c:pt>
                <c:pt idx="139">
                  <c:v>43668</c:v>
                </c:pt>
                <c:pt idx="140">
                  <c:v>43669</c:v>
                </c:pt>
                <c:pt idx="141">
                  <c:v>43670</c:v>
                </c:pt>
                <c:pt idx="142">
                  <c:v>43671</c:v>
                </c:pt>
                <c:pt idx="143">
                  <c:v>43672</c:v>
                </c:pt>
                <c:pt idx="144">
                  <c:v>43675</c:v>
                </c:pt>
                <c:pt idx="145">
                  <c:v>43676</c:v>
                </c:pt>
                <c:pt idx="146">
                  <c:v>43677</c:v>
                </c:pt>
                <c:pt idx="147">
                  <c:v>43678</c:v>
                </c:pt>
                <c:pt idx="148">
                  <c:v>43679</c:v>
                </c:pt>
                <c:pt idx="149">
                  <c:v>43682</c:v>
                </c:pt>
                <c:pt idx="150">
                  <c:v>43683</c:v>
                </c:pt>
                <c:pt idx="151">
                  <c:v>43684</c:v>
                </c:pt>
                <c:pt idx="152">
                  <c:v>43685</c:v>
                </c:pt>
                <c:pt idx="153">
                  <c:v>43686</c:v>
                </c:pt>
                <c:pt idx="154">
                  <c:v>43689</c:v>
                </c:pt>
                <c:pt idx="155">
                  <c:v>43690</c:v>
                </c:pt>
                <c:pt idx="156">
                  <c:v>43691</c:v>
                </c:pt>
                <c:pt idx="157">
                  <c:v>43692</c:v>
                </c:pt>
                <c:pt idx="158">
                  <c:v>43693</c:v>
                </c:pt>
                <c:pt idx="159">
                  <c:v>43696</c:v>
                </c:pt>
                <c:pt idx="160">
                  <c:v>43697</c:v>
                </c:pt>
                <c:pt idx="161">
                  <c:v>43698</c:v>
                </c:pt>
                <c:pt idx="162">
                  <c:v>43699</c:v>
                </c:pt>
                <c:pt idx="163">
                  <c:v>43700</c:v>
                </c:pt>
                <c:pt idx="164">
                  <c:v>43704</c:v>
                </c:pt>
                <c:pt idx="165">
                  <c:v>43705</c:v>
                </c:pt>
                <c:pt idx="166">
                  <c:v>43706</c:v>
                </c:pt>
                <c:pt idx="167">
                  <c:v>43707</c:v>
                </c:pt>
                <c:pt idx="168">
                  <c:v>43710</c:v>
                </c:pt>
                <c:pt idx="169">
                  <c:v>43711</c:v>
                </c:pt>
                <c:pt idx="170">
                  <c:v>43712</c:v>
                </c:pt>
                <c:pt idx="171">
                  <c:v>43713</c:v>
                </c:pt>
                <c:pt idx="172">
                  <c:v>43714</c:v>
                </c:pt>
                <c:pt idx="173">
                  <c:v>43717</c:v>
                </c:pt>
                <c:pt idx="174">
                  <c:v>43718</c:v>
                </c:pt>
                <c:pt idx="175">
                  <c:v>43719</c:v>
                </c:pt>
                <c:pt idx="176">
                  <c:v>43720</c:v>
                </c:pt>
                <c:pt idx="177">
                  <c:v>43721</c:v>
                </c:pt>
                <c:pt idx="178">
                  <c:v>43724</c:v>
                </c:pt>
                <c:pt idx="179">
                  <c:v>43725</c:v>
                </c:pt>
                <c:pt idx="180">
                  <c:v>43726</c:v>
                </c:pt>
                <c:pt idx="181">
                  <c:v>43727</c:v>
                </c:pt>
                <c:pt idx="182">
                  <c:v>43728</c:v>
                </c:pt>
                <c:pt idx="183">
                  <c:v>43731</c:v>
                </c:pt>
                <c:pt idx="184">
                  <c:v>43732</c:v>
                </c:pt>
                <c:pt idx="185">
                  <c:v>43733</c:v>
                </c:pt>
                <c:pt idx="186">
                  <c:v>43734</c:v>
                </c:pt>
                <c:pt idx="187">
                  <c:v>43735</c:v>
                </c:pt>
                <c:pt idx="188">
                  <c:v>43738</c:v>
                </c:pt>
                <c:pt idx="189">
                  <c:v>43739</c:v>
                </c:pt>
                <c:pt idx="190">
                  <c:v>43740</c:v>
                </c:pt>
                <c:pt idx="191">
                  <c:v>43741</c:v>
                </c:pt>
                <c:pt idx="192">
                  <c:v>43742</c:v>
                </c:pt>
                <c:pt idx="193">
                  <c:v>43745</c:v>
                </c:pt>
                <c:pt idx="194">
                  <c:v>43746</c:v>
                </c:pt>
                <c:pt idx="195">
                  <c:v>43747</c:v>
                </c:pt>
                <c:pt idx="196">
                  <c:v>43748</c:v>
                </c:pt>
                <c:pt idx="197">
                  <c:v>43749</c:v>
                </c:pt>
                <c:pt idx="198">
                  <c:v>43752</c:v>
                </c:pt>
                <c:pt idx="199">
                  <c:v>43753</c:v>
                </c:pt>
                <c:pt idx="200">
                  <c:v>43754</c:v>
                </c:pt>
                <c:pt idx="201">
                  <c:v>43755</c:v>
                </c:pt>
                <c:pt idx="202">
                  <c:v>43756</c:v>
                </c:pt>
                <c:pt idx="203">
                  <c:v>43759</c:v>
                </c:pt>
                <c:pt idx="204">
                  <c:v>43760</c:v>
                </c:pt>
                <c:pt idx="205">
                  <c:v>43761</c:v>
                </c:pt>
                <c:pt idx="206">
                  <c:v>43762</c:v>
                </c:pt>
                <c:pt idx="207">
                  <c:v>43763</c:v>
                </c:pt>
                <c:pt idx="208">
                  <c:v>43766</c:v>
                </c:pt>
                <c:pt idx="209">
                  <c:v>43767</c:v>
                </c:pt>
                <c:pt idx="210">
                  <c:v>43768</c:v>
                </c:pt>
                <c:pt idx="211">
                  <c:v>43769</c:v>
                </c:pt>
                <c:pt idx="212">
                  <c:v>43770</c:v>
                </c:pt>
                <c:pt idx="213">
                  <c:v>43773</c:v>
                </c:pt>
                <c:pt idx="214">
                  <c:v>43774</c:v>
                </c:pt>
                <c:pt idx="215">
                  <c:v>43775</c:v>
                </c:pt>
                <c:pt idx="216">
                  <c:v>43776</c:v>
                </c:pt>
                <c:pt idx="217">
                  <c:v>43777</c:v>
                </c:pt>
                <c:pt idx="218">
                  <c:v>43780</c:v>
                </c:pt>
                <c:pt idx="219">
                  <c:v>43781</c:v>
                </c:pt>
                <c:pt idx="220">
                  <c:v>43782</c:v>
                </c:pt>
                <c:pt idx="221">
                  <c:v>43783</c:v>
                </c:pt>
                <c:pt idx="222">
                  <c:v>43784</c:v>
                </c:pt>
                <c:pt idx="223">
                  <c:v>43787</c:v>
                </c:pt>
                <c:pt idx="224">
                  <c:v>43788</c:v>
                </c:pt>
                <c:pt idx="225">
                  <c:v>43789</c:v>
                </c:pt>
                <c:pt idx="226">
                  <c:v>43790</c:v>
                </c:pt>
                <c:pt idx="227">
                  <c:v>43791</c:v>
                </c:pt>
                <c:pt idx="228">
                  <c:v>43794</c:v>
                </c:pt>
                <c:pt idx="229">
                  <c:v>43795</c:v>
                </c:pt>
                <c:pt idx="230">
                  <c:v>43796</c:v>
                </c:pt>
                <c:pt idx="231">
                  <c:v>43797</c:v>
                </c:pt>
                <c:pt idx="232">
                  <c:v>43798</c:v>
                </c:pt>
                <c:pt idx="233">
                  <c:v>43801</c:v>
                </c:pt>
                <c:pt idx="234">
                  <c:v>43802</c:v>
                </c:pt>
                <c:pt idx="235">
                  <c:v>43803</c:v>
                </c:pt>
                <c:pt idx="236">
                  <c:v>43804</c:v>
                </c:pt>
                <c:pt idx="237">
                  <c:v>43805</c:v>
                </c:pt>
                <c:pt idx="238">
                  <c:v>43808</c:v>
                </c:pt>
                <c:pt idx="239">
                  <c:v>43809</c:v>
                </c:pt>
                <c:pt idx="240">
                  <c:v>43810</c:v>
                </c:pt>
                <c:pt idx="241">
                  <c:v>43811</c:v>
                </c:pt>
                <c:pt idx="242">
                  <c:v>43812</c:v>
                </c:pt>
                <c:pt idx="243">
                  <c:v>43815</c:v>
                </c:pt>
                <c:pt idx="244">
                  <c:v>43816</c:v>
                </c:pt>
                <c:pt idx="245">
                  <c:v>43817</c:v>
                </c:pt>
                <c:pt idx="246">
                  <c:v>43818</c:v>
                </c:pt>
                <c:pt idx="247">
                  <c:v>43819</c:v>
                </c:pt>
                <c:pt idx="248">
                  <c:v>43822</c:v>
                </c:pt>
                <c:pt idx="249">
                  <c:v>43823</c:v>
                </c:pt>
                <c:pt idx="250">
                  <c:v>43832</c:v>
                </c:pt>
                <c:pt idx="251">
                  <c:v>43833</c:v>
                </c:pt>
                <c:pt idx="252">
                  <c:v>43836</c:v>
                </c:pt>
                <c:pt idx="253">
                  <c:v>43837</c:v>
                </c:pt>
                <c:pt idx="254">
                  <c:v>43838</c:v>
                </c:pt>
                <c:pt idx="255">
                  <c:v>43839</c:v>
                </c:pt>
                <c:pt idx="256">
                  <c:v>43840</c:v>
                </c:pt>
                <c:pt idx="257">
                  <c:v>43843</c:v>
                </c:pt>
                <c:pt idx="258">
                  <c:v>43844</c:v>
                </c:pt>
                <c:pt idx="259">
                  <c:v>43845</c:v>
                </c:pt>
                <c:pt idx="260">
                  <c:v>43846</c:v>
                </c:pt>
                <c:pt idx="261">
                  <c:v>43847</c:v>
                </c:pt>
                <c:pt idx="262">
                  <c:v>43850</c:v>
                </c:pt>
                <c:pt idx="263">
                  <c:v>43851</c:v>
                </c:pt>
                <c:pt idx="264">
                  <c:v>43852</c:v>
                </c:pt>
                <c:pt idx="265">
                  <c:v>43853</c:v>
                </c:pt>
                <c:pt idx="266">
                  <c:v>43854</c:v>
                </c:pt>
                <c:pt idx="267">
                  <c:v>43857</c:v>
                </c:pt>
                <c:pt idx="268">
                  <c:v>43858</c:v>
                </c:pt>
                <c:pt idx="269">
                  <c:v>43859</c:v>
                </c:pt>
                <c:pt idx="270">
                  <c:v>43860</c:v>
                </c:pt>
                <c:pt idx="271">
                  <c:v>43861</c:v>
                </c:pt>
                <c:pt idx="272">
                  <c:v>43864</c:v>
                </c:pt>
                <c:pt idx="273">
                  <c:v>43865</c:v>
                </c:pt>
                <c:pt idx="274">
                  <c:v>43866</c:v>
                </c:pt>
                <c:pt idx="275">
                  <c:v>43867</c:v>
                </c:pt>
                <c:pt idx="276">
                  <c:v>43868</c:v>
                </c:pt>
                <c:pt idx="277">
                  <c:v>43871</c:v>
                </c:pt>
                <c:pt idx="278">
                  <c:v>43872</c:v>
                </c:pt>
                <c:pt idx="279">
                  <c:v>43873</c:v>
                </c:pt>
                <c:pt idx="280">
                  <c:v>43874</c:v>
                </c:pt>
                <c:pt idx="281">
                  <c:v>43875</c:v>
                </c:pt>
                <c:pt idx="282">
                  <c:v>43878</c:v>
                </c:pt>
                <c:pt idx="283">
                  <c:v>43879</c:v>
                </c:pt>
                <c:pt idx="284">
                  <c:v>43880</c:v>
                </c:pt>
                <c:pt idx="285">
                  <c:v>43881</c:v>
                </c:pt>
                <c:pt idx="286">
                  <c:v>43882</c:v>
                </c:pt>
                <c:pt idx="287">
                  <c:v>43885</c:v>
                </c:pt>
                <c:pt idx="288">
                  <c:v>43886</c:v>
                </c:pt>
                <c:pt idx="289">
                  <c:v>43887</c:v>
                </c:pt>
                <c:pt idx="290">
                  <c:v>43888</c:v>
                </c:pt>
                <c:pt idx="291">
                  <c:v>43889</c:v>
                </c:pt>
                <c:pt idx="292">
                  <c:v>43892</c:v>
                </c:pt>
                <c:pt idx="293">
                  <c:v>43893</c:v>
                </c:pt>
                <c:pt idx="294">
                  <c:v>43894</c:v>
                </c:pt>
                <c:pt idx="295">
                  <c:v>43895</c:v>
                </c:pt>
                <c:pt idx="296">
                  <c:v>43896</c:v>
                </c:pt>
                <c:pt idx="297">
                  <c:v>43899</c:v>
                </c:pt>
                <c:pt idx="298">
                  <c:v>43900</c:v>
                </c:pt>
                <c:pt idx="299">
                  <c:v>43901</c:v>
                </c:pt>
                <c:pt idx="300">
                  <c:v>43902</c:v>
                </c:pt>
                <c:pt idx="301">
                  <c:v>43903</c:v>
                </c:pt>
                <c:pt idx="302">
                  <c:v>43906</c:v>
                </c:pt>
                <c:pt idx="303">
                  <c:v>43907</c:v>
                </c:pt>
                <c:pt idx="304">
                  <c:v>43908</c:v>
                </c:pt>
                <c:pt idx="305">
                  <c:v>43909</c:v>
                </c:pt>
                <c:pt idx="306">
                  <c:v>43910</c:v>
                </c:pt>
                <c:pt idx="307">
                  <c:v>43913</c:v>
                </c:pt>
                <c:pt idx="308">
                  <c:v>43914</c:v>
                </c:pt>
                <c:pt idx="309">
                  <c:v>43915</c:v>
                </c:pt>
                <c:pt idx="310">
                  <c:v>43916</c:v>
                </c:pt>
                <c:pt idx="311">
                  <c:v>43917</c:v>
                </c:pt>
                <c:pt idx="312">
                  <c:v>43920</c:v>
                </c:pt>
                <c:pt idx="313">
                  <c:v>43921</c:v>
                </c:pt>
                <c:pt idx="314">
                  <c:v>43922</c:v>
                </c:pt>
                <c:pt idx="315">
                  <c:v>43923</c:v>
                </c:pt>
                <c:pt idx="316">
                  <c:v>43924</c:v>
                </c:pt>
                <c:pt idx="317">
                  <c:v>43927</c:v>
                </c:pt>
                <c:pt idx="318">
                  <c:v>43928</c:v>
                </c:pt>
                <c:pt idx="319">
                  <c:v>43929</c:v>
                </c:pt>
                <c:pt idx="320">
                  <c:v>43930</c:v>
                </c:pt>
                <c:pt idx="321">
                  <c:v>43935</c:v>
                </c:pt>
                <c:pt idx="322">
                  <c:v>43936</c:v>
                </c:pt>
                <c:pt idx="323">
                  <c:v>43937</c:v>
                </c:pt>
                <c:pt idx="324">
                  <c:v>43938</c:v>
                </c:pt>
                <c:pt idx="325">
                  <c:v>43941</c:v>
                </c:pt>
                <c:pt idx="326">
                  <c:v>43942</c:v>
                </c:pt>
                <c:pt idx="327">
                  <c:v>43943</c:v>
                </c:pt>
                <c:pt idx="328">
                  <c:v>43944</c:v>
                </c:pt>
                <c:pt idx="329">
                  <c:v>43945</c:v>
                </c:pt>
                <c:pt idx="330">
                  <c:v>43948</c:v>
                </c:pt>
                <c:pt idx="331">
                  <c:v>43949</c:v>
                </c:pt>
                <c:pt idx="332">
                  <c:v>43950</c:v>
                </c:pt>
                <c:pt idx="333">
                  <c:v>43951</c:v>
                </c:pt>
                <c:pt idx="334">
                  <c:v>43952</c:v>
                </c:pt>
                <c:pt idx="335">
                  <c:v>43955</c:v>
                </c:pt>
                <c:pt idx="336">
                  <c:v>43956</c:v>
                </c:pt>
                <c:pt idx="337">
                  <c:v>43957</c:v>
                </c:pt>
                <c:pt idx="338">
                  <c:v>43958</c:v>
                </c:pt>
                <c:pt idx="339">
                  <c:v>43962</c:v>
                </c:pt>
                <c:pt idx="340">
                  <c:v>43963</c:v>
                </c:pt>
                <c:pt idx="341">
                  <c:v>43964</c:v>
                </c:pt>
                <c:pt idx="342">
                  <c:v>43965</c:v>
                </c:pt>
                <c:pt idx="343">
                  <c:v>43966</c:v>
                </c:pt>
                <c:pt idx="344">
                  <c:v>43969</c:v>
                </c:pt>
                <c:pt idx="345">
                  <c:v>43970</c:v>
                </c:pt>
                <c:pt idx="346">
                  <c:v>43971</c:v>
                </c:pt>
                <c:pt idx="347">
                  <c:v>43972</c:v>
                </c:pt>
                <c:pt idx="348">
                  <c:v>43973</c:v>
                </c:pt>
                <c:pt idx="349">
                  <c:v>43977</c:v>
                </c:pt>
                <c:pt idx="350">
                  <c:v>43978</c:v>
                </c:pt>
                <c:pt idx="351">
                  <c:v>43979</c:v>
                </c:pt>
                <c:pt idx="352">
                  <c:v>43980</c:v>
                </c:pt>
                <c:pt idx="353">
                  <c:v>43983</c:v>
                </c:pt>
                <c:pt idx="354">
                  <c:v>43984</c:v>
                </c:pt>
                <c:pt idx="355">
                  <c:v>43985</c:v>
                </c:pt>
                <c:pt idx="356">
                  <c:v>43986</c:v>
                </c:pt>
                <c:pt idx="357">
                  <c:v>43987</c:v>
                </c:pt>
                <c:pt idx="358">
                  <c:v>43990</c:v>
                </c:pt>
                <c:pt idx="359">
                  <c:v>43991</c:v>
                </c:pt>
                <c:pt idx="360">
                  <c:v>43992</c:v>
                </c:pt>
                <c:pt idx="361">
                  <c:v>43993</c:v>
                </c:pt>
                <c:pt idx="362">
                  <c:v>43994</c:v>
                </c:pt>
                <c:pt idx="363">
                  <c:v>43997</c:v>
                </c:pt>
                <c:pt idx="364">
                  <c:v>43998</c:v>
                </c:pt>
                <c:pt idx="365">
                  <c:v>43999</c:v>
                </c:pt>
                <c:pt idx="366">
                  <c:v>44000</c:v>
                </c:pt>
                <c:pt idx="367">
                  <c:v>44001</c:v>
                </c:pt>
                <c:pt idx="368">
                  <c:v>44004</c:v>
                </c:pt>
                <c:pt idx="369">
                  <c:v>44005</c:v>
                </c:pt>
                <c:pt idx="370">
                  <c:v>44006</c:v>
                </c:pt>
                <c:pt idx="371">
                  <c:v>44007</c:v>
                </c:pt>
                <c:pt idx="372">
                  <c:v>44008</c:v>
                </c:pt>
                <c:pt idx="373">
                  <c:v>44011</c:v>
                </c:pt>
                <c:pt idx="374">
                  <c:v>44012</c:v>
                </c:pt>
                <c:pt idx="375">
                  <c:v>44013</c:v>
                </c:pt>
                <c:pt idx="376">
                  <c:v>44014</c:v>
                </c:pt>
                <c:pt idx="377">
                  <c:v>44015</c:v>
                </c:pt>
                <c:pt idx="378">
                  <c:v>44018</c:v>
                </c:pt>
                <c:pt idx="379">
                  <c:v>44019</c:v>
                </c:pt>
                <c:pt idx="380">
                  <c:v>44020</c:v>
                </c:pt>
                <c:pt idx="381">
                  <c:v>44021</c:v>
                </c:pt>
                <c:pt idx="382">
                  <c:v>44022</c:v>
                </c:pt>
                <c:pt idx="383">
                  <c:v>44025</c:v>
                </c:pt>
                <c:pt idx="384">
                  <c:v>44026</c:v>
                </c:pt>
                <c:pt idx="385">
                  <c:v>44027</c:v>
                </c:pt>
                <c:pt idx="386">
                  <c:v>44028</c:v>
                </c:pt>
                <c:pt idx="387">
                  <c:v>44029</c:v>
                </c:pt>
                <c:pt idx="388">
                  <c:v>44032</c:v>
                </c:pt>
                <c:pt idx="389">
                  <c:v>44033</c:v>
                </c:pt>
                <c:pt idx="390">
                  <c:v>44034</c:v>
                </c:pt>
                <c:pt idx="391">
                  <c:v>44035</c:v>
                </c:pt>
                <c:pt idx="392">
                  <c:v>44036</c:v>
                </c:pt>
                <c:pt idx="393">
                  <c:v>44039</c:v>
                </c:pt>
                <c:pt idx="394">
                  <c:v>44040</c:v>
                </c:pt>
                <c:pt idx="395">
                  <c:v>44041</c:v>
                </c:pt>
                <c:pt idx="396">
                  <c:v>44042</c:v>
                </c:pt>
                <c:pt idx="397">
                  <c:v>44043</c:v>
                </c:pt>
                <c:pt idx="398">
                  <c:v>44046</c:v>
                </c:pt>
                <c:pt idx="399">
                  <c:v>44047</c:v>
                </c:pt>
                <c:pt idx="400">
                  <c:v>44048</c:v>
                </c:pt>
                <c:pt idx="401">
                  <c:v>44049</c:v>
                </c:pt>
                <c:pt idx="402">
                  <c:v>44050</c:v>
                </c:pt>
                <c:pt idx="403">
                  <c:v>44053</c:v>
                </c:pt>
                <c:pt idx="404">
                  <c:v>44054</c:v>
                </c:pt>
                <c:pt idx="405">
                  <c:v>44055</c:v>
                </c:pt>
                <c:pt idx="406">
                  <c:v>44056</c:v>
                </c:pt>
                <c:pt idx="407">
                  <c:v>44057</c:v>
                </c:pt>
                <c:pt idx="408">
                  <c:v>44060</c:v>
                </c:pt>
                <c:pt idx="409">
                  <c:v>44061</c:v>
                </c:pt>
                <c:pt idx="410">
                  <c:v>44062</c:v>
                </c:pt>
                <c:pt idx="411">
                  <c:v>44063</c:v>
                </c:pt>
                <c:pt idx="412">
                  <c:v>44064</c:v>
                </c:pt>
                <c:pt idx="413">
                  <c:v>44067</c:v>
                </c:pt>
                <c:pt idx="414">
                  <c:v>44068</c:v>
                </c:pt>
                <c:pt idx="415">
                  <c:v>44069</c:v>
                </c:pt>
                <c:pt idx="416">
                  <c:v>44070</c:v>
                </c:pt>
                <c:pt idx="417">
                  <c:v>44071</c:v>
                </c:pt>
                <c:pt idx="418">
                  <c:v>44075</c:v>
                </c:pt>
                <c:pt idx="419">
                  <c:v>44076</c:v>
                </c:pt>
                <c:pt idx="420">
                  <c:v>44077</c:v>
                </c:pt>
                <c:pt idx="421">
                  <c:v>44078</c:v>
                </c:pt>
                <c:pt idx="422">
                  <c:v>44081</c:v>
                </c:pt>
                <c:pt idx="423">
                  <c:v>44082</c:v>
                </c:pt>
                <c:pt idx="424">
                  <c:v>44083</c:v>
                </c:pt>
                <c:pt idx="425">
                  <c:v>44084</c:v>
                </c:pt>
                <c:pt idx="426">
                  <c:v>44085</c:v>
                </c:pt>
                <c:pt idx="427">
                  <c:v>44088</c:v>
                </c:pt>
                <c:pt idx="428">
                  <c:v>44089</c:v>
                </c:pt>
                <c:pt idx="429">
                  <c:v>44090</c:v>
                </c:pt>
                <c:pt idx="430">
                  <c:v>44091</c:v>
                </c:pt>
                <c:pt idx="431">
                  <c:v>44092</c:v>
                </c:pt>
                <c:pt idx="432">
                  <c:v>44095</c:v>
                </c:pt>
                <c:pt idx="433">
                  <c:v>44096</c:v>
                </c:pt>
                <c:pt idx="434">
                  <c:v>44097</c:v>
                </c:pt>
                <c:pt idx="435">
                  <c:v>44098</c:v>
                </c:pt>
                <c:pt idx="436">
                  <c:v>44099</c:v>
                </c:pt>
                <c:pt idx="437">
                  <c:v>44102</c:v>
                </c:pt>
                <c:pt idx="438">
                  <c:v>44103</c:v>
                </c:pt>
                <c:pt idx="439">
                  <c:v>44104</c:v>
                </c:pt>
                <c:pt idx="440">
                  <c:v>44105</c:v>
                </c:pt>
                <c:pt idx="441">
                  <c:v>44106</c:v>
                </c:pt>
                <c:pt idx="442">
                  <c:v>44109</c:v>
                </c:pt>
                <c:pt idx="443">
                  <c:v>44110</c:v>
                </c:pt>
                <c:pt idx="444">
                  <c:v>44111</c:v>
                </c:pt>
                <c:pt idx="445">
                  <c:v>44112</c:v>
                </c:pt>
                <c:pt idx="446">
                  <c:v>44113</c:v>
                </c:pt>
                <c:pt idx="447">
                  <c:v>44116</c:v>
                </c:pt>
                <c:pt idx="448">
                  <c:v>44117</c:v>
                </c:pt>
                <c:pt idx="449">
                  <c:v>44118</c:v>
                </c:pt>
                <c:pt idx="450">
                  <c:v>44119</c:v>
                </c:pt>
                <c:pt idx="451">
                  <c:v>44120</c:v>
                </c:pt>
                <c:pt idx="452">
                  <c:v>44123</c:v>
                </c:pt>
                <c:pt idx="453">
                  <c:v>44124</c:v>
                </c:pt>
                <c:pt idx="454">
                  <c:v>44125</c:v>
                </c:pt>
                <c:pt idx="455">
                  <c:v>44126</c:v>
                </c:pt>
                <c:pt idx="456">
                  <c:v>44127</c:v>
                </c:pt>
                <c:pt idx="457">
                  <c:v>44130</c:v>
                </c:pt>
                <c:pt idx="458">
                  <c:v>44131</c:v>
                </c:pt>
                <c:pt idx="459">
                  <c:v>44132</c:v>
                </c:pt>
                <c:pt idx="460">
                  <c:v>44133</c:v>
                </c:pt>
                <c:pt idx="461">
                  <c:v>44134</c:v>
                </c:pt>
                <c:pt idx="462">
                  <c:v>44137</c:v>
                </c:pt>
                <c:pt idx="463">
                  <c:v>44138</c:v>
                </c:pt>
                <c:pt idx="464">
                  <c:v>44139</c:v>
                </c:pt>
                <c:pt idx="465">
                  <c:v>44140</c:v>
                </c:pt>
                <c:pt idx="466">
                  <c:v>44141</c:v>
                </c:pt>
                <c:pt idx="467">
                  <c:v>44144</c:v>
                </c:pt>
                <c:pt idx="468">
                  <c:v>44145</c:v>
                </c:pt>
                <c:pt idx="469">
                  <c:v>44146</c:v>
                </c:pt>
                <c:pt idx="470">
                  <c:v>44147</c:v>
                </c:pt>
                <c:pt idx="471">
                  <c:v>44148</c:v>
                </c:pt>
                <c:pt idx="472">
                  <c:v>44151</c:v>
                </c:pt>
                <c:pt idx="473">
                  <c:v>44152</c:v>
                </c:pt>
                <c:pt idx="474">
                  <c:v>44153</c:v>
                </c:pt>
                <c:pt idx="475">
                  <c:v>44154</c:v>
                </c:pt>
                <c:pt idx="476">
                  <c:v>44155</c:v>
                </c:pt>
                <c:pt idx="477">
                  <c:v>44158</c:v>
                </c:pt>
                <c:pt idx="478">
                  <c:v>44159</c:v>
                </c:pt>
                <c:pt idx="479">
                  <c:v>44160</c:v>
                </c:pt>
                <c:pt idx="480">
                  <c:v>44161</c:v>
                </c:pt>
                <c:pt idx="481">
                  <c:v>44162</c:v>
                </c:pt>
                <c:pt idx="482">
                  <c:v>44165</c:v>
                </c:pt>
                <c:pt idx="483">
                  <c:v>44166</c:v>
                </c:pt>
                <c:pt idx="484">
                  <c:v>44167</c:v>
                </c:pt>
                <c:pt idx="485">
                  <c:v>44168</c:v>
                </c:pt>
                <c:pt idx="486">
                  <c:v>44169</c:v>
                </c:pt>
                <c:pt idx="487">
                  <c:v>44172</c:v>
                </c:pt>
                <c:pt idx="488">
                  <c:v>44173</c:v>
                </c:pt>
                <c:pt idx="489">
                  <c:v>44174</c:v>
                </c:pt>
                <c:pt idx="490">
                  <c:v>44175</c:v>
                </c:pt>
                <c:pt idx="491">
                  <c:v>44176</c:v>
                </c:pt>
                <c:pt idx="492">
                  <c:v>44179</c:v>
                </c:pt>
                <c:pt idx="493">
                  <c:v>44180</c:v>
                </c:pt>
                <c:pt idx="494">
                  <c:v>44181</c:v>
                </c:pt>
                <c:pt idx="495">
                  <c:v>44182</c:v>
                </c:pt>
                <c:pt idx="496">
                  <c:v>44183</c:v>
                </c:pt>
                <c:pt idx="497">
                  <c:v>44186</c:v>
                </c:pt>
                <c:pt idx="498">
                  <c:v>44187</c:v>
                </c:pt>
                <c:pt idx="499">
                  <c:v>44188</c:v>
                </c:pt>
                <c:pt idx="500">
                  <c:v>44189</c:v>
                </c:pt>
                <c:pt idx="501">
                  <c:v>44200</c:v>
                </c:pt>
                <c:pt idx="502">
                  <c:v>44201</c:v>
                </c:pt>
                <c:pt idx="503">
                  <c:v>44202</c:v>
                </c:pt>
                <c:pt idx="504">
                  <c:v>44203</c:v>
                </c:pt>
                <c:pt idx="505">
                  <c:v>44204</c:v>
                </c:pt>
                <c:pt idx="506">
                  <c:v>44207</c:v>
                </c:pt>
                <c:pt idx="507">
                  <c:v>44208</c:v>
                </c:pt>
                <c:pt idx="508">
                  <c:v>44209</c:v>
                </c:pt>
                <c:pt idx="509">
                  <c:v>44210</c:v>
                </c:pt>
                <c:pt idx="510">
                  <c:v>44211</c:v>
                </c:pt>
                <c:pt idx="511">
                  <c:v>44214</c:v>
                </c:pt>
                <c:pt idx="512">
                  <c:v>44215</c:v>
                </c:pt>
                <c:pt idx="513">
                  <c:v>44216</c:v>
                </c:pt>
                <c:pt idx="514">
                  <c:v>44217</c:v>
                </c:pt>
                <c:pt idx="515">
                  <c:v>44218</c:v>
                </c:pt>
                <c:pt idx="516">
                  <c:v>44221</c:v>
                </c:pt>
                <c:pt idx="517">
                  <c:v>44222</c:v>
                </c:pt>
                <c:pt idx="518">
                  <c:v>44223</c:v>
                </c:pt>
                <c:pt idx="519">
                  <c:v>44224</c:v>
                </c:pt>
                <c:pt idx="520">
                  <c:v>44225</c:v>
                </c:pt>
                <c:pt idx="521">
                  <c:v>44228</c:v>
                </c:pt>
                <c:pt idx="522">
                  <c:v>44229</c:v>
                </c:pt>
                <c:pt idx="523">
                  <c:v>44230</c:v>
                </c:pt>
                <c:pt idx="524">
                  <c:v>44231</c:v>
                </c:pt>
                <c:pt idx="525">
                  <c:v>44232</c:v>
                </c:pt>
                <c:pt idx="526">
                  <c:v>44235</c:v>
                </c:pt>
                <c:pt idx="527">
                  <c:v>44236</c:v>
                </c:pt>
                <c:pt idx="528">
                  <c:v>44237</c:v>
                </c:pt>
                <c:pt idx="529">
                  <c:v>44238</c:v>
                </c:pt>
                <c:pt idx="530">
                  <c:v>44239</c:v>
                </c:pt>
                <c:pt idx="531">
                  <c:v>44242</c:v>
                </c:pt>
                <c:pt idx="532">
                  <c:v>44243</c:v>
                </c:pt>
                <c:pt idx="533">
                  <c:v>44244</c:v>
                </c:pt>
                <c:pt idx="534">
                  <c:v>44245</c:v>
                </c:pt>
                <c:pt idx="535">
                  <c:v>44246</c:v>
                </c:pt>
                <c:pt idx="536">
                  <c:v>44249</c:v>
                </c:pt>
                <c:pt idx="537">
                  <c:v>44250</c:v>
                </c:pt>
                <c:pt idx="538">
                  <c:v>44251</c:v>
                </c:pt>
                <c:pt idx="539">
                  <c:v>44252</c:v>
                </c:pt>
                <c:pt idx="540">
                  <c:v>44253</c:v>
                </c:pt>
                <c:pt idx="541">
                  <c:v>44256</c:v>
                </c:pt>
                <c:pt idx="542">
                  <c:v>44257</c:v>
                </c:pt>
                <c:pt idx="543">
                  <c:v>44258</c:v>
                </c:pt>
                <c:pt idx="544">
                  <c:v>44259</c:v>
                </c:pt>
                <c:pt idx="545">
                  <c:v>44260</c:v>
                </c:pt>
                <c:pt idx="546">
                  <c:v>44263</c:v>
                </c:pt>
                <c:pt idx="547">
                  <c:v>44264</c:v>
                </c:pt>
                <c:pt idx="548">
                  <c:v>44265</c:v>
                </c:pt>
                <c:pt idx="549">
                  <c:v>44266</c:v>
                </c:pt>
                <c:pt idx="550">
                  <c:v>44267</c:v>
                </c:pt>
                <c:pt idx="551">
                  <c:v>44270</c:v>
                </c:pt>
                <c:pt idx="552">
                  <c:v>44271</c:v>
                </c:pt>
                <c:pt idx="553">
                  <c:v>44272</c:v>
                </c:pt>
                <c:pt idx="554">
                  <c:v>44273</c:v>
                </c:pt>
                <c:pt idx="555">
                  <c:v>44274</c:v>
                </c:pt>
                <c:pt idx="556">
                  <c:v>44277</c:v>
                </c:pt>
                <c:pt idx="557">
                  <c:v>44278</c:v>
                </c:pt>
                <c:pt idx="558">
                  <c:v>44279</c:v>
                </c:pt>
                <c:pt idx="559">
                  <c:v>44280</c:v>
                </c:pt>
                <c:pt idx="560">
                  <c:v>44281</c:v>
                </c:pt>
                <c:pt idx="561">
                  <c:v>44284</c:v>
                </c:pt>
                <c:pt idx="562">
                  <c:v>44285</c:v>
                </c:pt>
                <c:pt idx="563">
                  <c:v>44286</c:v>
                </c:pt>
                <c:pt idx="564">
                  <c:v>44287</c:v>
                </c:pt>
                <c:pt idx="565">
                  <c:v>44292</c:v>
                </c:pt>
                <c:pt idx="566">
                  <c:v>44293</c:v>
                </c:pt>
                <c:pt idx="567">
                  <c:v>44294</c:v>
                </c:pt>
                <c:pt idx="568">
                  <c:v>44295</c:v>
                </c:pt>
                <c:pt idx="569">
                  <c:v>44298</c:v>
                </c:pt>
                <c:pt idx="570">
                  <c:v>44299</c:v>
                </c:pt>
                <c:pt idx="571">
                  <c:v>44300</c:v>
                </c:pt>
                <c:pt idx="572">
                  <c:v>44301</c:v>
                </c:pt>
                <c:pt idx="573">
                  <c:v>44302</c:v>
                </c:pt>
                <c:pt idx="574">
                  <c:v>44305</c:v>
                </c:pt>
                <c:pt idx="575">
                  <c:v>44306</c:v>
                </c:pt>
                <c:pt idx="576">
                  <c:v>44307</c:v>
                </c:pt>
                <c:pt idx="577">
                  <c:v>44308</c:v>
                </c:pt>
                <c:pt idx="578">
                  <c:v>44309</c:v>
                </c:pt>
                <c:pt idx="579">
                  <c:v>44312</c:v>
                </c:pt>
                <c:pt idx="580">
                  <c:v>44313</c:v>
                </c:pt>
                <c:pt idx="581">
                  <c:v>44314</c:v>
                </c:pt>
                <c:pt idx="582">
                  <c:v>44315</c:v>
                </c:pt>
                <c:pt idx="583">
                  <c:v>44316</c:v>
                </c:pt>
                <c:pt idx="584">
                  <c:v>44320</c:v>
                </c:pt>
                <c:pt idx="585">
                  <c:v>44321</c:v>
                </c:pt>
                <c:pt idx="586">
                  <c:v>44322</c:v>
                </c:pt>
                <c:pt idx="587">
                  <c:v>44323</c:v>
                </c:pt>
                <c:pt idx="588">
                  <c:v>44326</c:v>
                </c:pt>
                <c:pt idx="589">
                  <c:v>44327</c:v>
                </c:pt>
                <c:pt idx="590">
                  <c:v>44328</c:v>
                </c:pt>
                <c:pt idx="591">
                  <c:v>44329</c:v>
                </c:pt>
                <c:pt idx="592">
                  <c:v>44330</c:v>
                </c:pt>
                <c:pt idx="593">
                  <c:v>44333</c:v>
                </c:pt>
                <c:pt idx="594">
                  <c:v>44334</c:v>
                </c:pt>
                <c:pt idx="595">
                  <c:v>44335</c:v>
                </c:pt>
                <c:pt idx="596">
                  <c:v>44336</c:v>
                </c:pt>
                <c:pt idx="597">
                  <c:v>44337</c:v>
                </c:pt>
                <c:pt idx="598">
                  <c:v>44340</c:v>
                </c:pt>
                <c:pt idx="599">
                  <c:v>44341</c:v>
                </c:pt>
                <c:pt idx="600">
                  <c:v>44342</c:v>
                </c:pt>
                <c:pt idx="601">
                  <c:v>44343</c:v>
                </c:pt>
                <c:pt idx="602">
                  <c:v>44344</c:v>
                </c:pt>
                <c:pt idx="603">
                  <c:v>44348</c:v>
                </c:pt>
                <c:pt idx="604">
                  <c:v>44349</c:v>
                </c:pt>
                <c:pt idx="605">
                  <c:v>44350</c:v>
                </c:pt>
                <c:pt idx="606">
                  <c:v>44351</c:v>
                </c:pt>
                <c:pt idx="607">
                  <c:v>44354</c:v>
                </c:pt>
                <c:pt idx="608">
                  <c:v>44355</c:v>
                </c:pt>
                <c:pt idx="609">
                  <c:v>44356</c:v>
                </c:pt>
                <c:pt idx="610">
                  <c:v>44357</c:v>
                </c:pt>
                <c:pt idx="611">
                  <c:v>44358</c:v>
                </c:pt>
                <c:pt idx="612">
                  <c:v>44361</c:v>
                </c:pt>
                <c:pt idx="613">
                  <c:v>44362</c:v>
                </c:pt>
                <c:pt idx="614">
                  <c:v>44363</c:v>
                </c:pt>
                <c:pt idx="615">
                  <c:v>44364</c:v>
                </c:pt>
                <c:pt idx="616">
                  <c:v>44365</c:v>
                </c:pt>
                <c:pt idx="617">
                  <c:v>44368</c:v>
                </c:pt>
                <c:pt idx="618">
                  <c:v>44369</c:v>
                </c:pt>
                <c:pt idx="619">
                  <c:v>44370</c:v>
                </c:pt>
                <c:pt idx="620">
                  <c:v>44371</c:v>
                </c:pt>
                <c:pt idx="621">
                  <c:v>44372</c:v>
                </c:pt>
                <c:pt idx="622">
                  <c:v>44375</c:v>
                </c:pt>
                <c:pt idx="623">
                  <c:v>44376</c:v>
                </c:pt>
                <c:pt idx="624">
                  <c:v>44377</c:v>
                </c:pt>
              </c:numCache>
            </c:numRef>
          </c:cat>
          <c:val>
            <c:numRef>
              <c:f>BDI!$B$2:$B$626</c:f>
              <c:numCache>
                <c:formatCode>#,##0.00</c:formatCode>
                <c:ptCount val="625"/>
                <c:pt idx="0">
                  <c:v>1282</c:v>
                </c:pt>
                <c:pt idx="1">
                  <c:v>1267</c:v>
                </c:pt>
                <c:pt idx="2">
                  <c:v>1260</c:v>
                </c:pt>
                <c:pt idx="3">
                  <c:v>1247</c:v>
                </c:pt>
                <c:pt idx="4">
                  <c:v>1262</c:v>
                </c:pt>
                <c:pt idx="5">
                  <c:v>1238</c:v>
                </c:pt>
                <c:pt idx="6">
                  <c:v>1189</c:v>
                </c:pt>
                <c:pt idx="7">
                  <c:v>1169</c:v>
                </c:pt>
                <c:pt idx="8">
                  <c:v>1147</c:v>
                </c:pt>
                <c:pt idx="9">
                  <c:v>1096</c:v>
                </c:pt>
                <c:pt idx="10">
                  <c:v>1055</c:v>
                </c:pt>
                <c:pt idx="11">
                  <c:v>1077</c:v>
                </c:pt>
                <c:pt idx="12">
                  <c:v>1112</c:v>
                </c:pt>
                <c:pt idx="13">
                  <c:v>1092</c:v>
                </c:pt>
                <c:pt idx="14">
                  <c:v>1036</c:v>
                </c:pt>
                <c:pt idx="15">
                  <c:v>982</c:v>
                </c:pt>
                <c:pt idx="16">
                  <c:v>939</c:v>
                </c:pt>
                <c:pt idx="17">
                  <c:v>905</c:v>
                </c:pt>
                <c:pt idx="18">
                  <c:v>852</c:v>
                </c:pt>
                <c:pt idx="19">
                  <c:v>797</c:v>
                </c:pt>
                <c:pt idx="20">
                  <c:v>721</c:v>
                </c:pt>
                <c:pt idx="21">
                  <c:v>668</c:v>
                </c:pt>
                <c:pt idx="22">
                  <c:v>645</c:v>
                </c:pt>
                <c:pt idx="23">
                  <c:v>634</c:v>
                </c:pt>
                <c:pt idx="24">
                  <c:v>629</c:v>
                </c:pt>
                <c:pt idx="25">
                  <c:v>629</c:v>
                </c:pt>
                <c:pt idx="26">
                  <c:v>610</c:v>
                </c:pt>
                <c:pt idx="27">
                  <c:v>601</c:v>
                </c:pt>
                <c:pt idx="28">
                  <c:v>595</c:v>
                </c:pt>
                <c:pt idx="29">
                  <c:v>598</c:v>
                </c:pt>
                <c:pt idx="30">
                  <c:v>608</c:v>
                </c:pt>
                <c:pt idx="31">
                  <c:v>628</c:v>
                </c:pt>
                <c:pt idx="32">
                  <c:v>639</c:v>
                </c:pt>
                <c:pt idx="33">
                  <c:v>643</c:v>
                </c:pt>
                <c:pt idx="34">
                  <c:v>635</c:v>
                </c:pt>
                <c:pt idx="35">
                  <c:v>622</c:v>
                </c:pt>
                <c:pt idx="36">
                  <c:v>630</c:v>
                </c:pt>
                <c:pt idx="37">
                  <c:v>634</c:v>
                </c:pt>
                <c:pt idx="38">
                  <c:v>637</c:v>
                </c:pt>
                <c:pt idx="39">
                  <c:v>649</c:v>
                </c:pt>
                <c:pt idx="40">
                  <c:v>651</c:v>
                </c:pt>
                <c:pt idx="41">
                  <c:v>658</c:v>
                </c:pt>
                <c:pt idx="42">
                  <c:v>664</c:v>
                </c:pt>
                <c:pt idx="43">
                  <c:v>669</c:v>
                </c:pt>
                <c:pt idx="44">
                  <c:v>663</c:v>
                </c:pt>
                <c:pt idx="45">
                  <c:v>664</c:v>
                </c:pt>
                <c:pt idx="46">
                  <c:v>657</c:v>
                </c:pt>
                <c:pt idx="47">
                  <c:v>649</c:v>
                </c:pt>
                <c:pt idx="48">
                  <c:v>645</c:v>
                </c:pt>
                <c:pt idx="49">
                  <c:v>647</c:v>
                </c:pt>
                <c:pt idx="50">
                  <c:v>654</c:v>
                </c:pt>
                <c:pt idx="51">
                  <c:v>677</c:v>
                </c:pt>
                <c:pt idx="52">
                  <c:v>730</c:v>
                </c:pt>
                <c:pt idx="53">
                  <c:v>721</c:v>
                </c:pt>
                <c:pt idx="54">
                  <c:v>712</c:v>
                </c:pt>
                <c:pt idx="55">
                  <c:v>709</c:v>
                </c:pt>
                <c:pt idx="56">
                  <c:v>695</c:v>
                </c:pt>
                <c:pt idx="57">
                  <c:v>690</c:v>
                </c:pt>
                <c:pt idx="58">
                  <c:v>689</c:v>
                </c:pt>
                <c:pt idx="59">
                  <c:v>683</c:v>
                </c:pt>
                <c:pt idx="60">
                  <c:v>690</c:v>
                </c:pt>
                <c:pt idx="61">
                  <c:v>692</c:v>
                </c:pt>
                <c:pt idx="62">
                  <c:v>689</c:v>
                </c:pt>
                <c:pt idx="63">
                  <c:v>685</c:v>
                </c:pt>
                <c:pt idx="64">
                  <c:v>674</c:v>
                </c:pt>
                <c:pt idx="65">
                  <c:v>672</c:v>
                </c:pt>
                <c:pt idx="66">
                  <c:v>699</c:v>
                </c:pt>
                <c:pt idx="67">
                  <c:v>711</c:v>
                </c:pt>
                <c:pt idx="68">
                  <c:v>714</c:v>
                </c:pt>
                <c:pt idx="69">
                  <c:v>725</c:v>
                </c:pt>
                <c:pt idx="70">
                  <c:v>734</c:v>
                </c:pt>
                <c:pt idx="71">
                  <c:v>728</c:v>
                </c:pt>
                <c:pt idx="72">
                  <c:v>726</c:v>
                </c:pt>
                <c:pt idx="73">
                  <c:v>738</c:v>
                </c:pt>
                <c:pt idx="74">
                  <c:v>749</c:v>
                </c:pt>
                <c:pt idx="75">
                  <c:v>767</c:v>
                </c:pt>
                <c:pt idx="76">
                  <c:v>790</c:v>
                </c:pt>
                <c:pt idx="77">
                  <c:v>821</c:v>
                </c:pt>
                <c:pt idx="78">
                  <c:v>850</c:v>
                </c:pt>
                <c:pt idx="79">
                  <c:v>869</c:v>
                </c:pt>
                <c:pt idx="80">
                  <c:v>889</c:v>
                </c:pt>
                <c:pt idx="81">
                  <c:v>913</c:v>
                </c:pt>
                <c:pt idx="82">
                  <c:v>1011</c:v>
                </c:pt>
                <c:pt idx="83">
                  <c:v>1031</c:v>
                </c:pt>
                <c:pt idx="84">
                  <c:v>1032</c:v>
                </c:pt>
                <c:pt idx="85">
                  <c:v>985</c:v>
                </c:pt>
                <c:pt idx="86">
                  <c:v>936</c:v>
                </c:pt>
                <c:pt idx="87">
                  <c:v>940</c:v>
                </c:pt>
                <c:pt idx="88">
                  <c:v>974</c:v>
                </c:pt>
                <c:pt idx="89">
                  <c:v>1013</c:v>
                </c:pt>
                <c:pt idx="90">
                  <c:v>1026</c:v>
                </c:pt>
                <c:pt idx="91">
                  <c:v>1043</c:v>
                </c:pt>
                <c:pt idx="92">
                  <c:v>1032</c:v>
                </c:pt>
                <c:pt idx="93">
                  <c:v>1032</c:v>
                </c:pt>
                <c:pt idx="94">
                  <c:v>1040</c:v>
                </c:pt>
                <c:pt idx="95">
                  <c:v>1041</c:v>
                </c:pt>
                <c:pt idx="96">
                  <c:v>1049</c:v>
                </c:pt>
                <c:pt idx="97">
                  <c:v>1059</c:v>
                </c:pt>
                <c:pt idx="98">
                  <c:v>1068</c:v>
                </c:pt>
                <c:pt idx="99">
                  <c:v>1066</c:v>
                </c:pt>
                <c:pt idx="100">
                  <c:v>1082</c:v>
                </c:pt>
                <c:pt idx="101">
                  <c:v>1107</c:v>
                </c:pt>
                <c:pt idx="102">
                  <c:v>1097</c:v>
                </c:pt>
                <c:pt idx="103">
                  <c:v>1096</c:v>
                </c:pt>
                <c:pt idx="104">
                  <c:v>1103</c:v>
                </c:pt>
                <c:pt idx="105">
                  <c:v>1122</c:v>
                </c:pt>
                <c:pt idx="106">
                  <c:v>1141</c:v>
                </c:pt>
                <c:pt idx="107">
                  <c:v>1138</c:v>
                </c:pt>
                <c:pt idx="108">
                  <c:v>1138</c:v>
                </c:pt>
                <c:pt idx="109">
                  <c:v>1125</c:v>
                </c:pt>
                <c:pt idx="110">
                  <c:v>1105</c:v>
                </c:pt>
                <c:pt idx="111">
                  <c:v>1080</c:v>
                </c:pt>
                <c:pt idx="112">
                  <c:v>1062</c:v>
                </c:pt>
                <c:pt idx="113">
                  <c:v>1085</c:v>
                </c:pt>
                <c:pt idx="114">
                  <c:v>1093</c:v>
                </c:pt>
                <c:pt idx="115">
                  <c:v>1135</c:v>
                </c:pt>
                <c:pt idx="116">
                  <c:v>1179</c:v>
                </c:pt>
                <c:pt idx="117">
                  <c:v>1194</c:v>
                </c:pt>
                <c:pt idx="118">
                  <c:v>1239</c:v>
                </c:pt>
                <c:pt idx="119">
                  <c:v>1258</c:v>
                </c:pt>
                <c:pt idx="120">
                  <c:v>1280</c:v>
                </c:pt>
                <c:pt idx="121">
                  <c:v>1317</c:v>
                </c:pt>
                <c:pt idx="122">
                  <c:v>1340</c:v>
                </c:pt>
                <c:pt idx="123">
                  <c:v>1354</c:v>
                </c:pt>
                <c:pt idx="124">
                  <c:v>1381</c:v>
                </c:pt>
                <c:pt idx="125">
                  <c:v>1446</c:v>
                </c:pt>
                <c:pt idx="126">
                  <c:v>1549</c:v>
                </c:pt>
                <c:pt idx="127">
                  <c:v>1700</c:v>
                </c:pt>
                <c:pt idx="128">
                  <c:v>1740</c:v>
                </c:pt>
                <c:pt idx="129">
                  <c:v>1725</c:v>
                </c:pt>
                <c:pt idx="130">
                  <c:v>1759</c:v>
                </c:pt>
                <c:pt idx="131">
                  <c:v>1777</c:v>
                </c:pt>
                <c:pt idx="132">
                  <c:v>1816</c:v>
                </c:pt>
                <c:pt idx="133">
                  <c:v>1865</c:v>
                </c:pt>
                <c:pt idx="134">
                  <c:v>1928</c:v>
                </c:pt>
                <c:pt idx="135">
                  <c:v>2011</c:v>
                </c:pt>
                <c:pt idx="136">
                  <c:v>2064</c:v>
                </c:pt>
                <c:pt idx="137">
                  <c:v>2130</c:v>
                </c:pt>
                <c:pt idx="138">
                  <c:v>2170</c:v>
                </c:pt>
                <c:pt idx="139">
                  <c:v>2191</c:v>
                </c:pt>
                <c:pt idx="140">
                  <c:v>2165</c:v>
                </c:pt>
                <c:pt idx="141">
                  <c:v>2014</c:v>
                </c:pt>
                <c:pt idx="142">
                  <c:v>1947</c:v>
                </c:pt>
                <c:pt idx="143">
                  <c:v>1937</c:v>
                </c:pt>
                <c:pt idx="144">
                  <c:v>1922</c:v>
                </c:pt>
                <c:pt idx="145">
                  <c:v>1899</c:v>
                </c:pt>
                <c:pt idx="146">
                  <c:v>1867</c:v>
                </c:pt>
                <c:pt idx="147">
                  <c:v>1813</c:v>
                </c:pt>
                <c:pt idx="148">
                  <c:v>1789</c:v>
                </c:pt>
                <c:pt idx="149">
                  <c:v>1774</c:v>
                </c:pt>
                <c:pt idx="150">
                  <c:v>1735</c:v>
                </c:pt>
                <c:pt idx="151">
                  <c:v>1714</c:v>
                </c:pt>
                <c:pt idx="152">
                  <c:v>1721</c:v>
                </c:pt>
                <c:pt idx="153">
                  <c:v>1749</c:v>
                </c:pt>
                <c:pt idx="154">
                  <c:v>1773</c:v>
                </c:pt>
                <c:pt idx="155">
                  <c:v>1863</c:v>
                </c:pt>
                <c:pt idx="156">
                  <c:v>1950</c:v>
                </c:pt>
                <c:pt idx="157">
                  <c:v>2048</c:v>
                </c:pt>
                <c:pt idx="158">
                  <c:v>2088</c:v>
                </c:pt>
                <c:pt idx="159">
                  <c:v>2067</c:v>
                </c:pt>
                <c:pt idx="160">
                  <c:v>2058</c:v>
                </c:pt>
                <c:pt idx="161">
                  <c:v>2062</c:v>
                </c:pt>
                <c:pt idx="162">
                  <c:v>2119</c:v>
                </c:pt>
                <c:pt idx="163">
                  <c:v>2168</c:v>
                </c:pt>
                <c:pt idx="164">
                  <c:v>2213</c:v>
                </c:pt>
                <c:pt idx="165">
                  <c:v>2268</c:v>
                </c:pt>
                <c:pt idx="166">
                  <c:v>2277</c:v>
                </c:pt>
                <c:pt idx="167">
                  <c:v>2378</c:v>
                </c:pt>
                <c:pt idx="168">
                  <c:v>2443</c:v>
                </c:pt>
                <c:pt idx="169">
                  <c:v>2501</c:v>
                </c:pt>
                <c:pt idx="170">
                  <c:v>2518</c:v>
                </c:pt>
                <c:pt idx="171">
                  <c:v>2499</c:v>
                </c:pt>
                <c:pt idx="172">
                  <c:v>2462</c:v>
                </c:pt>
                <c:pt idx="173">
                  <c:v>2421</c:v>
                </c:pt>
                <c:pt idx="174">
                  <c:v>2392</c:v>
                </c:pt>
                <c:pt idx="175">
                  <c:v>2365</c:v>
                </c:pt>
                <c:pt idx="176">
                  <c:v>2330</c:v>
                </c:pt>
                <c:pt idx="177">
                  <c:v>2311</c:v>
                </c:pt>
                <c:pt idx="178">
                  <c:v>2311</c:v>
                </c:pt>
                <c:pt idx="179">
                  <c:v>2284</c:v>
                </c:pt>
                <c:pt idx="180">
                  <c:v>2265</c:v>
                </c:pt>
                <c:pt idx="181">
                  <c:v>2191</c:v>
                </c:pt>
                <c:pt idx="182">
                  <c:v>2132</c:v>
                </c:pt>
                <c:pt idx="183">
                  <c:v>2108</c:v>
                </c:pt>
                <c:pt idx="184">
                  <c:v>2116</c:v>
                </c:pt>
                <c:pt idx="185">
                  <c:v>2053</c:v>
                </c:pt>
                <c:pt idx="186">
                  <c:v>1962</c:v>
                </c:pt>
                <c:pt idx="187">
                  <c:v>1858</c:v>
                </c:pt>
                <c:pt idx="188">
                  <c:v>1823</c:v>
                </c:pt>
                <c:pt idx="189">
                  <c:v>1808</c:v>
                </c:pt>
                <c:pt idx="190">
                  <c:v>1803</c:v>
                </c:pt>
                <c:pt idx="191">
                  <c:v>1756</c:v>
                </c:pt>
                <c:pt idx="192">
                  <c:v>1767</c:v>
                </c:pt>
                <c:pt idx="193">
                  <c:v>1770</c:v>
                </c:pt>
                <c:pt idx="194">
                  <c:v>1801</c:v>
                </c:pt>
                <c:pt idx="195">
                  <c:v>1874</c:v>
                </c:pt>
                <c:pt idx="196">
                  <c:v>1929</c:v>
                </c:pt>
                <c:pt idx="197">
                  <c:v>1924</c:v>
                </c:pt>
                <c:pt idx="198">
                  <c:v>1916</c:v>
                </c:pt>
                <c:pt idx="199">
                  <c:v>1898</c:v>
                </c:pt>
                <c:pt idx="200">
                  <c:v>1897</c:v>
                </c:pt>
                <c:pt idx="201">
                  <c:v>1861</c:v>
                </c:pt>
                <c:pt idx="202">
                  <c:v>1855</c:v>
                </c:pt>
                <c:pt idx="203">
                  <c:v>1846</c:v>
                </c:pt>
                <c:pt idx="204">
                  <c:v>1806</c:v>
                </c:pt>
                <c:pt idx="205">
                  <c:v>1779</c:v>
                </c:pt>
                <c:pt idx="206">
                  <c:v>1785</c:v>
                </c:pt>
                <c:pt idx="207">
                  <c:v>1801</c:v>
                </c:pt>
                <c:pt idx="208">
                  <c:v>1803</c:v>
                </c:pt>
                <c:pt idx="209">
                  <c:v>1802</c:v>
                </c:pt>
                <c:pt idx="210">
                  <c:v>1782</c:v>
                </c:pt>
                <c:pt idx="211">
                  <c:v>1731</c:v>
                </c:pt>
                <c:pt idx="212">
                  <c:v>1697</c:v>
                </c:pt>
                <c:pt idx="213">
                  <c:v>1675</c:v>
                </c:pt>
                <c:pt idx="214">
                  <c:v>1656</c:v>
                </c:pt>
                <c:pt idx="215">
                  <c:v>1533</c:v>
                </c:pt>
                <c:pt idx="216">
                  <c:v>1428</c:v>
                </c:pt>
                <c:pt idx="217">
                  <c:v>1378</c:v>
                </c:pt>
                <c:pt idx="218">
                  <c:v>1345</c:v>
                </c:pt>
                <c:pt idx="219">
                  <c:v>1354</c:v>
                </c:pt>
                <c:pt idx="220">
                  <c:v>1365</c:v>
                </c:pt>
                <c:pt idx="221">
                  <c:v>1364</c:v>
                </c:pt>
                <c:pt idx="222">
                  <c:v>1357</c:v>
                </c:pt>
                <c:pt idx="223">
                  <c:v>1338</c:v>
                </c:pt>
                <c:pt idx="224">
                  <c:v>1304</c:v>
                </c:pt>
                <c:pt idx="225">
                  <c:v>1260</c:v>
                </c:pt>
                <c:pt idx="226">
                  <c:v>1255</c:v>
                </c:pt>
                <c:pt idx="227">
                  <c:v>1284</c:v>
                </c:pt>
                <c:pt idx="228">
                  <c:v>1351</c:v>
                </c:pt>
                <c:pt idx="229">
                  <c:v>1426</c:v>
                </c:pt>
                <c:pt idx="230">
                  <c:v>1440</c:v>
                </c:pt>
                <c:pt idx="231">
                  <c:v>1467</c:v>
                </c:pt>
                <c:pt idx="232">
                  <c:v>1528</c:v>
                </c:pt>
                <c:pt idx="233">
                  <c:v>1568</c:v>
                </c:pt>
                <c:pt idx="234">
                  <c:v>1606</c:v>
                </c:pt>
                <c:pt idx="235">
                  <c:v>1599</c:v>
                </c:pt>
                <c:pt idx="236">
                  <c:v>1575</c:v>
                </c:pt>
                <c:pt idx="237">
                  <c:v>1558</c:v>
                </c:pt>
                <c:pt idx="238">
                  <c:v>1551</c:v>
                </c:pt>
                <c:pt idx="239">
                  <c:v>1528</c:v>
                </c:pt>
                <c:pt idx="240">
                  <c:v>1460</c:v>
                </c:pt>
                <c:pt idx="241">
                  <c:v>1388</c:v>
                </c:pt>
                <c:pt idx="242">
                  <c:v>1355</c:v>
                </c:pt>
                <c:pt idx="243">
                  <c:v>1315</c:v>
                </c:pt>
                <c:pt idx="244">
                  <c:v>1281</c:v>
                </c:pt>
                <c:pt idx="245">
                  <c:v>1221</c:v>
                </c:pt>
                <c:pt idx="246">
                  <c:v>1151</c:v>
                </c:pt>
                <c:pt idx="247">
                  <c:v>1123</c:v>
                </c:pt>
                <c:pt idx="248">
                  <c:v>1103</c:v>
                </c:pt>
                <c:pt idx="249">
                  <c:v>1090</c:v>
                </c:pt>
                <c:pt idx="250">
                  <c:v>976</c:v>
                </c:pt>
                <c:pt idx="251">
                  <c:v>907</c:v>
                </c:pt>
                <c:pt idx="252">
                  <c:v>844</c:v>
                </c:pt>
                <c:pt idx="253">
                  <c:v>791</c:v>
                </c:pt>
                <c:pt idx="254">
                  <c:v>773</c:v>
                </c:pt>
                <c:pt idx="255">
                  <c:v>772</c:v>
                </c:pt>
                <c:pt idx="256">
                  <c:v>774</c:v>
                </c:pt>
                <c:pt idx="257">
                  <c:v>765</c:v>
                </c:pt>
                <c:pt idx="258">
                  <c:v>763</c:v>
                </c:pt>
                <c:pt idx="259">
                  <c:v>768</c:v>
                </c:pt>
                <c:pt idx="260">
                  <c:v>768</c:v>
                </c:pt>
                <c:pt idx="261">
                  <c:v>754</c:v>
                </c:pt>
                <c:pt idx="262">
                  <c:v>729</c:v>
                </c:pt>
                <c:pt idx="263">
                  <c:v>689</c:v>
                </c:pt>
                <c:pt idx="264">
                  <c:v>623</c:v>
                </c:pt>
                <c:pt idx="265">
                  <c:v>576</c:v>
                </c:pt>
                <c:pt idx="266">
                  <c:v>557</c:v>
                </c:pt>
                <c:pt idx="267">
                  <c:v>546</c:v>
                </c:pt>
                <c:pt idx="268">
                  <c:v>539</c:v>
                </c:pt>
                <c:pt idx="269">
                  <c:v>525</c:v>
                </c:pt>
                <c:pt idx="270">
                  <c:v>498</c:v>
                </c:pt>
                <c:pt idx="271">
                  <c:v>487</c:v>
                </c:pt>
                <c:pt idx="272">
                  <c:v>466</c:v>
                </c:pt>
                <c:pt idx="273">
                  <c:v>453</c:v>
                </c:pt>
                <c:pt idx="274">
                  <c:v>430</c:v>
                </c:pt>
                <c:pt idx="275">
                  <c:v>431</c:v>
                </c:pt>
                <c:pt idx="276">
                  <c:v>415</c:v>
                </c:pt>
                <c:pt idx="277">
                  <c:v>411</c:v>
                </c:pt>
                <c:pt idx="278">
                  <c:v>418</c:v>
                </c:pt>
                <c:pt idx="279">
                  <c:v>421</c:v>
                </c:pt>
                <c:pt idx="280">
                  <c:v>421</c:v>
                </c:pt>
                <c:pt idx="281">
                  <c:v>425</c:v>
                </c:pt>
                <c:pt idx="282">
                  <c:v>434</c:v>
                </c:pt>
                <c:pt idx="283">
                  <c:v>450</c:v>
                </c:pt>
                <c:pt idx="284">
                  <c:v>465</c:v>
                </c:pt>
                <c:pt idx="285">
                  <c:v>480</c:v>
                </c:pt>
                <c:pt idx="286">
                  <c:v>497</c:v>
                </c:pt>
                <c:pt idx="287">
                  <c:v>506</c:v>
                </c:pt>
                <c:pt idx="288">
                  <c:v>508</c:v>
                </c:pt>
                <c:pt idx="289">
                  <c:v>517</c:v>
                </c:pt>
                <c:pt idx="290">
                  <c:v>529</c:v>
                </c:pt>
                <c:pt idx="291">
                  <c:v>535</c:v>
                </c:pt>
                <c:pt idx="292">
                  <c:v>539</c:v>
                </c:pt>
                <c:pt idx="293">
                  <c:v>549</c:v>
                </c:pt>
                <c:pt idx="294">
                  <c:v>562</c:v>
                </c:pt>
                <c:pt idx="295">
                  <c:v>599</c:v>
                </c:pt>
                <c:pt idx="296">
                  <c:v>617</c:v>
                </c:pt>
                <c:pt idx="297">
                  <c:v>616</c:v>
                </c:pt>
                <c:pt idx="298">
                  <c:v>627</c:v>
                </c:pt>
                <c:pt idx="299">
                  <c:v>631</c:v>
                </c:pt>
                <c:pt idx="300">
                  <c:v>633</c:v>
                </c:pt>
                <c:pt idx="301">
                  <c:v>631</c:v>
                </c:pt>
                <c:pt idx="302">
                  <c:v>623</c:v>
                </c:pt>
                <c:pt idx="303">
                  <c:v>612</c:v>
                </c:pt>
                <c:pt idx="304">
                  <c:v>629</c:v>
                </c:pt>
                <c:pt idx="305">
                  <c:v>630</c:v>
                </c:pt>
                <c:pt idx="306">
                  <c:v>625</c:v>
                </c:pt>
                <c:pt idx="307">
                  <c:v>617</c:v>
                </c:pt>
                <c:pt idx="308">
                  <c:v>603</c:v>
                </c:pt>
                <c:pt idx="309">
                  <c:v>582</c:v>
                </c:pt>
                <c:pt idx="310">
                  <c:v>569</c:v>
                </c:pt>
                <c:pt idx="311">
                  <c:v>556</c:v>
                </c:pt>
                <c:pt idx="312">
                  <c:v>548</c:v>
                </c:pt>
                <c:pt idx="313">
                  <c:v>626</c:v>
                </c:pt>
                <c:pt idx="314">
                  <c:v>624</c:v>
                </c:pt>
                <c:pt idx="315">
                  <c:v>624</c:v>
                </c:pt>
                <c:pt idx="316">
                  <c:v>616</c:v>
                </c:pt>
                <c:pt idx="317">
                  <c:v>604</c:v>
                </c:pt>
                <c:pt idx="318">
                  <c:v>596</c:v>
                </c:pt>
                <c:pt idx="319">
                  <c:v>607</c:v>
                </c:pt>
                <c:pt idx="320">
                  <c:v>635</c:v>
                </c:pt>
                <c:pt idx="321">
                  <c:v>679</c:v>
                </c:pt>
                <c:pt idx="322">
                  <c:v>706</c:v>
                </c:pt>
                <c:pt idx="323">
                  <c:v>726</c:v>
                </c:pt>
                <c:pt idx="324">
                  <c:v>751</c:v>
                </c:pt>
                <c:pt idx="325">
                  <c:v>757</c:v>
                </c:pt>
                <c:pt idx="326">
                  <c:v>728</c:v>
                </c:pt>
                <c:pt idx="327">
                  <c:v>694</c:v>
                </c:pt>
                <c:pt idx="328">
                  <c:v>672</c:v>
                </c:pt>
                <c:pt idx="329">
                  <c:v>665</c:v>
                </c:pt>
                <c:pt idx="330">
                  <c:v>661</c:v>
                </c:pt>
                <c:pt idx="331">
                  <c:v>655</c:v>
                </c:pt>
                <c:pt idx="332">
                  <c:v>643</c:v>
                </c:pt>
                <c:pt idx="333">
                  <c:v>635</c:v>
                </c:pt>
                <c:pt idx="334">
                  <c:v>617</c:v>
                </c:pt>
                <c:pt idx="335">
                  <c:v>598</c:v>
                </c:pt>
                <c:pt idx="336">
                  <c:v>575</c:v>
                </c:pt>
                <c:pt idx="337">
                  <c:v>534</c:v>
                </c:pt>
                <c:pt idx="338">
                  <c:v>514</c:v>
                </c:pt>
                <c:pt idx="339">
                  <c:v>474</c:v>
                </c:pt>
                <c:pt idx="340">
                  <c:v>433</c:v>
                </c:pt>
                <c:pt idx="341">
                  <c:v>398</c:v>
                </c:pt>
                <c:pt idx="342">
                  <c:v>393</c:v>
                </c:pt>
                <c:pt idx="343">
                  <c:v>407</c:v>
                </c:pt>
                <c:pt idx="344">
                  <c:v>427</c:v>
                </c:pt>
                <c:pt idx="345">
                  <c:v>453</c:v>
                </c:pt>
                <c:pt idx="346">
                  <c:v>477</c:v>
                </c:pt>
                <c:pt idx="347">
                  <c:v>494</c:v>
                </c:pt>
                <c:pt idx="348">
                  <c:v>498</c:v>
                </c:pt>
                <c:pt idx="349">
                  <c:v>506</c:v>
                </c:pt>
                <c:pt idx="350">
                  <c:v>502</c:v>
                </c:pt>
                <c:pt idx="351">
                  <c:v>489</c:v>
                </c:pt>
                <c:pt idx="352">
                  <c:v>504</c:v>
                </c:pt>
                <c:pt idx="353">
                  <c:v>520</c:v>
                </c:pt>
                <c:pt idx="354">
                  <c:v>546</c:v>
                </c:pt>
                <c:pt idx="355">
                  <c:v>592</c:v>
                </c:pt>
                <c:pt idx="356">
                  <c:v>632</c:v>
                </c:pt>
                <c:pt idx="357">
                  <c:v>679</c:v>
                </c:pt>
                <c:pt idx="358">
                  <c:v>698</c:v>
                </c:pt>
                <c:pt idx="359">
                  <c:v>714</c:v>
                </c:pt>
                <c:pt idx="360">
                  <c:v>764</c:v>
                </c:pt>
                <c:pt idx="361">
                  <c:v>839</c:v>
                </c:pt>
                <c:pt idx="362">
                  <c:v>923</c:v>
                </c:pt>
                <c:pt idx="363">
                  <c:v>973</c:v>
                </c:pt>
                <c:pt idx="364">
                  <c:v>1054</c:v>
                </c:pt>
                <c:pt idx="365">
                  <c:v>1246</c:v>
                </c:pt>
                <c:pt idx="366">
                  <c:v>1527</c:v>
                </c:pt>
                <c:pt idx="367">
                  <c:v>1555</c:v>
                </c:pt>
                <c:pt idx="368">
                  <c:v>1558</c:v>
                </c:pt>
                <c:pt idx="369">
                  <c:v>1617</c:v>
                </c:pt>
                <c:pt idx="370">
                  <c:v>1705</c:v>
                </c:pt>
                <c:pt idx="371">
                  <c:v>1738</c:v>
                </c:pt>
                <c:pt idx="372">
                  <c:v>1749</c:v>
                </c:pt>
                <c:pt idx="373">
                  <c:v>1794</c:v>
                </c:pt>
                <c:pt idx="374">
                  <c:v>1799</c:v>
                </c:pt>
                <c:pt idx="375">
                  <c:v>1803</c:v>
                </c:pt>
                <c:pt idx="376">
                  <c:v>1823</c:v>
                </c:pt>
                <c:pt idx="377">
                  <c:v>1894</c:v>
                </c:pt>
                <c:pt idx="378">
                  <c:v>1956</c:v>
                </c:pt>
                <c:pt idx="379">
                  <c:v>1949</c:v>
                </c:pt>
                <c:pt idx="380">
                  <c:v>1849</c:v>
                </c:pt>
                <c:pt idx="381">
                  <c:v>1810</c:v>
                </c:pt>
                <c:pt idx="382">
                  <c:v>1810</c:v>
                </c:pt>
                <c:pt idx="383">
                  <c:v>1792</c:v>
                </c:pt>
                <c:pt idx="384">
                  <c:v>1742</c:v>
                </c:pt>
                <c:pt idx="385">
                  <c:v>1696</c:v>
                </c:pt>
                <c:pt idx="386">
                  <c:v>1699</c:v>
                </c:pt>
                <c:pt idx="387">
                  <c:v>1710</c:v>
                </c:pt>
                <c:pt idx="388">
                  <c:v>1678</c:v>
                </c:pt>
                <c:pt idx="389">
                  <c:v>1594</c:v>
                </c:pt>
                <c:pt idx="390">
                  <c:v>1473</c:v>
                </c:pt>
                <c:pt idx="391">
                  <c:v>1388</c:v>
                </c:pt>
                <c:pt idx="392">
                  <c:v>1317</c:v>
                </c:pt>
                <c:pt idx="393">
                  <c:v>1293</c:v>
                </c:pt>
                <c:pt idx="394">
                  <c:v>1264</c:v>
                </c:pt>
                <c:pt idx="395">
                  <c:v>1317</c:v>
                </c:pt>
                <c:pt idx="396">
                  <c:v>1348</c:v>
                </c:pt>
                <c:pt idx="397">
                  <c:v>1350</c:v>
                </c:pt>
                <c:pt idx="398">
                  <c:v>1385</c:v>
                </c:pt>
                <c:pt idx="399">
                  <c:v>1463</c:v>
                </c:pt>
                <c:pt idx="400">
                  <c:v>1475</c:v>
                </c:pt>
                <c:pt idx="401">
                  <c:v>1500</c:v>
                </c:pt>
                <c:pt idx="402">
                  <c:v>1501</c:v>
                </c:pt>
                <c:pt idx="403">
                  <c:v>1506</c:v>
                </c:pt>
                <c:pt idx="404">
                  <c:v>1510</c:v>
                </c:pt>
                <c:pt idx="405">
                  <c:v>1540</c:v>
                </c:pt>
                <c:pt idx="406">
                  <c:v>1577</c:v>
                </c:pt>
                <c:pt idx="407">
                  <c:v>1595</c:v>
                </c:pt>
                <c:pt idx="408">
                  <c:v>1598</c:v>
                </c:pt>
                <c:pt idx="409">
                  <c:v>1586</c:v>
                </c:pt>
                <c:pt idx="410">
                  <c:v>1568</c:v>
                </c:pt>
                <c:pt idx="411">
                  <c:v>1518</c:v>
                </c:pt>
                <c:pt idx="412">
                  <c:v>1481</c:v>
                </c:pt>
                <c:pt idx="413">
                  <c:v>1491</c:v>
                </c:pt>
                <c:pt idx="414">
                  <c:v>1518</c:v>
                </c:pt>
                <c:pt idx="415">
                  <c:v>1509</c:v>
                </c:pt>
                <c:pt idx="416">
                  <c:v>1504</c:v>
                </c:pt>
                <c:pt idx="417">
                  <c:v>1488</c:v>
                </c:pt>
                <c:pt idx="418">
                  <c:v>1471</c:v>
                </c:pt>
                <c:pt idx="419">
                  <c:v>1445</c:v>
                </c:pt>
                <c:pt idx="420">
                  <c:v>1395</c:v>
                </c:pt>
                <c:pt idx="421">
                  <c:v>1362</c:v>
                </c:pt>
                <c:pt idx="422">
                  <c:v>1349</c:v>
                </c:pt>
                <c:pt idx="423">
                  <c:v>1328</c:v>
                </c:pt>
                <c:pt idx="424">
                  <c:v>1296</c:v>
                </c:pt>
                <c:pt idx="425">
                  <c:v>1269</c:v>
                </c:pt>
                <c:pt idx="426">
                  <c:v>1267</c:v>
                </c:pt>
                <c:pt idx="427">
                  <c:v>1282</c:v>
                </c:pt>
                <c:pt idx="428">
                  <c:v>1289</c:v>
                </c:pt>
                <c:pt idx="429">
                  <c:v>1281</c:v>
                </c:pt>
                <c:pt idx="430">
                  <c:v>1294</c:v>
                </c:pt>
                <c:pt idx="431">
                  <c:v>1296</c:v>
                </c:pt>
                <c:pt idx="432">
                  <c:v>1314</c:v>
                </c:pt>
                <c:pt idx="433">
                  <c:v>1364</c:v>
                </c:pt>
                <c:pt idx="434">
                  <c:v>1426</c:v>
                </c:pt>
                <c:pt idx="435">
                  <c:v>1605</c:v>
                </c:pt>
                <c:pt idx="436">
                  <c:v>1667</c:v>
                </c:pt>
                <c:pt idx="437">
                  <c:v>1654</c:v>
                </c:pt>
                <c:pt idx="438">
                  <c:v>1658</c:v>
                </c:pt>
                <c:pt idx="439">
                  <c:v>1725</c:v>
                </c:pt>
                <c:pt idx="440">
                  <c:v>1869</c:v>
                </c:pt>
                <c:pt idx="441">
                  <c:v>2020</c:v>
                </c:pt>
                <c:pt idx="442">
                  <c:v>2071</c:v>
                </c:pt>
                <c:pt idx="443">
                  <c:v>2097</c:v>
                </c:pt>
                <c:pt idx="444">
                  <c:v>2044</c:v>
                </c:pt>
                <c:pt idx="445">
                  <c:v>1970</c:v>
                </c:pt>
                <c:pt idx="446">
                  <c:v>1892</c:v>
                </c:pt>
                <c:pt idx="447">
                  <c:v>1807</c:v>
                </c:pt>
                <c:pt idx="448">
                  <c:v>1732</c:v>
                </c:pt>
                <c:pt idx="449">
                  <c:v>1637</c:v>
                </c:pt>
                <c:pt idx="450">
                  <c:v>1561</c:v>
                </c:pt>
                <c:pt idx="451">
                  <c:v>1477</c:v>
                </c:pt>
                <c:pt idx="452">
                  <c:v>1409</c:v>
                </c:pt>
                <c:pt idx="453">
                  <c:v>1350</c:v>
                </c:pt>
                <c:pt idx="454">
                  <c:v>1346</c:v>
                </c:pt>
                <c:pt idx="455">
                  <c:v>1401</c:v>
                </c:pt>
                <c:pt idx="456">
                  <c:v>1415</c:v>
                </c:pt>
                <c:pt idx="457">
                  <c:v>1402</c:v>
                </c:pt>
                <c:pt idx="458">
                  <c:v>1413</c:v>
                </c:pt>
                <c:pt idx="459">
                  <c:v>1384</c:v>
                </c:pt>
                <c:pt idx="460">
                  <c:v>1297</c:v>
                </c:pt>
                <c:pt idx="461">
                  <c:v>1283</c:v>
                </c:pt>
                <c:pt idx="462">
                  <c:v>1284</c:v>
                </c:pt>
                <c:pt idx="463">
                  <c:v>1263</c:v>
                </c:pt>
                <c:pt idx="464">
                  <c:v>1224</c:v>
                </c:pt>
                <c:pt idx="465">
                  <c:v>1194</c:v>
                </c:pt>
                <c:pt idx="466">
                  <c:v>1196</c:v>
                </c:pt>
                <c:pt idx="467">
                  <c:v>1207</c:v>
                </c:pt>
                <c:pt idx="468">
                  <c:v>1200</c:v>
                </c:pt>
                <c:pt idx="469">
                  <c:v>1141</c:v>
                </c:pt>
                <c:pt idx="470">
                  <c:v>1124</c:v>
                </c:pt>
                <c:pt idx="471">
                  <c:v>1115</c:v>
                </c:pt>
                <c:pt idx="472">
                  <c:v>1111</c:v>
                </c:pt>
                <c:pt idx="473">
                  <c:v>1112</c:v>
                </c:pt>
                <c:pt idx="474">
                  <c:v>1115</c:v>
                </c:pt>
                <c:pt idx="475">
                  <c:v>1134</c:v>
                </c:pt>
                <c:pt idx="476">
                  <c:v>1148</c:v>
                </c:pt>
                <c:pt idx="477">
                  <c:v>1169</c:v>
                </c:pt>
                <c:pt idx="478">
                  <c:v>1178</c:v>
                </c:pt>
                <c:pt idx="479">
                  <c:v>1197</c:v>
                </c:pt>
                <c:pt idx="480">
                  <c:v>1219</c:v>
                </c:pt>
                <c:pt idx="481">
                  <c:v>1230</c:v>
                </c:pt>
                <c:pt idx="482">
                  <c:v>1227</c:v>
                </c:pt>
                <c:pt idx="483">
                  <c:v>1211</c:v>
                </c:pt>
                <c:pt idx="484">
                  <c:v>1201</c:v>
                </c:pt>
                <c:pt idx="485">
                  <c:v>1189</c:v>
                </c:pt>
                <c:pt idx="486">
                  <c:v>1197</c:v>
                </c:pt>
                <c:pt idx="487">
                  <c:v>1162</c:v>
                </c:pt>
                <c:pt idx="488">
                  <c:v>1121</c:v>
                </c:pt>
                <c:pt idx="489">
                  <c:v>1122</c:v>
                </c:pt>
                <c:pt idx="490">
                  <c:v>1161</c:v>
                </c:pt>
                <c:pt idx="491">
                  <c:v>1211</c:v>
                </c:pt>
                <c:pt idx="492">
                  <c:v>1235</c:v>
                </c:pt>
                <c:pt idx="493">
                  <c:v>1273</c:v>
                </c:pt>
                <c:pt idx="494">
                  <c:v>1296</c:v>
                </c:pt>
                <c:pt idx="495">
                  <c:v>1301</c:v>
                </c:pt>
                <c:pt idx="496">
                  <c:v>1325</c:v>
                </c:pt>
                <c:pt idx="497">
                  <c:v>1323</c:v>
                </c:pt>
                <c:pt idx="498">
                  <c:v>1330</c:v>
                </c:pt>
                <c:pt idx="499">
                  <c:v>1362</c:v>
                </c:pt>
                <c:pt idx="500">
                  <c:v>1366</c:v>
                </c:pt>
                <c:pt idx="501">
                  <c:v>1374</c:v>
                </c:pt>
                <c:pt idx="502">
                  <c:v>1418</c:v>
                </c:pt>
                <c:pt idx="503">
                  <c:v>1425</c:v>
                </c:pt>
                <c:pt idx="504">
                  <c:v>1448</c:v>
                </c:pt>
                <c:pt idx="505">
                  <c:v>1606</c:v>
                </c:pt>
                <c:pt idx="506">
                  <c:v>1761</c:v>
                </c:pt>
                <c:pt idx="507">
                  <c:v>1849</c:v>
                </c:pt>
                <c:pt idx="508">
                  <c:v>1856</c:v>
                </c:pt>
                <c:pt idx="509">
                  <c:v>1792</c:v>
                </c:pt>
                <c:pt idx="510">
                  <c:v>1754</c:v>
                </c:pt>
                <c:pt idx="511">
                  <c:v>1740</c:v>
                </c:pt>
                <c:pt idx="512">
                  <c:v>1766</c:v>
                </c:pt>
                <c:pt idx="513">
                  <c:v>1828</c:v>
                </c:pt>
                <c:pt idx="514">
                  <c:v>1837</c:v>
                </c:pt>
                <c:pt idx="515">
                  <c:v>1810</c:v>
                </c:pt>
                <c:pt idx="516">
                  <c:v>1765</c:v>
                </c:pt>
                <c:pt idx="517">
                  <c:v>1659</c:v>
                </c:pt>
                <c:pt idx="518">
                  <c:v>1540</c:v>
                </c:pt>
                <c:pt idx="519">
                  <c:v>1470</c:v>
                </c:pt>
                <c:pt idx="520">
                  <c:v>1452</c:v>
                </c:pt>
                <c:pt idx="521">
                  <c:v>1444</c:v>
                </c:pt>
                <c:pt idx="522">
                  <c:v>1380</c:v>
                </c:pt>
                <c:pt idx="523">
                  <c:v>1327</c:v>
                </c:pt>
                <c:pt idx="524">
                  <c:v>1327</c:v>
                </c:pt>
                <c:pt idx="525">
                  <c:v>1333</c:v>
                </c:pt>
                <c:pt idx="526">
                  <c:v>1317</c:v>
                </c:pt>
                <c:pt idx="527">
                  <c:v>1306</c:v>
                </c:pt>
                <c:pt idx="528">
                  <c:v>1303</c:v>
                </c:pt>
                <c:pt idx="529">
                  <c:v>1313</c:v>
                </c:pt>
                <c:pt idx="530">
                  <c:v>1339</c:v>
                </c:pt>
                <c:pt idx="531">
                  <c:v>1364</c:v>
                </c:pt>
                <c:pt idx="532">
                  <c:v>1495</c:v>
                </c:pt>
                <c:pt idx="533">
                  <c:v>1756</c:v>
                </c:pt>
                <c:pt idx="534">
                  <c:v>1770</c:v>
                </c:pt>
                <c:pt idx="535">
                  <c:v>1698</c:v>
                </c:pt>
                <c:pt idx="536">
                  <c:v>1709</c:v>
                </c:pt>
                <c:pt idx="537">
                  <c:v>1727</c:v>
                </c:pt>
                <c:pt idx="538">
                  <c:v>1709</c:v>
                </c:pt>
                <c:pt idx="539">
                  <c:v>1700</c:v>
                </c:pt>
                <c:pt idx="540">
                  <c:v>1675</c:v>
                </c:pt>
                <c:pt idx="541">
                  <c:v>1651</c:v>
                </c:pt>
                <c:pt idx="542">
                  <c:v>1673</c:v>
                </c:pt>
                <c:pt idx="543">
                  <c:v>1763</c:v>
                </c:pt>
                <c:pt idx="544">
                  <c:v>1779</c:v>
                </c:pt>
                <c:pt idx="545">
                  <c:v>1829</c:v>
                </c:pt>
                <c:pt idx="546">
                  <c:v>1853</c:v>
                </c:pt>
                <c:pt idx="547">
                  <c:v>1901</c:v>
                </c:pt>
                <c:pt idx="548">
                  <c:v>1980</c:v>
                </c:pt>
                <c:pt idx="549">
                  <c:v>1970</c:v>
                </c:pt>
                <c:pt idx="550">
                  <c:v>1960</c:v>
                </c:pt>
                <c:pt idx="551">
                  <c:v>1983</c:v>
                </c:pt>
                <c:pt idx="552">
                  <c:v>2017</c:v>
                </c:pt>
                <c:pt idx="553">
                  <c:v>2105</c:v>
                </c:pt>
                <c:pt idx="554">
                  <c:v>2215</c:v>
                </c:pt>
                <c:pt idx="555">
                  <c:v>2281</c:v>
                </c:pt>
                <c:pt idx="556">
                  <c:v>2319</c:v>
                </c:pt>
                <c:pt idx="557">
                  <c:v>2271</c:v>
                </c:pt>
                <c:pt idx="558">
                  <c:v>2194</c:v>
                </c:pt>
                <c:pt idx="559">
                  <c:v>2172</c:v>
                </c:pt>
                <c:pt idx="560">
                  <c:v>2178</c:v>
                </c:pt>
                <c:pt idx="561">
                  <c:v>2162</c:v>
                </c:pt>
                <c:pt idx="562">
                  <c:v>2103</c:v>
                </c:pt>
                <c:pt idx="563">
                  <c:v>2046</c:v>
                </c:pt>
                <c:pt idx="564">
                  <c:v>2072</c:v>
                </c:pt>
                <c:pt idx="565">
                  <c:v>2092</c:v>
                </c:pt>
                <c:pt idx="566">
                  <c:v>2127</c:v>
                </c:pt>
                <c:pt idx="567">
                  <c:v>2088</c:v>
                </c:pt>
                <c:pt idx="568">
                  <c:v>2085</c:v>
                </c:pt>
                <c:pt idx="569">
                  <c:v>2145</c:v>
                </c:pt>
                <c:pt idx="570">
                  <c:v>2140</c:v>
                </c:pt>
                <c:pt idx="571">
                  <c:v>2178</c:v>
                </c:pt>
                <c:pt idx="572">
                  <c:v>2323</c:v>
                </c:pt>
                <c:pt idx="573">
                  <c:v>2385</c:v>
                </c:pt>
                <c:pt idx="574">
                  <c:v>2432</c:v>
                </c:pt>
                <c:pt idx="575">
                  <c:v>2472</c:v>
                </c:pt>
                <c:pt idx="576">
                  <c:v>2710</c:v>
                </c:pt>
                <c:pt idx="577">
                  <c:v>2750</c:v>
                </c:pt>
                <c:pt idx="578">
                  <c:v>2788</c:v>
                </c:pt>
                <c:pt idx="579">
                  <c:v>2808</c:v>
                </c:pt>
                <c:pt idx="580">
                  <c:v>2889</c:v>
                </c:pt>
                <c:pt idx="581">
                  <c:v>2957</c:v>
                </c:pt>
                <c:pt idx="582">
                  <c:v>3007</c:v>
                </c:pt>
                <c:pt idx="583">
                  <c:v>3053</c:v>
                </c:pt>
                <c:pt idx="584">
                  <c:v>3157</c:v>
                </c:pt>
                <c:pt idx="585">
                  <c:v>3266</c:v>
                </c:pt>
                <c:pt idx="586">
                  <c:v>3212</c:v>
                </c:pt>
                <c:pt idx="587">
                  <c:v>3183</c:v>
                </c:pt>
                <c:pt idx="588">
                  <c:v>3240</c:v>
                </c:pt>
                <c:pt idx="589">
                  <c:v>3254</c:v>
                </c:pt>
                <c:pt idx="590">
                  <c:v>3139</c:v>
                </c:pt>
                <c:pt idx="591">
                  <c:v>3077</c:v>
                </c:pt>
                <c:pt idx="592">
                  <c:v>2939</c:v>
                </c:pt>
                <c:pt idx="593">
                  <c:v>2856</c:v>
                </c:pt>
                <c:pt idx="594">
                  <c:v>2795</c:v>
                </c:pt>
                <c:pt idx="595">
                  <c:v>2801</c:v>
                </c:pt>
                <c:pt idx="596">
                  <c:v>2824</c:v>
                </c:pt>
                <c:pt idx="597">
                  <c:v>2869</c:v>
                </c:pt>
                <c:pt idx="598">
                  <c:v>2881</c:v>
                </c:pt>
                <c:pt idx="599">
                  <c:v>2809</c:v>
                </c:pt>
                <c:pt idx="600">
                  <c:v>2754</c:v>
                </c:pt>
                <c:pt idx="601">
                  <c:v>2688</c:v>
                </c:pt>
                <c:pt idx="602">
                  <c:v>2596</c:v>
                </c:pt>
                <c:pt idx="603">
                  <c:v>2568</c:v>
                </c:pt>
                <c:pt idx="604">
                  <c:v>2530</c:v>
                </c:pt>
                <c:pt idx="605">
                  <c:v>2472</c:v>
                </c:pt>
                <c:pt idx="606">
                  <c:v>2438</c:v>
                </c:pt>
                <c:pt idx="607">
                  <c:v>2428</c:v>
                </c:pt>
                <c:pt idx="608">
                  <c:v>2420</c:v>
                </c:pt>
                <c:pt idx="609">
                  <c:v>2481</c:v>
                </c:pt>
                <c:pt idx="610">
                  <c:v>2669</c:v>
                </c:pt>
                <c:pt idx="611">
                  <c:v>2857</c:v>
                </c:pt>
                <c:pt idx="612">
                  <c:v>2944</c:v>
                </c:pt>
                <c:pt idx="613">
                  <c:v>3025</c:v>
                </c:pt>
                <c:pt idx="614">
                  <c:v>3176</c:v>
                </c:pt>
                <c:pt idx="615">
                  <c:v>3267</c:v>
                </c:pt>
                <c:pt idx="616">
                  <c:v>3218</c:v>
                </c:pt>
                <c:pt idx="617">
                  <c:v>3190</c:v>
                </c:pt>
                <c:pt idx="618">
                  <c:v>3119</c:v>
                </c:pt>
                <c:pt idx="619">
                  <c:v>3147</c:v>
                </c:pt>
                <c:pt idx="620">
                  <c:v>3175</c:v>
                </c:pt>
                <c:pt idx="621">
                  <c:v>3255</c:v>
                </c:pt>
                <c:pt idx="622">
                  <c:v>3324</c:v>
                </c:pt>
                <c:pt idx="623">
                  <c:v>3418</c:v>
                </c:pt>
                <c:pt idx="624">
                  <c:v>3383</c:v>
                </c:pt>
              </c:numCache>
            </c:numRef>
          </c:val>
          <c:smooth val="0"/>
          <c:extLst xmlns:c16r2="http://schemas.microsoft.com/office/drawing/2015/06/chart">
            <c:ext xmlns:c16="http://schemas.microsoft.com/office/drawing/2014/chart" uri="{C3380CC4-5D6E-409C-BE32-E72D297353CC}">
              <c16:uniqueId val="{00000000-FC6C-4738-9A55-C18CA18D04D0}"/>
            </c:ext>
          </c:extLst>
        </c:ser>
        <c:dLbls>
          <c:showLegendKey val="0"/>
          <c:showVal val="0"/>
          <c:showCatName val="0"/>
          <c:showSerName val="0"/>
          <c:showPercent val="0"/>
          <c:showBubbleSize val="0"/>
        </c:dLbls>
        <c:marker val="1"/>
        <c:smooth val="0"/>
        <c:axId val="349763840"/>
        <c:axId val="353667328"/>
      </c:lineChart>
      <c:dateAx>
        <c:axId val="349763840"/>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53667328"/>
        <c:crosses val="autoZero"/>
        <c:auto val="1"/>
        <c:lblOffset val="100"/>
        <c:baseTimeUnit val="days"/>
      </c:dateAx>
      <c:valAx>
        <c:axId val="35366732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49763840"/>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latin typeface="Times New Roman" panose="02020603050405020304" pitchFamily="18" charset="0"/>
          <a:cs typeface="Times New Roman" panose="02020603050405020304" pitchFamily="18" charset="0"/>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b="1" dirty="0">
                <a:solidFill>
                  <a:srgbClr val="FF0000"/>
                </a:solidFill>
              </a:rPr>
              <a:t>2007.01-2021.05 BDI(Daily)</a:t>
            </a:r>
            <a:endParaRPr lang="zh-CN" b="1" dirty="0">
              <a:solidFill>
                <a:srgbClr val="FF0000"/>
              </a:solidFill>
            </a:endParaRPr>
          </a:p>
        </c:rich>
      </c:tx>
      <c:layout/>
      <c:overlay val="0"/>
      <c:spPr>
        <a:noFill/>
        <a:ln>
          <a:noFill/>
        </a:ln>
        <a:effectLst/>
      </c:spPr>
    </c:title>
    <c:autoTitleDeleted val="0"/>
    <c:plotArea>
      <c:layout/>
      <c:lineChart>
        <c:grouping val="standard"/>
        <c:varyColors val="0"/>
        <c:ser>
          <c:idx val="0"/>
          <c:order val="0"/>
          <c:tx>
            <c:strRef>
              <c:f>BDI!$B$1</c:f>
              <c:strCache>
                <c:ptCount val="1"/>
                <c:pt idx="0">
                  <c:v>BDI</c:v>
                </c:pt>
              </c:strCache>
            </c:strRef>
          </c:tx>
          <c:spPr>
            <a:ln w="25400" cap="rnd">
              <a:solidFill>
                <a:schemeClr val="accent1"/>
              </a:solidFill>
              <a:round/>
            </a:ln>
            <a:effectLst/>
          </c:spPr>
          <c:marker>
            <c:symbol val="none"/>
          </c:marker>
          <c:cat>
            <c:numRef>
              <c:f>BDI!$A$2:$A$3637</c:f>
              <c:numCache>
                <c:formatCode>yyyy\-mm\-dd;@</c:formatCode>
                <c:ptCount val="3636"/>
                <c:pt idx="0">
                  <c:v>39084</c:v>
                </c:pt>
                <c:pt idx="1">
                  <c:v>39085</c:v>
                </c:pt>
                <c:pt idx="2">
                  <c:v>39086</c:v>
                </c:pt>
                <c:pt idx="3">
                  <c:v>39087</c:v>
                </c:pt>
                <c:pt idx="4">
                  <c:v>39090</c:v>
                </c:pt>
                <c:pt idx="5">
                  <c:v>39091</c:v>
                </c:pt>
                <c:pt idx="6">
                  <c:v>39092</c:v>
                </c:pt>
                <c:pt idx="7">
                  <c:v>39093</c:v>
                </c:pt>
                <c:pt idx="8">
                  <c:v>39094</c:v>
                </c:pt>
                <c:pt idx="9">
                  <c:v>39097</c:v>
                </c:pt>
                <c:pt idx="10">
                  <c:v>39098</c:v>
                </c:pt>
                <c:pt idx="11">
                  <c:v>39099</c:v>
                </c:pt>
                <c:pt idx="12">
                  <c:v>39100</c:v>
                </c:pt>
                <c:pt idx="13">
                  <c:v>39101</c:v>
                </c:pt>
                <c:pt idx="14">
                  <c:v>39104</c:v>
                </c:pt>
                <c:pt idx="15">
                  <c:v>39105</c:v>
                </c:pt>
                <c:pt idx="16">
                  <c:v>39106</c:v>
                </c:pt>
                <c:pt idx="17">
                  <c:v>39107</c:v>
                </c:pt>
                <c:pt idx="18">
                  <c:v>39108</c:v>
                </c:pt>
                <c:pt idx="19">
                  <c:v>39111</c:v>
                </c:pt>
                <c:pt idx="20">
                  <c:v>39112</c:v>
                </c:pt>
                <c:pt idx="21">
                  <c:v>39113</c:v>
                </c:pt>
                <c:pt idx="22">
                  <c:v>39114</c:v>
                </c:pt>
                <c:pt idx="23">
                  <c:v>39115</c:v>
                </c:pt>
                <c:pt idx="24">
                  <c:v>39118</c:v>
                </c:pt>
                <c:pt idx="25">
                  <c:v>39119</c:v>
                </c:pt>
                <c:pt idx="26">
                  <c:v>39120</c:v>
                </c:pt>
                <c:pt idx="27">
                  <c:v>39121</c:v>
                </c:pt>
                <c:pt idx="28">
                  <c:v>39122</c:v>
                </c:pt>
                <c:pt idx="29">
                  <c:v>39125</c:v>
                </c:pt>
                <c:pt idx="30">
                  <c:v>39126</c:v>
                </c:pt>
                <c:pt idx="31">
                  <c:v>39127</c:v>
                </c:pt>
                <c:pt idx="32">
                  <c:v>39128</c:v>
                </c:pt>
                <c:pt idx="33">
                  <c:v>39129</c:v>
                </c:pt>
                <c:pt idx="34">
                  <c:v>39132</c:v>
                </c:pt>
                <c:pt idx="35">
                  <c:v>39133</c:v>
                </c:pt>
                <c:pt idx="36">
                  <c:v>39134</c:v>
                </c:pt>
                <c:pt idx="37">
                  <c:v>39135</c:v>
                </c:pt>
                <c:pt idx="38">
                  <c:v>39136</c:v>
                </c:pt>
                <c:pt idx="39">
                  <c:v>39139</c:v>
                </c:pt>
                <c:pt idx="40">
                  <c:v>39140</c:v>
                </c:pt>
                <c:pt idx="41">
                  <c:v>39141</c:v>
                </c:pt>
                <c:pt idx="42">
                  <c:v>39142</c:v>
                </c:pt>
                <c:pt idx="43">
                  <c:v>39143</c:v>
                </c:pt>
                <c:pt idx="44">
                  <c:v>39146</c:v>
                </c:pt>
                <c:pt idx="45">
                  <c:v>39147</c:v>
                </c:pt>
                <c:pt idx="46">
                  <c:v>39148</c:v>
                </c:pt>
                <c:pt idx="47">
                  <c:v>39149</c:v>
                </c:pt>
                <c:pt idx="48">
                  <c:v>39150</c:v>
                </c:pt>
                <c:pt idx="49">
                  <c:v>39153</c:v>
                </c:pt>
                <c:pt idx="50">
                  <c:v>39154</c:v>
                </c:pt>
                <c:pt idx="51">
                  <c:v>39155</c:v>
                </c:pt>
                <c:pt idx="52">
                  <c:v>39156</c:v>
                </c:pt>
                <c:pt idx="53">
                  <c:v>39157</c:v>
                </c:pt>
                <c:pt idx="54">
                  <c:v>39160</c:v>
                </c:pt>
                <c:pt idx="55">
                  <c:v>39161</c:v>
                </c:pt>
                <c:pt idx="56">
                  <c:v>39162</c:v>
                </c:pt>
                <c:pt idx="57">
                  <c:v>39163</c:v>
                </c:pt>
                <c:pt idx="58">
                  <c:v>39164</c:v>
                </c:pt>
                <c:pt idx="59">
                  <c:v>39167</c:v>
                </c:pt>
                <c:pt idx="60">
                  <c:v>39168</c:v>
                </c:pt>
                <c:pt idx="61">
                  <c:v>39169</c:v>
                </c:pt>
                <c:pt idx="62">
                  <c:v>39170</c:v>
                </c:pt>
                <c:pt idx="63">
                  <c:v>39171</c:v>
                </c:pt>
                <c:pt idx="64">
                  <c:v>39174</c:v>
                </c:pt>
                <c:pt idx="65">
                  <c:v>39175</c:v>
                </c:pt>
                <c:pt idx="66">
                  <c:v>39176</c:v>
                </c:pt>
                <c:pt idx="67">
                  <c:v>39177</c:v>
                </c:pt>
                <c:pt idx="68">
                  <c:v>39182</c:v>
                </c:pt>
                <c:pt idx="69">
                  <c:v>39183</c:v>
                </c:pt>
                <c:pt idx="70">
                  <c:v>39184</c:v>
                </c:pt>
                <c:pt idx="71">
                  <c:v>39185</c:v>
                </c:pt>
                <c:pt idx="72">
                  <c:v>39188</c:v>
                </c:pt>
                <c:pt idx="73">
                  <c:v>39189</c:v>
                </c:pt>
                <c:pt idx="74">
                  <c:v>39190</c:v>
                </c:pt>
                <c:pt idx="75">
                  <c:v>39191</c:v>
                </c:pt>
                <c:pt idx="76">
                  <c:v>39192</c:v>
                </c:pt>
                <c:pt idx="77">
                  <c:v>39195</c:v>
                </c:pt>
                <c:pt idx="78">
                  <c:v>39196</c:v>
                </c:pt>
                <c:pt idx="79">
                  <c:v>39197</c:v>
                </c:pt>
                <c:pt idx="80">
                  <c:v>39198</c:v>
                </c:pt>
                <c:pt idx="81">
                  <c:v>39199</c:v>
                </c:pt>
                <c:pt idx="82">
                  <c:v>39202</c:v>
                </c:pt>
                <c:pt idx="83">
                  <c:v>39203</c:v>
                </c:pt>
                <c:pt idx="84">
                  <c:v>39204</c:v>
                </c:pt>
                <c:pt idx="85">
                  <c:v>39205</c:v>
                </c:pt>
                <c:pt idx="86">
                  <c:v>39206</c:v>
                </c:pt>
                <c:pt idx="87">
                  <c:v>39210</c:v>
                </c:pt>
                <c:pt idx="88">
                  <c:v>39211</c:v>
                </c:pt>
                <c:pt idx="89">
                  <c:v>39212</c:v>
                </c:pt>
                <c:pt idx="90">
                  <c:v>39213</c:v>
                </c:pt>
                <c:pt idx="91">
                  <c:v>39216</c:v>
                </c:pt>
                <c:pt idx="92">
                  <c:v>39217</c:v>
                </c:pt>
                <c:pt idx="93">
                  <c:v>39218</c:v>
                </c:pt>
                <c:pt idx="94">
                  <c:v>39219</c:v>
                </c:pt>
                <c:pt idx="95">
                  <c:v>39220</c:v>
                </c:pt>
                <c:pt idx="96">
                  <c:v>39223</c:v>
                </c:pt>
                <c:pt idx="97">
                  <c:v>39224</c:v>
                </c:pt>
                <c:pt idx="98">
                  <c:v>39225</c:v>
                </c:pt>
                <c:pt idx="99">
                  <c:v>39226</c:v>
                </c:pt>
                <c:pt idx="100">
                  <c:v>39227</c:v>
                </c:pt>
                <c:pt idx="101">
                  <c:v>39231</c:v>
                </c:pt>
                <c:pt idx="102">
                  <c:v>39232</c:v>
                </c:pt>
                <c:pt idx="103">
                  <c:v>39233</c:v>
                </c:pt>
                <c:pt idx="104">
                  <c:v>39234</c:v>
                </c:pt>
                <c:pt idx="105">
                  <c:v>39237</c:v>
                </c:pt>
                <c:pt idx="106">
                  <c:v>39238</c:v>
                </c:pt>
                <c:pt idx="107">
                  <c:v>39239</c:v>
                </c:pt>
                <c:pt idx="108">
                  <c:v>39240</c:v>
                </c:pt>
                <c:pt idx="109">
                  <c:v>39241</c:v>
                </c:pt>
                <c:pt idx="110">
                  <c:v>39244</c:v>
                </c:pt>
                <c:pt idx="111">
                  <c:v>39245</c:v>
                </c:pt>
                <c:pt idx="112">
                  <c:v>39246</c:v>
                </c:pt>
                <c:pt idx="113">
                  <c:v>39247</c:v>
                </c:pt>
                <c:pt idx="114">
                  <c:v>39248</c:v>
                </c:pt>
                <c:pt idx="115">
                  <c:v>39251</c:v>
                </c:pt>
                <c:pt idx="116">
                  <c:v>39252</c:v>
                </c:pt>
                <c:pt idx="117">
                  <c:v>39253</c:v>
                </c:pt>
                <c:pt idx="118">
                  <c:v>39254</c:v>
                </c:pt>
                <c:pt idx="119">
                  <c:v>39255</c:v>
                </c:pt>
                <c:pt idx="120">
                  <c:v>39258</c:v>
                </c:pt>
                <c:pt idx="121">
                  <c:v>39259</c:v>
                </c:pt>
                <c:pt idx="122">
                  <c:v>39260</c:v>
                </c:pt>
                <c:pt idx="123">
                  <c:v>39261</c:v>
                </c:pt>
                <c:pt idx="124">
                  <c:v>39262</c:v>
                </c:pt>
                <c:pt idx="125">
                  <c:v>39265</c:v>
                </c:pt>
                <c:pt idx="126">
                  <c:v>39266</c:v>
                </c:pt>
                <c:pt idx="127">
                  <c:v>39267</c:v>
                </c:pt>
                <c:pt idx="128">
                  <c:v>39268</c:v>
                </c:pt>
                <c:pt idx="129">
                  <c:v>39269</c:v>
                </c:pt>
                <c:pt idx="130">
                  <c:v>39272</c:v>
                </c:pt>
                <c:pt idx="131">
                  <c:v>39273</c:v>
                </c:pt>
                <c:pt idx="132">
                  <c:v>39274</c:v>
                </c:pt>
                <c:pt idx="133">
                  <c:v>39275</c:v>
                </c:pt>
                <c:pt idx="134">
                  <c:v>39276</c:v>
                </c:pt>
                <c:pt idx="135">
                  <c:v>39279</c:v>
                </c:pt>
                <c:pt idx="136">
                  <c:v>39280</c:v>
                </c:pt>
                <c:pt idx="137">
                  <c:v>39281</c:v>
                </c:pt>
                <c:pt idx="138">
                  <c:v>39282</c:v>
                </c:pt>
                <c:pt idx="139">
                  <c:v>39283</c:v>
                </c:pt>
                <c:pt idx="140">
                  <c:v>39286</c:v>
                </c:pt>
                <c:pt idx="141">
                  <c:v>39287</c:v>
                </c:pt>
                <c:pt idx="142">
                  <c:v>39288</c:v>
                </c:pt>
                <c:pt idx="143">
                  <c:v>39289</c:v>
                </c:pt>
                <c:pt idx="144">
                  <c:v>39290</c:v>
                </c:pt>
                <c:pt idx="145">
                  <c:v>39293</c:v>
                </c:pt>
                <c:pt idx="146">
                  <c:v>39294</c:v>
                </c:pt>
                <c:pt idx="147">
                  <c:v>39295</c:v>
                </c:pt>
                <c:pt idx="148">
                  <c:v>39296</c:v>
                </c:pt>
                <c:pt idx="149">
                  <c:v>39297</c:v>
                </c:pt>
                <c:pt idx="150">
                  <c:v>39300</c:v>
                </c:pt>
                <c:pt idx="151">
                  <c:v>39301</c:v>
                </c:pt>
                <c:pt idx="152">
                  <c:v>39302</c:v>
                </c:pt>
                <c:pt idx="153">
                  <c:v>39303</c:v>
                </c:pt>
                <c:pt idx="154">
                  <c:v>39304</c:v>
                </c:pt>
                <c:pt idx="155">
                  <c:v>39307</c:v>
                </c:pt>
                <c:pt idx="156">
                  <c:v>39308</c:v>
                </c:pt>
                <c:pt idx="157">
                  <c:v>39309</c:v>
                </c:pt>
                <c:pt idx="158">
                  <c:v>39310</c:v>
                </c:pt>
                <c:pt idx="159">
                  <c:v>39311</c:v>
                </c:pt>
                <c:pt idx="160">
                  <c:v>39314</c:v>
                </c:pt>
                <c:pt idx="161">
                  <c:v>39315</c:v>
                </c:pt>
                <c:pt idx="162">
                  <c:v>39316</c:v>
                </c:pt>
                <c:pt idx="163">
                  <c:v>39317</c:v>
                </c:pt>
                <c:pt idx="164">
                  <c:v>39318</c:v>
                </c:pt>
                <c:pt idx="165">
                  <c:v>39322</c:v>
                </c:pt>
                <c:pt idx="166">
                  <c:v>39323</c:v>
                </c:pt>
                <c:pt idx="167">
                  <c:v>39324</c:v>
                </c:pt>
                <c:pt idx="168">
                  <c:v>39325</c:v>
                </c:pt>
                <c:pt idx="169">
                  <c:v>39328</c:v>
                </c:pt>
                <c:pt idx="170">
                  <c:v>39329</c:v>
                </c:pt>
                <c:pt idx="171">
                  <c:v>39330</c:v>
                </c:pt>
                <c:pt idx="172">
                  <c:v>39331</c:v>
                </c:pt>
                <c:pt idx="173">
                  <c:v>39332</c:v>
                </c:pt>
                <c:pt idx="174">
                  <c:v>39335</c:v>
                </c:pt>
                <c:pt idx="175">
                  <c:v>39336</c:v>
                </c:pt>
                <c:pt idx="176">
                  <c:v>39337</c:v>
                </c:pt>
                <c:pt idx="177">
                  <c:v>39338</c:v>
                </c:pt>
                <c:pt idx="178">
                  <c:v>39339</c:v>
                </c:pt>
                <c:pt idx="179">
                  <c:v>39342</c:v>
                </c:pt>
                <c:pt idx="180">
                  <c:v>39343</c:v>
                </c:pt>
                <c:pt idx="181">
                  <c:v>39344</c:v>
                </c:pt>
                <c:pt idx="182">
                  <c:v>39345</c:v>
                </c:pt>
                <c:pt idx="183">
                  <c:v>39346</c:v>
                </c:pt>
                <c:pt idx="184">
                  <c:v>39349</c:v>
                </c:pt>
                <c:pt idx="185">
                  <c:v>39350</c:v>
                </c:pt>
                <c:pt idx="186">
                  <c:v>39351</c:v>
                </c:pt>
                <c:pt idx="187">
                  <c:v>39352</c:v>
                </c:pt>
                <c:pt idx="188">
                  <c:v>39353</c:v>
                </c:pt>
                <c:pt idx="189">
                  <c:v>39356</c:v>
                </c:pt>
                <c:pt idx="190">
                  <c:v>39357</c:v>
                </c:pt>
                <c:pt idx="191">
                  <c:v>39358</c:v>
                </c:pt>
                <c:pt idx="192">
                  <c:v>39359</c:v>
                </c:pt>
                <c:pt idx="193">
                  <c:v>39360</c:v>
                </c:pt>
                <c:pt idx="194">
                  <c:v>39363</c:v>
                </c:pt>
                <c:pt idx="195">
                  <c:v>39364</c:v>
                </c:pt>
                <c:pt idx="196">
                  <c:v>39365</c:v>
                </c:pt>
                <c:pt idx="197">
                  <c:v>39366</c:v>
                </c:pt>
                <c:pt idx="198">
                  <c:v>39367</c:v>
                </c:pt>
                <c:pt idx="199">
                  <c:v>39370</c:v>
                </c:pt>
                <c:pt idx="200">
                  <c:v>39371</c:v>
                </c:pt>
                <c:pt idx="201">
                  <c:v>39372</c:v>
                </c:pt>
                <c:pt idx="202">
                  <c:v>39373</c:v>
                </c:pt>
                <c:pt idx="203">
                  <c:v>39374</c:v>
                </c:pt>
                <c:pt idx="204">
                  <c:v>39377</c:v>
                </c:pt>
                <c:pt idx="205">
                  <c:v>39378</c:v>
                </c:pt>
                <c:pt idx="206">
                  <c:v>39379</c:v>
                </c:pt>
                <c:pt idx="207">
                  <c:v>39380</c:v>
                </c:pt>
                <c:pt idx="208">
                  <c:v>39381</c:v>
                </c:pt>
                <c:pt idx="209">
                  <c:v>39384</c:v>
                </c:pt>
                <c:pt idx="210">
                  <c:v>39385</c:v>
                </c:pt>
                <c:pt idx="211">
                  <c:v>39386</c:v>
                </c:pt>
                <c:pt idx="212">
                  <c:v>39387</c:v>
                </c:pt>
                <c:pt idx="213">
                  <c:v>39388</c:v>
                </c:pt>
                <c:pt idx="214">
                  <c:v>39391</c:v>
                </c:pt>
                <c:pt idx="215">
                  <c:v>39392</c:v>
                </c:pt>
                <c:pt idx="216">
                  <c:v>39393</c:v>
                </c:pt>
                <c:pt idx="217">
                  <c:v>39394</c:v>
                </c:pt>
                <c:pt idx="218">
                  <c:v>39395</c:v>
                </c:pt>
                <c:pt idx="219">
                  <c:v>39398</c:v>
                </c:pt>
                <c:pt idx="220">
                  <c:v>39399</c:v>
                </c:pt>
                <c:pt idx="221">
                  <c:v>39400</c:v>
                </c:pt>
                <c:pt idx="222">
                  <c:v>39401</c:v>
                </c:pt>
                <c:pt idx="223">
                  <c:v>39402</c:v>
                </c:pt>
                <c:pt idx="224">
                  <c:v>39405</c:v>
                </c:pt>
                <c:pt idx="225">
                  <c:v>39406</c:v>
                </c:pt>
                <c:pt idx="226">
                  <c:v>39407</c:v>
                </c:pt>
                <c:pt idx="227">
                  <c:v>39408</c:v>
                </c:pt>
                <c:pt idx="228">
                  <c:v>39409</c:v>
                </c:pt>
                <c:pt idx="229">
                  <c:v>39412</c:v>
                </c:pt>
                <c:pt idx="230">
                  <c:v>39413</c:v>
                </c:pt>
                <c:pt idx="231">
                  <c:v>39414</c:v>
                </c:pt>
                <c:pt idx="232">
                  <c:v>39415</c:v>
                </c:pt>
                <c:pt idx="233">
                  <c:v>39416</c:v>
                </c:pt>
                <c:pt idx="234">
                  <c:v>39419</c:v>
                </c:pt>
                <c:pt idx="235">
                  <c:v>39420</c:v>
                </c:pt>
                <c:pt idx="236">
                  <c:v>39421</c:v>
                </c:pt>
                <c:pt idx="237">
                  <c:v>39422</c:v>
                </c:pt>
                <c:pt idx="238">
                  <c:v>39423</c:v>
                </c:pt>
                <c:pt idx="239">
                  <c:v>39426</c:v>
                </c:pt>
                <c:pt idx="240">
                  <c:v>39427</c:v>
                </c:pt>
                <c:pt idx="241">
                  <c:v>39428</c:v>
                </c:pt>
                <c:pt idx="242">
                  <c:v>39429</c:v>
                </c:pt>
                <c:pt idx="243">
                  <c:v>39430</c:v>
                </c:pt>
                <c:pt idx="244">
                  <c:v>39433</c:v>
                </c:pt>
                <c:pt idx="245">
                  <c:v>39434</c:v>
                </c:pt>
                <c:pt idx="246">
                  <c:v>39435</c:v>
                </c:pt>
                <c:pt idx="247">
                  <c:v>39436</c:v>
                </c:pt>
                <c:pt idx="248">
                  <c:v>39437</c:v>
                </c:pt>
                <c:pt idx="249">
                  <c:v>39440</c:v>
                </c:pt>
                <c:pt idx="250">
                  <c:v>39449</c:v>
                </c:pt>
                <c:pt idx="251">
                  <c:v>39450</c:v>
                </c:pt>
                <c:pt idx="252">
                  <c:v>39451</c:v>
                </c:pt>
                <c:pt idx="253">
                  <c:v>39454</c:v>
                </c:pt>
                <c:pt idx="254">
                  <c:v>39455</c:v>
                </c:pt>
                <c:pt idx="255">
                  <c:v>39456</c:v>
                </c:pt>
                <c:pt idx="256">
                  <c:v>39457</c:v>
                </c:pt>
                <c:pt idx="257">
                  <c:v>39458</c:v>
                </c:pt>
                <c:pt idx="258">
                  <c:v>39461</c:v>
                </c:pt>
                <c:pt idx="259">
                  <c:v>39462</c:v>
                </c:pt>
                <c:pt idx="260">
                  <c:v>39463</c:v>
                </c:pt>
                <c:pt idx="261">
                  <c:v>39464</c:v>
                </c:pt>
                <c:pt idx="262">
                  <c:v>39465</c:v>
                </c:pt>
                <c:pt idx="263">
                  <c:v>39468</c:v>
                </c:pt>
                <c:pt idx="264">
                  <c:v>39469</c:v>
                </c:pt>
                <c:pt idx="265">
                  <c:v>39470</c:v>
                </c:pt>
                <c:pt idx="266">
                  <c:v>39471</c:v>
                </c:pt>
                <c:pt idx="267">
                  <c:v>39472</c:v>
                </c:pt>
                <c:pt idx="268">
                  <c:v>39475</c:v>
                </c:pt>
                <c:pt idx="269">
                  <c:v>39476</c:v>
                </c:pt>
                <c:pt idx="270">
                  <c:v>39477</c:v>
                </c:pt>
                <c:pt idx="271">
                  <c:v>39478</c:v>
                </c:pt>
                <c:pt idx="272">
                  <c:v>39479</c:v>
                </c:pt>
                <c:pt idx="273">
                  <c:v>39482</c:v>
                </c:pt>
                <c:pt idx="274">
                  <c:v>39483</c:v>
                </c:pt>
                <c:pt idx="275">
                  <c:v>39484</c:v>
                </c:pt>
                <c:pt idx="276">
                  <c:v>39485</c:v>
                </c:pt>
                <c:pt idx="277">
                  <c:v>39486</c:v>
                </c:pt>
                <c:pt idx="278">
                  <c:v>39489</c:v>
                </c:pt>
                <c:pt idx="279">
                  <c:v>39490</c:v>
                </c:pt>
                <c:pt idx="280">
                  <c:v>39491</c:v>
                </c:pt>
                <c:pt idx="281">
                  <c:v>39492</c:v>
                </c:pt>
                <c:pt idx="282">
                  <c:v>39493</c:v>
                </c:pt>
                <c:pt idx="283">
                  <c:v>39496</c:v>
                </c:pt>
                <c:pt idx="284">
                  <c:v>39497</c:v>
                </c:pt>
                <c:pt idx="285">
                  <c:v>39498</c:v>
                </c:pt>
                <c:pt idx="286">
                  <c:v>39499</c:v>
                </c:pt>
                <c:pt idx="287">
                  <c:v>39500</c:v>
                </c:pt>
                <c:pt idx="288">
                  <c:v>39503</c:v>
                </c:pt>
                <c:pt idx="289">
                  <c:v>39504</c:v>
                </c:pt>
                <c:pt idx="290">
                  <c:v>39505</c:v>
                </c:pt>
                <c:pt idx="291">
                  <c:v>39506</c:v>
                </c:pt>
                <c:pt idx="292">
                  <c:v>39507</c:v>
                </c:pt>
                <c:pt idx="293">
                  <c:v>39510</c:v>
                </c:pt>
                <c:pt idx="294">
                  <c:v>39511</c:v>
                </c:pt>
                <c:pt idx="295">
                  <c:v>39512</c:v>
                </c:pt>
                <c:pt idx="296">
                  <c:v>39513</c:v>
                </c:pt>
                <c:pt idx="297">
                  <c:v>39514</c:v>
                </c:pt>
                <c:pt idx="298">
                  <c:v>39517</c:v>
                </c:pt>
                <c:pt idx="299">
                  <c:v>39518</c:v>
                </c:pt>
                <c:pt idx="300">
                  <c:v>39519</c:v>
                </c:pt>
                <c:pt idx="301">
                  <c:v>39520</c:v>
                </c:pt>
                <c:pt idx="302">
                  <c:v>39521</c:v>
                </c:pt>
                <c:pt idx="303">
                  <c:v>39524</c:v>
                </c:pt>
                <c:pt idx="304">
                  <c:v>39525</c:v>
                </c:pt>
                <c:pt idx="305">
                  <c:v>39526</c:v>
                </c:pt>
                <c:pt idx="306">
                  <c:v>39527</c:v>
                </c:pt>
                <c:pt idx="307">
                  <c:v>39532</c:v>
                </c:pt>
                <c:pt idx="308">
                  <c:v>39533</c:v>
                </c:pt>
                <c:pt idx="309">
                  <c:v>39534</c:v>
                </c:pt>
                <c:pt idx="310">
                  <c:v>39535</c:v>
                </c:pt>
                <c:pt idx="311">
                  <c:v>39538</c:v>
                </c:pt>
                <c:pt idx="312">
                  <c:v>39539</c:v>
                </c:pt>
                <c:pt idx="313">
                  <c:v>39540</c:v>
                </c:pt>
                <c:pt idx="314">
                  <c:v>39541</c:v>
                </c:pt>
                <c:pt idx="315">
                  <c:v>39542</c:v>
                </c:pt>
                <c:pt idx="316">
                  <c:v>39545</c:v>
                </c:pt>
                <c:pt idx="317">
                  <c:v>39546</c:v>
                </c:pt>
                <c:pt idx="318">
                  <c:v>39547</c:v>
                </c:pt>
                <c:pt idx="319">
                  <c:v>39548</c:v>
                </c:pt>
                <c:pt idx="320">
                  <c:v>39549</c:v>
                </c:pt>
                <c:pt idx="321">
                  <c:v>39552</c:v>
                </c:pt>
                <c:pt idx="322">
                  <c:v>39553</c:v>
                </c:pt>
                <c:pt idx="323">
                  <c:v>39554</c:v>
                </c:pt>
                <c:pt idx="324">
                  <c:v>39555</c:v>
                </c:pt>
                <c:pt idx="325">
                  <c:v>39556</c:v>
                </c:pt>
                <c:pt idx="326">
                  <c:v>39559</c:v>
                </c:pt>
                <c:pt idx="327">
                  <c:v>39560</c:v>
                </c:pt>
                <c:pt idx="328">
                  <c:v>39561</c:v>
                </c:pt>
                <c:pt idx="329">
                  <c:v>39562</c:v>
                </c:pt>
                <c:pt idx="330">
                  <c:v>39563</c:v>
                </c:pt>
                <c:pt idx="331">
                  <c:v>39566</c:v>
                </c:pt>
                <c:pt idx="332">
                  <c:v>39567</c:v>
                </c:pt>
                <c:pt idx="333">
                  <c:v>39568</c:v>
                </c:pt>
                <c:pt idx="334">
                  <c:v>39569</c:v>
                </c:pt>
                <c:pt idx="335">
                  <c:v>39570</c:v>
                </c:pt>
                <c:pt idx="336">
                  <c:v>39574</c:v>
                </c:pt>
                <c:pt idx="337">
                  <c:v>39575</c:v>
                </c:pt>
                <c:pt idx="338">
                  <c:v>39576</c:v>
                </c:pt>
                <c:pt idx="339">
                  <c:v>39577</c:v>
                </c:pt>
                <c:pt idx="340">
                  <c:v>39580</c:v>
                </c:pt>
                <c:pt idx="341">
                  <c:v>39581</c:v>
                </c:pt>
                <c:pt idx="342">
                  <c:v>39582</c:v>
                </c:pt>
                <c:pt idx="343">
                  <c:v>39583</c:v>
                </c:pt>
                <c:pt idx="344">
                  <c:v>39584</c:v>
                </c:pt>
                <c:pt idx="345">
                  <c:v>39587</c:v>
                </c:pt>
                <c:pt idx="346">
                  <c:v>39588</c:v>
                </c:pt>
                <c:pt idx="347">
                  <c:v>39589</c:v>
                </c:pt>
                <c:pt idx="348">
                  <c:v>39590</c:v>
                </c:pt>
                <c:pt idx="349">
                  <c:v>39591</c:v>
                </c:pt>
                <c:pt idx="350">
                  <c:v>39595</c:v>
                </c:pt>
                <c:pt idx="351">
                  <c:v>39596</c:v>
                </c:pt>
                <c:pt idx="352">
                  <c:v>39597</c:v>
                </c:pt>
                <c:pt idx="353">
                  <c:v>39598</c:v>
                </c:pt>
                <c:pt idx="354">
                  <c:v>39601</c:v>
                </c:pt>
                <c:pt idx="355">
                  <c:v>39602</c:v>
                </c:pt>
                <c:pt idx="356">
                  <c:v>39603</c:v>
                </c:pt>
                <c:pt idx="357">
                  <c:v>39604</c:v>
                </c:pt>
                <c:pt idx="358">
                  <c:v>39605</c:v>
                </c:pt>
                <c:pt idx="359">
                  <c:v>39608</c:v>
                </c:pt>
                <c:pt idx="360">
                  <c:v>39609</c:v>
                </c:pt>
                <c:pt idx="361">
                  <c:v>39610</c:v>
                </c:pt>
                <c:pt idx="362">
                  <c:v>39611</c:v>
                </c:pt>
                <c:pt idx="363">
                  <c:v>39612</c:v>
                </c:pt>
                <c:pt idx="364">
                  <c:v>39615</c:v>
                </c:pt>
                <c:pt idx="365">
                  <c:v>39616</c:v>
                </c:pt>
                <c:pt idx="366">
                  <c:v>39617</c:v>
                </c:pt>
                <c:pt idx="367">
                  <c:v>39618</c:v>
                </c:pt>
                <c:pt idx="368">
                  <c:v>39619</c:v>
                </c:pt>
                <c:pt idx="369">
                  <c:v>39622</c:v>
                </c:pt>
                <c:pt idx="370">
                  <c:v>39623</c:v>
                </c:pt>
                <c:pt idx="371">
                  <c:v>39624</c:v>
                </c:pt>
                <c:pt idx="372">
                  <c:v>39625</c:v>
                </c:pt>
                <c:pt idx="373">
                  <c:v>39626</c:v>
                </c:pt>
                <c:pt idx="374">
                  <c:v>39629</c:v>
                </c:pt>
                <c:pt idx="375">
                  <c:v>39630</c:v>
                </c:pt>
                <c:pt idx="376">
                  <c:v>39631</c:v>
                </c:pt>
                <c:pt idx="377">
                  <c:v>39632</c:v>
                </c:pt>
                <c:pt idx="378">
                  <c:v>39633</c:v>
                </c:pt>
                <c:pt idx="379">
                  <c:v>39636</c:v>
                </c:pt>
                <c:pt idx="380">
                  <c:v>39637</c:v>
                </c:pt>
                <c:pt idx="381">
                  <c:v>39638</c:v>
                </c:pt>
                <c:pt idx="382">
                  <c:v>39639</c:v>
                </c:pt>
                <c:pt idx="383">
                  <c:v>39640</c:v>
                </c:pt>
                <c:pt idx="384">
                  <c:v>39643</c:v>
                </c:pt>
                <c:pt idx="385">
                  <c:v>39644</c:v>
                </c:pt>
                <c:pt idx="386">
                  <c:v>39645</c:v>
                </c:pt>
                <c:pt idx="387">
                  <c:v>39646</c:v>
                </c:pt>
                <c:pt idx="388">
                  <c:v>39647</c:v>
                </c:pt>
                <c:pt idx="389">
                  <c:v>39650</c:v>
                </c:pt>
                <c:pt idx="390">
                  <c:v>39651</c:v>
                </c:pt>
                <c:pt idx="391">
                  <c:v>39652</c:v>
                </c:pt>
                <c:pt idx="392">
                  <c:v>39653</c:v>
                </c:pt>
                <c:pt idx="393">
                  <c:v>39654</c:v>
                </c:pt>
                <c:pt idx="394">
                  <c:v>39657</c:v>
                </c:pt>
                <c:pt idx="395">
                  <c:v>39658</c:v>
                </c:pt>
                <c:pt idx="396">
                  <c:v>39659</c:v>
                </c:pt>
                <c:pt idx="397">
                  <c:v>39660</c:v>
                </c:pt>
                <c:pt idx="398">
                  <c:v>39661</c:v>
                </c:pt>
                <c:pt idx="399">
                  <c:v>39664</c:v>
                </c:pt>
                <c:pt idx="400">
                  <c:v>39665</c:v>
                </c:pt>
                <c:pt idx="401">
                  <c:v>39666</c:v>
                </c:pt>
                <c:pt idx="402">
                  <c:v>39667</c:v>
                </c:pt>
                <c:pt idx="403">
                  <c:v>39668</c:v>
                </c:pt>
                <c:pt idx="404">
                  <c:v>39671</c:v>
                </c:pt>
                <c:pt idx="405">
                  <c:v>39672</c:v>
                </c:pt>
                <c:pt idx="406">
                  <c:v>39673</c:v>
                </c:pt>
                <c:pt idx="407">
                  <c:v>39674</c:v>
                </c:pt>
                <c:pt idx="408">
                  <c:v>39675</c:v>
                </c:pt>
                <c:pt idx="409">
                  <c:v>39678</c:v>
                </c:pt>
                <c:pt idx="410">
                  <c:v>39679</c:v>
                </c:pt>
                <c:pt idx="411">
                  <c:v>39680</c:v>
                </c:pt>
                <c:pt idx="412">
                  <c:v>39681</c:v>
                </c:pt>
                <c:pt idx="413">
                  <c:v>39682</c:v>
                </c:pt>
                <c:pt idx="414">
                  <c:v>39686</c:v>
                </c:pt>
                <c:pt idx="415">
                  <c:v>39687</c:v>
                </c:pt>
                <c:pt idx="416">
                  <c:v>39688</c:v>
                </c:pt>
                <c:pt idx="417">
                  <c:v>39689</c:v>
                </c:pt>
                <c:pt idx="418">
                  <c:v>39692</c:v>
                </c:pt>
                <c:pt idx="419">
                  <c:v>39693</c:v>
                </c:pt>
                <c:pt idx="420">
                  <c:v>39694</c:v>
                </c:pt>
                <c:pt idx="421">
                  <c:v>39695</c:v>
                </c:pt>
                <c:pt idx="422">
                  <c:v>39696</c:v>
                </c:pt>
                <c:pt idx="423">
                  <c:v>39699</c:v>
                </c:pt>
                <c:pt idx="424">
                  <c:v>39700</c:v>
                </c:pt>
                <c:pt idx="425">
                  <c:v>39701</c:v>
                </c:pt>
                <c:pt idx="426">
                  <c:v>39702</c:v>
                </c:pt>
                <c:pt idx="427">
                  <c:v>39703</c:v>
                </c:pt>
                <c:pt idx="428">
                  <c:v>39706</c:v>
                </c:pt>
                <c:pt idx="429">
                  <c:v>39707</c:v>
                </c:pt>
                <c:pt idx="430">
                  <c:v>39708</c:v>
                </c:pt>
                <c:pt idx="431">
                  <c:v>39709</c:v>
                </c:pt>
                <c:pt idx="432">
                  <c:v>39710</c:v>
                </c:pt>
                <c:pt idx="433">
                  <c:v>39713</c:v>
                </c:pt>
                <c:pt idx="434">
                  <c:v>39714</c:v>
                </c:pt>
                <c:pt idx="435">
                  <c:v>39715</c:v>
                </c:pt>
                <c:pt idx="436">
                  <c:v>39716</c:v>
                </c:pt>
                <c:pt idx="437">
                  <c:v>39717</c:v>
                </c:pt>
                <c:pt idx="438">
                  <c:v>39720</c:v>
                </c:pt>
                <c:pt idx="439">
                  <c:v>39721</c:v>
                </c:pt>
                <c:pt idx="440">
                  <c:v>39722</c:v>
                </c:pt>
                <c:pt idx="441">
                  <c:v>39723</c:v>
                </c:pt>
                <c:pt idx="442">
                  <c:v>39724</c:v>
                </c:pt>
                <c:pt idx="443">
                  <c:v>39727</c:v>
                </c:pt>
                <c:pt idx="444">
                  <c:v>39728</c:v>
                </c:pt>
                <c:pt idx="445">
                  <c:v>39729</c:v>
                </c:pt>
                <c:pt idx="446">
                  <c:v>39730</c:v>
                </c:pt>
                <c:pt idx="447">
                  <c:v>39731</c:v>
                </c:pt>
                <c:pt idx="448">
                  <c:v>39734</c:v>
                </c:pt>
                <c:pt idx="449">
                  <c:v>39735</c:v>
                </c:pt>
                <c:pt idx="450">
                  <c:v>39736</c:v>
                </c:pt>
                <c:pt idx="451">
                  <c:v>39737</c:v>
                </c:pt>
                <c:pt idx="452">
                  <c:v>39738</c:v>
                </c:pt>
                <c:pt idx="453">
                  <c:v>39741</c:v>
                </c:pt>
                <c:pt idx="454">
                  <c:v>39742</c:v>
                </c:pt>
                <c:pt idx="455">
                  <c:v>39743</c:v>
                </c:pt>
                <c:pt idx="456">
                  <c:v>39744</c:v>
                </c:pt>
                <c:pt idx="457">
                  <c:v>39745</c:v>
                </c:pt>
                <c:pt idx="458">
                  <c:v>39748</c:v>
                </c:pt>
                <c:pt idx="459">
                  <c:v>39749</c:v>
                </c:pt>
                <c:pt idx="460">
                  <c:v>39750</c:v>
                </c:pt>
                <c:pt idx="461">
                  <c:v>39751</c:v>
                </c:pt>
                <c:pt idx="462">
                  <c:v>39752</c:v>
                </c:pt>
                <c:pt idx="463">
                  <c:v>39755</c:v>
                </c:pt>
                <c:pt idx="464">
                  <c:v>39756</c:v>
                </c:pt>
                <c:pt idx="465">
                  <c:v>39757</c:v>
                </c:pt>
                <c:pt idx="466">
                  <c:v>39758</c:v>
                </c:pt>
                <c:pt idx="467">
                  <c:v>39759</c:v>
                </c:pt>
                <c:pt idx="468">
                  <c:v>39762</c:v>
                </c:pt>
                <c:pt idx="469">
                  <c:v>39763</c:v>
                </c:pt>
                <c:pt idx="470">
                  <c:v>39764</c:v>
                </c:pt>
                <c:pt idx="471">
                  <c:v>39765</c:v>
                </c:pt>
                <c:pt idx="472">
                  <c:v>39766</c:v>
                </c:pt>
                <c:pt idx="473">
                  <c:v>39769</c:v>
                </c:pt>
                <c:pt idx="474">
                  <c:v>39770</c:v>
                </c:pt>
                <c:pt idx="475">
                  <c:v>39771</c:v>
                </c:pt>
                <c:pt idx="476">
                  <c:v>39772</c:v>
                </c:pt>
                <c:pt idx="477">
                  <c:v>39773</c:v>
                </c:pt>
                <c:pt idx="478">
                  <c:v>39776</c:v>
                </c:pt>
                <c:pt idx="479">
                  <c:v>39777</c:v>
                </c:pt>
                <c:pt idx="480">
                  <c:v>39778</c:v>
                </c:pt>
                <c:pt idx="481">
                  <c:v>39779</c:v>
                </c:pt>
                <c:pt idx="482">
                  <c:v>39780</c:v>
                </c:pt>
                <c:pt idx="483">
                  <c:v>39783</c:v>
                </c:pt>
                <c:pt idx="484">
                  <c:v>39784</c:v>
                </c:pt>
                <c:pt idx="485">
                  <c:v>39785</c:v>
                </c:pt>
                <c:pt idx="486">
                  <c:v>39786</c:v>
                </c:pt>
                <c:pt idx="487">
                  <c:v>39787</c:v>
                </c:pt>
                <c:pt idx="488">
                  <c:v>39790</c:v>
                </c:pt>
                <c:pt idx="489">
                  <c:v>39791</c:v>
                </c:pt>
                <c:pt idx="490">
                  <c:v>39792</c:v>
                </c:pt>
                <c:pt idx="491">
                  <c:v>39793</c:v>
                </c:pt>
                <c:pt idx="492">
                  <c:v>39794</c:v>
                </c:pt>
                <c:pt idx="493">
                  <c:v>39797</c:v>
                </c:pt>
                <c:pt idx="494">
                  <c:v>39798</c:v>
                </c:pt>
                <c:pt idx="495">
                  <c:v>39799</c:v>
                </c:pt>
                <c:pt idx="496">
                  <c:v>39800</c:v>
                </c:pt>
                <c:pt idx="497">
                  <c:v>39801</c:v>
                </c:pt>
                <c:pt idx="498">
                  <c:v>39804</c:v>
                </c:pt>
                <c:pt idx="499">
                  <c:v>39805</c:v>
                </c:pt>
                <c:pt idx="500">
                  <c:v>39806</c:v>
                </c:pt>
                <c:pt idx="501">
                  <c:v>39815</c:v>
                </c:pt>
                <c:pt idx="502">
                  <c:v>39818</c:v>
                </c:pt>
                <c:pt idx="503">
                  <c:v>39819</c:v>
                </c:pt>
                <c:pt idx="504">
                  <c:v>39820</c:v>
                </c:pt>
                <c:pt idx="505">
                  <c:v>39821</c:v>
                </c:pt>
                <c:pt idx="506">
                  <c:v>39822</c:v>
                </c:pt>
                <c:pt idx="507">
                  <c:v>39825</c:v>
                </c:pt>
                <c:pt idx="508">
                  <c:v>39826</c:v>
                </c:pt>
                <c:pt idx="509">
                  <c:v>39827</c:v>
                </c:pt>
                <c:pt idx="510">
                  <c:v>39828</c:v>
                </c:pt>
                <c:pt idx="511">
                  <c:v>39829</c:v>
                </c:pt>
                <c:pt idx="512">
                  <c:v>39832</c:v>
                </c:pt>
                <c:pt idx="513">
                  <c:v>39833</c:v>
                </c:pt>
                <c:pt idx="514">
                  <c:v>39834</c:v>
                </c:pt>
                <c:pt idx="515">
                  <c:v>39835</c:v>
                </c:pt>
                <c:pt idx="516">
                  <c:v>39836</c:v>
                </c:pt>
                <c:pt idx="517">
                  <c:v>39839</c:v>
                </c:pt>
                <c:pt idx="518">
                  <c:v>39840</c:v>
                </c:pt>
                <c:pt idx="519">
                  <c:v>39841</c:v>
                </c:pt>
                <c:pt idx="520">
                  <c:v>39842</c:v>
                </c:pt>
                <c:pt idx="521">
                  <c:v>39843</c:v>
                </c:pt>
                <c:pt idx="522">
                  <c:v>39846</c:v>
                </c:pt>
                <c:pt idx="523">
                  <c:v>39847</c:v>
                </c:pt>
                <c:pt idx="524">
                  <c:v>39848</c:v>
                </c:pt>
                <c:pt idx="525">
                  <c:v>39849</c:v>
                </c:pt>
                <c:pt idx="526">
                  <c:v>39850</c:v>
                </c:pt>
                <c:pt idx="527">
                  <c:v>39853</c:v>
                </c:pt>
                <c:pt idx="528">
                  <c:v>39854</c:v>
                </c:pt>
                <c:pt idx="529">
                  <c:v>39855</c:v>
                </c:pt>
                <c:pt idx="530">
                  <c:v>39856</c:v>
                </c:pt>
                <c:pt idx="531">
                  <c:v>39857</c:v>
                </c:pt>
                <c:pt idx="532">
                  <c:v>39860</c:v>
                </c:pt>
                <c:pt idx="533">
                  <c:v>39861</c:v>
                </c:pt>
                <c:pt idx="534">
                  <c:v>39862</c:v>
                </c:pt>
                <c:pt idx="535">
                  <c:v>39863</c:v>
                </c:pt>
                <c:pt idx="536">
                  <c:v>39864</c:v>
                </c:pt>
                <c:pt idx="537">
                  <c:v>39867</c:v>
                </c:pt>
                <c:pt idx="538">
                  <c:v>39868</c:v>
                </c:pt>
                <c:pt idx="539">
                  <c:v>39869</c:v>
                </c:pt>
                <c:pt idx="540">
                  <c:v>39870</c:v>
                </c:pt>
                <c:pt idx="541">
                  <c:v>39871</c:v>
                </c:pt>
                <c:pt idx="542">
                  <c:v>39874</c:v>
                </c:pt>
                <c:pt idx="543">
                  <c:v>39875</c:v>
                </c:pt>
                <c:pt idx="544">
                  <c:v>39876</c:v>
                </c:pt>
                <c:pt idx="545">
                  <c:v>39877</c:v>
                </c:pt>
                <c:pt idx="546">
                  <c:v>39878</c:v>
                </c:pt>
                <c:pt idx="547">
                  <c:v>39881</c:v>
                </c:pt>
                <c:pt idx="548">
                  <c:v>39882</c:v>
                </c:pt>
                <c:pt idx="549">
                  <c:v>39883</c:v>
                </c:pt>
                <c:pt idx="550">
                  <c:v>39884</c:v>
                </c:pt>
                <c:pt idx="551">
                  <c:v>39885</c:v>
                </c:pt>
                <c:pt idx="552">
                  <c:v>39888</c:v>
                </c:pt>
                <c:pt idx="553">
                  <c:v>39889</c:v>
                </c:pt>
                <c:pt idx="554">
                  <c:v>39890</c:v>
                </c:pt>
                <c:pt idx="555">
                  <c:v>39891</c:v>
                </c:pt>
                <c:pt idx="556">
                  <c:v>39892</c:v>
                </c:pt>
                <c:pt idx="557">
                  <c:v>39895</c:v>
                </c:pt>
                <c:pt idx="558">
                  <c:v>39896</c:v>
                </c:pt>
                <c:pt idx="559">
                  <c:v>39897</c:v>
                </c:pt>
                <c:pt idx="560">
                  <c:v>39898</c:v>
                </c:pt>
                <c:pt idx="561">
                  <c:v>39899</c:v>
                </c:pt>
                <c:pt idx="562">
                  <c:v>39902</c:v>
                </c:pt>
                <c:pt idx="563">
                  <c:v>39903</c:v>
                </c:pt>
                <c:pt idx="564">
                  <c:v>39904</c:v>
                </c:pt>
                <c:pt idx="565">
                  <c:v>39905</c:v>
                </c:pt>
                <c:pt idx="566">
                  <c:v>39906</c:v>
                </c:pt>
                <c:pt idx="567">
                  <c:v>39909</c:v>
                </c:pt>
                <c:pt idx="568">
                  <c:v>39910</c:v>
                </c:pt>
                <c:pt idx="569">
                  <c:v>39911</c:v>
                </c:pt>
                <c:pt idx="570">
                  <c:v>39912</c:v>
                </c:pt>
                <c:pt idx="571">
                  <c:v>39917</c:v>
                </c:pt>
                <c:pt idx="572">
                  <c:v>39918</c:v>
                </c:pt>
                <c:pt idx="573">
                  <c:v>39919</c:v>
                </c:pt>
                <c:pt idx="574">
                  <c:v>39920</c:v>
                </c:pt>
                <c:pt idx="575">
                  <c:v>39923</c:v>
                </c:pt>
                <c:pt idx="576">
                  <c:v>39924</c:v>
                </c:pt>
                <c:pt idx="577">
                  <c:v>39925</c:v>
                </c:pt>
                <c:pt idx="578">
                  <c:v>39926</c:v>
                </c:pt>
                <c:pt idx="579">
                  <c:v>39927</c:v>
                </c:pt>
                <c:pt idx="580">
                  <c:v>39930</c:v>
                </c:pt>
                <c:pt idx="581">
                  <c:v>39931</c:v>
                </c:pt>
                <c:pt idx="582">
                  <c:v>39932</c:v>
                </c:pt>
                <c:pt idx="583">
                  <c:v>39933</c:v>
                </c:pt>
                <c:pt idx="584">
                  <c:v>39934</c:v>
                </c:pt>
                <c:pt idx="585">
                  <c:v>39938</c:v>
                </c:pt>
                <c:pt idx="586">
                  <c:v>39939</c:v>
                </c:pt>
                <c:pt idx="587">
                  <c:v>39940</c:v>
                </c:pt>
                <c:pt idx="588">
                  <c:v>39941</c:v>
                </c:pt>
                <c:pt idx="589">
                  <c:v>39944</c:v>
                </c:pt>
                <c:pt idx="590">
                  <c:v>39945</c:v>
                </c:pt>
                <c:pt idx="591">
                  <c:v>39946</c:v>
                </c:pt>
                <c:pt idx="592">
                  <c:v>39947</c:v>
                </c:pt>
                <c:pt idx="593">
                  <c:v>39948</c:v>
                </c:pt>
                <c:pt idx="594">
                  <c:v>39951</c:v>
                </c:pt>
                <c:pt idx="595">
                  <c:v>39952</c:v>
                </c:pt>
                <c:pt idx="596">
                  <c:v>39953</c:v>
                </c:pt>
                <c:pt idx="597">
                  <c:v>39954</c:v>
                </c:pt>
                <c:pt idx="598">
                  <c:v>39955</c:v>
                </c:pt>
                <c:pt idx="599">
                  <c:v>39959</c:v>
                </c:pt>
                <c:pt idx="600">
                  <c:v>39960</c:v>
                </c:pt>
                <c:pt idx="601">
                  <c:v>39961</c:v>
                </c:pt>
                <c:pt idx="602">
                  <c:v>39962</c:v>
                </c:pt>
                <c:pt idx="603">
                  <c:v>39965</c:v>
                </c:pt>
                <c:pt idx="604">
                  <c:v>39966</c:v>
                </c:pt>
                <c:pt idx="605">
                  <c:v>39967</c:v>
                </c:pt>
                <c:pt idx="606">
                  <c:v>39968</c:v>
                </c:pt>
                <c:pt idx="607">
                  <c:v>39969</c:v>
                </c:pt>
                <c:pt idx="608">
                  <c:v>39972</c:v>
                </c:pt>
                <c:pt idx="609">
                  <c:v>39973</c:v>
                </c:pt>
                <c:pt idx="610">
                  <c:v>39974</c:v>
                </c:pt>
                <c:pt idx="611">
                  <c:v>39975</c:v>
                </c:pt>
                <c:pt idx="612">
                  <c:v>39976</c:v>
                </c:pt>
                <c:pt idx="613">
                  <c:v>39979</c:v>
                </c:pt>
                <c:pt idx="614">
                  <c:v>39980</c:v>
                </c:pt>
                <c:pt idx="615">
                  <c:v>39981</c:v>
                </c:pt>
                <c:pt idx="616">
                  <c:v>39982</c:v>
                </c:pt>
                <c:pt idx="617">
                  <c:v>39983</c:v>
                </c:pt>
                <c:pt idx="618">
                  <c:v>39986</c:v>
                </c:pt>
                <c:pt idx="619">
                  <c:v>39987</c:v>
                </c:pt>
                <c:pt idx="620">
                  <c:v>39988</c:v>
                </c:pt>
                <c:pt idx="621">
                  <c:v>39989</c:v>
                </c:pt>
                <c:pt idx="622">
                  <c:v>39990</c:v>
                </c:pt>
                <c:pt idx="623">
                  <c:v>39993</c:v>
                </c:pt>
                <c:pt idx="624">
                  <c:v>39994</c:v>
                </c:pt>
                <c:pt idx="625">
                  <c:v>39995</c:v>
                </c:pt>
                <c:pt idx="626">
                  <c:v>39996</c:v>
                </c:pt>
                <c:pt idx="627">
                  <c:v>39997</c:v>
                </c:pt>
                <c:pt idx="628">
                  <c:v>40000</c:v>
                </c:pt>
                <c:pt idx="629">
                  <c:v>40001</c:v>
                </c:pt>
                <c:pt idx="630">
                  <c:v>40002</c:v>
                </c:pt>
                <c:pt idx="631">
                  <c:v>40003</c:v>
                </c:pt>
                <c:pt idx="632">
                  <c:v>40004</c:v>
                </c:pt>
                <c:pt idx="633">
                  <c:v>40007</c:v>
                </c:pt>
                <c:pt idx="634">
                  <c:v>40008</c:v>
                </c:pt>
                <c:pt idx="635">
                  <c:v>40009</c:v>
                </c:pt>
                <c:pt idx="636">
                  <c:v>40010</c:v>
                </c:pt>
                <c:pt idx="637">
                  <c:v>40011</c:v>
                </c:pt>
                <c:pt idx="638">
                  <c:v>40014</c:v>
                </c:pt>
                <c:pt idx="639">
                  <c:v>40015</c:v>
                </c:pt>
                <c:pt idx="640">
                  <c:v>40016</c:v>
                </c:pt>
                <c:pt idx="641">
                  <c:v>40017</c:v>
                </c:pt>
                <c:pt idx="642">
                  <c:v>40018</c:v>
                </c:pt>
                <c:pt idx="643">
                  <c:v>40021</c:v>
                </c:pt>
                <c:pt idx="644">
                  <c:v>40022</c:v>
                </c:pt>
                <c:pt idx="645">
                  <c:v>40023</c:v>
                </c:pt>
                <c:pt idx="646">
                  <c:v>40024</c:v>
                </c:pt>
                <c:pt idx="647">
                  <c:v>40025</c:v>
                </c:pt>
                <c:pt idx="648">
                  <c:v>40028</c:v>
                </c:pt>
                <c:pt idx="649">
                  <c:v>40029</c:v>
                </c:pt>
                <c:pt idx="650">
                  <c:v>40030</c:v>
                </c:pt>
                <c:pt idx="651">
                  <c:v>40031</c:v>
                </c:pt>
                <c:pt idx="652">
                  <c:v>40032</c:v>
                </c:pt>
                <c:pt idx="653">
                  <c:v>40035</c:v>
                </c:pt>
                <c:pt idx="654">
                  <c:v>40036</c:v>
                </c:pt>
                <c:pt idx="655">
                  <c:v>40037</c:v>
                </c:pt>
                <c:pt idx="656">
                  <c:v>40038</c:v>
                </c:pt>
                <c:pt idx="657">
                  <c:v>40039</c:v>
                </c:pt>
                <c:pt idx="658">
                  <c:v>40042</c:v>
                </c:pt>
                <c:pt idx="659">
                  <c:v>40043</c:v>
                </c:pt>
                <c:pt idx="660">
                  <c:v>40044</c:v>
                </c:pt>
                <c:pt idx="661">
                  <c:v>40045</c:v>
                </c:pt>
                <c:pt idx="662">
                  <c:v>40046</c:v>
                </c:pt>
                <c:pt idx="663">
                  <c:v>40049</c:v>
                </c:pt>
                <c:pt idx="664">
                  <c:v>40050</c:v>
                </c:pt>
                <c:pt idx="665">
                  <c:v>40051</c:v>
                </c:pt>
                <c:pt idx="666">
                  <c:v>40052</c:v>
                </c:pt>
                <c:pt idx="667">
                  <c:v>40053</c:v>
                </c:pt>
                <c:pt idx="668">
                  <c:v>40057</c:v>
                </c:pt>
                <c:pt idx="669">
                  <c:v>40058</c:v>
                </c:pt>
                <c:pt idx="670">
                  <c:v>40059</c:v>
                </c:pt>
                <c:pt idx="671">
                  <c:v>40060</c:v>
                </c:pt>
                <c:pt idx="672">
                  <c:v>40063</c:v>
                </c:pt>
                <c:pt idx="673">
                  <c:v>40064</c:v>
                </c:pt>
                <c:pt idx="674">
                  <c:v>40065</c:v>
                </c:pt>
                <c:pt idx="675">
                  <c:v>40066</c:v>
                </c:pt>
                <c:pt idx="676">
                  <c:v>40067</c:v>
                </c:pt>
                <c:pt idx="677">
                  <c:v>40070</c:v>
                </c:pt>
                <c:pt idx="678">
                  <c:v>40071</c:v>
                </c:pt>
                <c:pt idx="679">
                  <c:v>40072</c:v>
                </c:pt>
                <c:pt idx="680">
                  <c:v>40073</c:v>
                </c:pt>
                <c:pt idx="681">
                  <c:v>40074</c:v>
                </c:pt>
                <c:pt idx="682">
                  <c:v>40077</c:v>
                </c:pt>
                <c:pt idx="683">
                  <c:v>40078</c:v>
                </c:pt>
                <c:pt idx="684">
                  <c:v>40079</c:v>
                </c:pt>
                <c:pt idx="685">
                  <c:v>40080</c:v>
                </c:pt>
                <c:pt idx="686">
                  <c:v>40081</c:v>
                </c:pt>
                <c:pt idx="687">
                  <c:v>40084</c:v>
                </c:pt>
                <c:pt idx="688">
                  <c:v>40085</c:v>
                </c:pt>
                <c:pt idx="689">
                  <c:v>40086</c:v>
                </c:pt>
                <c:pt idx="690">
                  <c:v>40087</c:v>
                </c:pt>
                <c:pt idx="691">
                  <c:v>40088</c:v>
                </c:pt>
                <c:pt idx="692">
                  <c:v>40091</c:v>
                </c:pt>
                <c:pt idx="693">
                  <c:v>40092</c:v>
                </c:pt>
                <c:pt idx="694">
                  <c:v>40093</c:v>
                </c:pt>
                <c:pt idx="695">
                  <c:v>40094</c:v>
                </c:pt>
                <c:pt idx="696">
                  <c:v>40095</c:v>
                </c:pt>
                <c:pt idx="697">
                  <c:v>40098</c:v>
                </c:pt>
                <c:pt idx="698">
                  <c:v>40099</c:v>
                </c:pt>
                <c:pt idx="699">
                  <c:v>40100</c:v>
                </c:pt>
                <c:pt idx="700">
                  <c:v>40101</c:v>
                </c:pt>
                <c:pt idx="701">
                  <c:v>40102</c:v>
                </c:pt>
                <c:pt idx="702">
                  <c:v>40105</c:v>
                </c:pt>
                <c:pt idx="703">
                  <c:v>40106</c:v>
                </c:pt>
                <c:pt idx="704">
                  <c:v>40107</c:v>
                </c:pt>
                <c:pt idx="705">
                  <c:v>40108</c:v>
                </c:pt>
                <c:pt idx="706">
                  <c:v>40109</c:v>
                </c:pt>
                <c:pt idx="707">
                  <c:v>40112</c:v>
                </c:pt>
                <c:pt idx="708">
                  <c:v>40113</c:v>
                </c:pt>
                <c:pt idx="709">
                  <c:v>40114</c:v>
                </c:pt>
                <c:pt idx="710">
                  <c:v>40115</c:v>
                </c:pt>
                <c:pt idx="711">
                  <c:v>40116</c:v>
                </c:pt>
                <c:pt idx="712">
                  <c:v>40119</c:v>
                </c:pt>
                <c:pt idx="713">
                  <c:v>40120</c:v>
                </c:pt>
                <c:pt idx="714">
                  <c:v>40121</c:v>
                </c:pt>
                <c:pt idx="715">
                  <c:v>40122</c:v>
                </c:pt>
                <c:pt idx="716">
                  <c:v>40123</c:v>
                </c:pt>
                <c:pt idx="717">
                  <c:v>40126</c:v>
                </c:pt>
                <c:pt idx="718">
                  <c:v>40127</c:v>
                </c:pt>
                <c:pt idx="719">
                  <c:v>40128</c:v>
                </c:pt>
                <c:pt idx="720">
                  <c:v>40129</c:v>
                </c:pt>
                <c:pt idx="721">
                  <c:v>40130</c:v>
                </c:pt>
                <c:pt idx="722">
                  <c:v>40133</c:v>
                </c:pt>
                <c:pt idx="723">
                  <c:v>40134</c:v>
                </c:pt>
                <c:pt idx="724">
                  <c:v>40135</c:v>
                </c:pt>
                <c:pt idx="725">
                  <c:v>40136</c:v>
                </c:pt>
                <c:pt idx="726">
                  <c:v>40137</c:v>
                </c:pt>
                <c:pt idx="727">
                  <c:v>40140</c:v>
                </c:pt>
                <c:pt idx="728">
                  <c:v>40141</c:v>
                </c:pt>
                <c:pt idx="729">
                  <c:v>40142</c:v>
                </c:pt>
                <c:pt idx="730">
                  <c:v>40143</c:v>
                </c:pt>
                <c:pt idx="731">
                  <c:v>40144</c:v>
                </c:pt>
                <c:pt idx="732">
                  <c:v>40147</c:v>
                </c:pt>
                <c:pt idx="733">
                  <c:v>40148</c:v>
                </c:pt>
                <c:pt idx="734">
                  <c:v>40149</c:v>
                </c:pt>
                <c:pt idx="735">
                  <c:v>40150</c:v>
                </c:pt>
                <c:pt idx="736">
                  <c:v>40151</c:v>
                </c:pt>
                <c:pt idx="737">
                  <c:v>40154</c:v>
                </c:pt>
                <c:pt idx="738">
                  <c:v>40155</c:v>
                </c:pt>
                <c:pt idx="739">
                  <c:v>40156</c:v>
                </c:pt>
                <c:pt idx="740">
                  <c:v>40157</c:v>
                </c:pt>
                <c:pt idx="741">
                  <c:v>40158</c:v>
                </c:pt>
                <c:pt idx="742">
                  <c:v>40161</c:v>
                </c:pt>
                <c:pt idx="743">
                  <c:v>40162</c:v>
                </c:pt>
                <c:pt idx="744">
                  <c:v>40163</c:v>
                </c:pt>
                <c:pt idx="745">
                  <c:v>40164</c:v>
                </c:pt>
                <c:pt idx="746">
                  <c:v>40165</c:v>
                </c:pt>
                <c:pt idx="747">
                  <c:v>40168</c:v>
                </c:pt>
                <c:pt idx="748">
                  <c:v>40169</c:v>
                </c:pt>
                <c:pt idx="749">
                  <c:v>40170</c:v>
                </c:pt>
                <c:pt idx="750">
                  <c:v>40171</c:v>
                </c:pt>
                <c:pt idx="751">
                  <c:v>40182</c:v>
                </c:pt>
                <c:pt idx="752">
                  <c:v>40183</c:v>
                </c:pt>
                <c:pt idx="753">
                  <c:v>40184</c:v>
                </c:pt>
                <c:pt idx="754">
                  <c:v>40185</c:v>
                </c:pt>
                <c:pt idx="755">
                  <c:v>40186</c:v>
                </c:pt>
                <c:pt idx="756">
                  <c:v>40189</c:v>
                </c:pt>
                <c:pt idx="757">
                  <c:v>40190</c:v>
                </c:pt>
                <c:pt idx="758">
                  <c:v>40191</c:v>
                </c:pt>
                <c:pt idx="759">
                  <c:v>40192</c:v>
                </c:pt>
                <c:pt idx="760">
                  <c:v>40193</c:v>
                </c:pt>
                <c:pt idx="761">
                  <c:v>40196</c:v>
                </c:pt>
                <c:pt idx="762">
                  <c:v>40197</c:v>
                </c:pt>
                <c:pt idx="763">
                  <c:v>40198</c:v>
                </c:pt>
                <c:pt idx="764">
                  <c:v>40199</c:v>
                </c:pt>
                <c:pt idx="765">
                  <c:v>40200</c:v>
                </c:pt>
                <c:pt idx="766">
                  <c:v>40203</c:v>
                </c:pt>
                <c:pt idx="767">
                  <c:v>40204</c:v>
                </c:pt>
                <c:pt idx="768">
                  <c:v>40205</c:v>
                </c:pt>
                <c:pt idx="769">
                  <c:v>40206</c:v>
                </c:pt>
                <c:pt idx="770">
                  <c:v>40207</c:v>
                </c:pt>
                <c:pt idx="771">
                  <c:v>40210</c:v>
                </c:pt>
                <c:pt idx="772">
                  <c:v>40211</c:v>
                </c:pt>
                <c:pt idx="773">
                  <c:v>40212</c:v>
                </c:pt>
                <c:pt idx="774">
                  <c:v>40213</c:v>
                </c:pt>
                <c:pt idx="775">
                  <c:v>40214</c:v>
                </c:pt>
                <c:pt idx="776">
                  <c:v>40217</c:v>
                </c:pt>
                <c:pt idx="777">
                  <c:v>40218</c:v>
                </c:pt>
                <c:pt idx="778">
                  <c:v>40219</c:v>
                </c:pt>
                <c:pt idx="779">
                  <c:v>40220</c:v>
                </c:pt>
                <c:pt idx="780">
                  <c:v>40221</c:v>
                </c:pt>
                <c:pt idx="781">
                  <c:v>40224</c:v>
                </c:pt>
                <c:pt idx="782">
                  <c:v>40225</c:v>
                </c:pt>
                <c:pt idx="783">
                  <c:v>40226</c:v>
                </c:pt>
                <c:pt idx="784">
                  <c:v>40227</c:v>
                </c:pt>
                <c:pt idx="785">
                  <c:v>40228</c:v>
                </c:pt>
                <c:pt idx="786">
                  <c:v>40231</c:v>
                </c:pt>
                <c:pt idx="787">
                  <c:v>40232</c:v>
                </c:pt>
                <c:pt idx="788">
                  <c:v>40233</c:v>
                </c:pt>
                <c:pt idx="789">
                  <c:v>40234</c:v>
                </c:pt>
                <c:pt idx="790">
                  <c:v>40235</c:v>
                </c:pt>
                <c:pt idx="791">
                  <c:v>40238</c:v>
                </c:pt>
                <c:pt idx="792">
                  <c:v>40239</c:v>
                </c:pt>
                <c:pt idx="793">
                  <c:v>40240</c:v>
                </c:pt>
                <c:pt idx="794">
                  <c:v>40241</c:v>
                </c:pt>
                <c:pt idx="795">
                  <c:v>40242</c:v>
                </c:pt>
                <c:pt idx="796">
                  <c:v>40245</c:v>
                </c:pt>
                <c:pt idx="797">
                  <c:v>40246</c:v>
                </c:pt>
                <c:pt idx="798">
                  <c:v>40247</c:v>
                </c:pt>
                <c:pt idx="799">
                  <c:v>40248</c:v>
                </c:pt>
                <c:pt idx="800">
                  <c:v>40249</c:v>
                </c:pt>
                <c:pt idx="801">
                  <c:v>40252</c:v>
                </c:pt>
                <c:pt idx="802">
                  <c:v>40253</c:v>
                </c:pt>
                <c:pt idx="803">
                  <c:v>40254</c:v>
                </c:pt>
                <c:pt idx="804">
                  <c:v>40255</c:v>
                </c:pt>
                <c:pt idx="805">
                  <c:v>40256</c:v>
                </c:pt>
                <c:pt idx="806">
                  <c:v>40259</c:v>
                </c:pt>
                <c:pt idx="807">
                  <c:v>40260</c:v>
                </c:pt>
                <c:pt idx="808">
                  <c:v>40261</c:v>
                </c:pt>
                <c:pt idx="809">
                  <c:v>40262</c:v>
                </c:pt>
                <c:pt idx="810">
                  <c:v>40263</c:v>
                </c:pt>
                <c:pt idx="811">
                  <c:v>40266</c:v>
                </c:pt>
                <c:pt idx="812">
                  <c:v>40267</c:v>
                </c:pt>
                <c:pt idx="813">
                  <c:v>40268</c:v>
                </c:pt>
                <c:pt idx="814">
                  <c:v>40269</c:v>
                </c:pt>
                <c:pt idx="815">
                  <c:v>40274</c:v>
                </c:pt>
                <c:pt idx="816">
                  <c:v>40275</c:v>
                </c:pt>
                <c:pt idx="817">
                  <c:v>40276</c:v>
                </c:pt>
                <c:pt idx="818">
                  <c:v>40277</c:v>
                </c:pt>
                <c:pt idx="819">
                  <c:v>40280</c:v>
                </c:pt>
                <c:pt idx="820">
                  <c:v>40281</c:v>
                </c:pt>
                <c:pt idx="821">
                  <c:v>40282</c:v>
                </c:pt>
                <c:pt idx="822">
                  <c:v>40283</c:v>
                </c:pt>
                <c:pt idx="823">
                  <c:v>40284</c:v>
                </c:pt>
                <c:pt idx="824">
                  <c:v>40287</c:v>
                </c:pt>
                <c:pt idx="825">
                  <c:v>40288</c:v>
                </c:pt>
                <c:pt idx="826">
                  <c:v>40289</c:v>
                </c:pt>
                <c:pt idx="827">
                  <c:v>40290</c:v>
                </c:pt>
                <c:pt idx="828">
                  <c:v>40291</c:v>
                </c:pt>
                <c:pt idx="829">
                  <c:v>40294</c:v>
                </c:pt>
                <c:pt idx="830">
                  <c:v>40295</c:v>
                </c:pt>
                <c:pt idx="831">
                  <c:v>40296</c:v>
                </c:pt>
                <c:pt idx="832">
                  <c:v>40297</c:v>
                </c:pt>
                <c:pt idx="833">
                  <c:v>40298</c:v>
                </c:pt>
                <c:pt idx="834">
                  <c:v>40302</c:v>
                </c:pt>
                <c:pt idx="835">
                  <c:v>40303</c:v>
                </c:pt>
                <c:pt idx="836">
                  <c:v>40304</c:v>
                </c:pt>
                <c:pt idx="837">
                  <c:v>40305</c:v>
                </c:pt>
                <c:pt idx="838">
                  <c:v>40308</c:v>
                </c:pt>
                <c:pt idx="839">
                  <c:v>40309</c:v>
                </c:pt>
                <c:pt idx="840">
                  <c:v>40310</c:v>
                </c:pt>
                <c:pt idx="841">
                  <c:v>40311</c:v>
                </c:pt>
                <c:pt idx="842">
                  <c:v>40312</c:v>
                </c:pt>
                <c:pt idx="843">
                  <c:v>40315</c:v>
                </c:pt>
                <c:pt idx="844">
                  <c:v>40316</c:v>
                </c:pt>
                <c:pt idx="845">
                  <c:v>40317</c:v>
                </c:pt>
                <c:pt idx="846">
                  <c:v>40318</c:v>
                </c:pt>
                <c:pt idx="847">
                  <c:v>40319</c:v>
                </c:pt>
                <c:pt idx="848">
                  <c:v>40322</c:v>
                </c:pt>
                <c:pt idx="849">
                  <c:v>40323</c:v>
                </c:pt>
                <c:pt idx="850">
                  <c:v>40324</c:v>
                </c:pt>
                <c:pt idx="851">
                  <c:v>40325</c:v>
                </c:pt>
                <c:pt idx="852">
                  <c:v>40326</c:v>
                </c:pt>
                <c:pt idx="853">
                  <c:v>40330</c:v>
                </c:pt>
                <c:pt idx="854">
                  <c:v>40331</c:v>
                </c:pt>
                <c:pt idx="855">
                  <c:v>40332</c:v>
                </c:pt>
                <c:pt idx="856">
                  <c:v>40333</c:v>
                </c:pt>
                <c:pt idx="857">
                  <c:v>40336</c:v>
                </c:pt>
                <c:pt idx="858">
                  <c:v>40337</c:v>
                </c:pt>
                <c:pt idx="859">
                  <c:v>40338</c:v>
                </c:pt>
                <c:pt idx="860">
                  <c:v>40339</c:v>
                </c:pt>
                <c:pt idx="861">
                  <c:v>40340</c:v>
                </c:pt>
                <c:pt idx="862">
                  <c:v>40343</c:v>
                </c:pt>
                <c:pt idx="863">
                  <c:v>40344</c:v>
                </c:pt>
                <c:pt idx="864">
                  <c:v>40345</c:v>
                </c:pt>
                <c:pt idx="865">
                  <c:v>40346</c:v>
                </c:pt>
                <c:pt idx="866">
                  <c:v>40347</c:v>
                </c:pt>
                <c:pt idx="867">
                  <c:v>40350</c:v>
                </c:pt>
                <c:pt idx="868">
                  <c:v>40351</c:v>
                </c:pt>
                <c:pt idx="869">
                  <c:v>40352</c:v>
                </c:pt>
                <c:pt idx="870">
                  <c:v>40353</c:v>
                </c:pt>
                <c:pt idx="871">
                  <c:v>40354</c:v>
                </c:pt>
                <c:pt idx="872">
                  <c:v>40357</c:v>
                </c:pt>
                <c:pt idx="873">
                  <c:v>40358</c:v>
                </c:pt>
                <c:pt idx="874">
                  <c:v>40359</c:v>
                </c:pt>
                <c:pt idx="875">
                  <c:v>40360</c:v>
                </c:pt>
                <c:pt idx="876">
                  <c:v>40361</c:v>
                </c:pt>
                <c:pt idx="877">
                  <c:v>40364</c:v>
                </c:pt>
                <c:pt idx="878">
                  <c:v>40365</c:v>
                </c:pt>
                <c:pt idx="879">
                  <c:v>40366</c:v>
                </c:pt>
                <c:pt idx="880">
                  <c:v>40367</c:v>
                </c:pt>
                <c:pt idx="881">
                  <c:v>40368</c:v>
                </c:pt>
                <c:pt idx="882">
                  <c:v>40371</c:v>
                </c:pt>
                <c:pt idx="883">
                  <c:v>40372</c:v>
                </c:pt>
                <c:pt idx="884">
                  <c:v>40373</c:v>
                </c:pt>
                <c:pt idx="885">
                  <c:v>40374</c:v>
                </c:pt>
                <c:pt idx="886">
                  <c:v>40375</c:v>
                </c:pt>
                <c:pt idx="887">
                  <c:v>40378</c:v>
                </c:pt>
                <c:pt idx="888">
                  <c:v>40379</c:v>
                </c:pt>
                <c:pt idx="889">
                  <c:v>40380</c:v>
                </c:pt>
                <c:pt idx="890">
                  <c:v>40381</c:v>
                </c:pt>
                <c:pt idx="891">
                  <c:v>40382</c:v>
                </c:pt>
                <c:pt idx="892">
                  <c:v>40385</c:v>
                </c:pt>
                <c:pt idx="893">
                  <c:v>40386</c:v>
                </c:pt>
                <c:pt idx="894">
                  <c:v>40387</c:v>
                </c:pt>
                <c:pt idx="895">
                  <c:v>40388</c:v>
                </c:pt>
                <c:pt idx="896">
                  <c:v>40389</c:v>
                </c:pt>
                <c:pt idx="897">
                  <c:v>40392</c:v>
                </c:pt>
                <c:pt idx="898">
                  <c:v>40393</c:v>
                </c:pt>
                <c:pt idx="899">
                  <c:v>40394</c:v>
                </c:pt>
                <c:pt idx="900">
                  <c:v>40395</c:v>
                </c:pt>
                <c:pt idx="901">
                  <c:v>40396</c:v>
                </c:pt>
                <c:pt idx="902">
                  <c:v>40399</c:v>
                </c:pt>
                <c:pt idx="903">
                  <c:v>40400</c:v>
                </c:pt>
                <c:pt idx="904">
                  <c:v>40401</c:v>
                </c:pt>
                <c:pt idx="905">
                  <c:v>40402</c:v>
                </c:pt>
                <c:pt idx="906">
                  <c:v>40403</c:v>
                </c:pt>
                <c:pt idx="907">
                  <c:v>40406</c:v>
                </c:pt>
                <c:pt idx="908">
                  <c:v>40407</c:v>
                </c:pt>
                <c:pt idx="909">
                  <c:v>40408</c:v>
                </c:pt>
                <c:pt idx="910">
                  <c:v>40409</c:v>
                </c:pt>
                <c:pt idx="911">
                  <c:v>40410</c:v>
                </c:pt>
                <c:pt idx="912">
                  <c:v>40413</c:v>
                </c:pt>
                <c:pt idx="913">
                  <c:v>40414</c:v>
                </c:pt>
                <c:pt idx="914">
                  <c:v>40415</c:v>
                </c:pt>
                <c:pt idx="915">
                  <c:v>40416</c:v>
                </c:pt>
                <c:pt idx="916">
                  <c:v>40417</c:v>
                </c:pt>
                <c:pt idx="917">
                  <c:v>40421</c:v>
                </c:pt>
                <c:pt idx="918">
                  <c:v>40422</c:v>
                </c:pt>
                <c:pt idx="919">
                  <c:v>40423</c:v>
                </c:pt>
                <c:pt idx="920">
                  <c:v>40424</c:v>
                </c:pt>
                <c:pt idx="921">
                  <c:v>40427</c:v>
                </c:pt>
                <c:pt idx="922">
                  <c:v>40428</c:v>
                </c:pt>
                <c:pt idx="923">
                  <c:v>40429</c:v>
                </c:pt>
                <c:pt idx="924">
                  <c:v>40430</c:v>
                </c:pt>
                <c:pt idx="925">
                  <c:v>40431</c:v>
                </c:pt>
                <c:pt idx="926">
                  <c:v>40434</c:v>
                </c:pt>
                <c:pt idx="927">
                  <c:v>40435</c:v>
                </c:pt>
                <c:pt idx="928">
                  <c:v>40436</c:v>
                </c:pt>
                <c:pt idx="929">
                  <c:v>40437</c:v>
                </c:pt>
                <c:pt idx="930">
                  <c:v>40438</c:v>
                </c:pt>
                <c:pt idx="931">
                  <c:v>40441</c:v>
                </c:pt>
                <c:pt idx="932">
                  <c:v>40442</c:v>
                </c:pt>
                <c:pt idx="933">
                  <c:v>40443</c:v>
                </c:pt>
                <c:pt idx="934">
                  <c:v>40444</c:v>
                </c:pt>
                <c:pt idx="935">
                  <c:v>40445</c:v>
                </c:pt>
                <c:pt idx="936">
                  <c:v>40448</c:v>
                </c:pt>
                <c:pt idx="937">
                  <c:v>40449</c:v>
                </c:pt>
                <c:pt idx="938">
                  <c:v>40450</c:v>
                </c:pt>
                <c:pt idx="939">
                  <c:v>40451</c:v>
                </c:pt>
                <c:pt idx="940">
                  <c:v>40452</c:v>
                </c:pt>
                <c:pt idx="941">
                  <c:v>40455</c:v>
                </c:pt>
                <c:pt idx="942">
                  <c:v>40456</c:v>
                </c:pt>
                <c:pt idx="943">
                  <c:v>40457</c:v>
                </c:pt>
                <c:pt idx="944">
                  <c:v>40458</c:v>
                </c:pt>
                <c:pt idx="945">
                  <c:v>40459</c:v>
                </c:pt>
                <c:pt idx="946">
                  <c:v>40462</c:v>
                </c:pt>
                <c:pt idx="947">
                  <c:v>40463</c:v>
                </c:pt>
                <c:pt idx="948">
                  <c:v>40464</c:v>
                </c:pt>
                <c:pt idx="949">
                  <c:v>40465</c:v>
                </c:pt>
                <c:pt idx="950">
                  <c:v>40466</c:v>
                </c:pt>
                <c:pt idx="951">
                  <c:v>40469</c:v>
                </c:pt>
                <c:pt idx="952">
                  <c:v>40470</c:v>
                </c:pt>
                <c:pt idx="953">
                  <c:v>40471</c:v>
                </c:pt>
                <c:pt idx="954">
                  <c:v>40472</c:v>
                </c:pt>
                <c:pt idx="955">
                  <c:v>40473</c:v>
                </c:pt>
                <c:pt idx="956">
                  <c:v>40476</c:v>
                </c:pt>
                <c:pt idx="957">
                  <c:v>40477</c:v>
                </c:pt>
                <c:pt idx="958">
                  <c:v>40478</c:v>
                </c:pt>
                <c:pt idx="959">
                  <c:v>40479</c:v>
                </c:pt>
                <c:pt idx="960">
                  <c:v>40480</c:v>
                </c:pt>
                <c:pt idx="961">
                  <c:v>40483</c:v>
                </c:pt>
                <c:pt idx="962">
                  <c:v>40484</c:v>
                </c:pt>
                <c:pt idx="963">
                  <c:v>40485</c:v>
                </c:pt>
                <c:pt idx="964">
                  <c:v>40486</c:v>
                </c:pt>
                <c:pt idx="965">
                  <c:v>40487</c:v>
                </c:pt>
                <c:pt idx="966">
                  <c:v>40490</c:v>
                </c:pt>
                <c:pt idx="967">
                  <c:v>40491</c:v>
                </c:pt>
                <c:pt idx="968">
                  <c:v>40492</c:v>
                </c:pt>
                <c:pt idx="969">
                  <c:v>40493</c:v>
                </c:pt>
                <c:pt idx="970">
                  <c:v>40494</c:v>
                </c:pt>
                <c:pt idx="971">
                  <c:v>40497</c:v>
                </c:pt>
                <c:pt idx="972">
                  <c:v>40498</c:v>
                </c:pt>
                <c:pt idx="973">
                  <c:v>40499</c:v>
                </c:pt>
                <c:pt idx="974">
                  <c:v>40500</c:v>
                </c:pt>
                <c:pt idx="975">
                  <c:v>40501</c:v>
                </c:pt>
                <c:pt idx="976">
                  <c:v>40504</c:v>
                </c:pt>
                <c:pt idx="977">
                  <c:v>40505</c:v>
                </c:pt>
                <c:pt idx="978">
                  <c:v>40506</c:v>
                </c:pt>
                <c:pt idx="979">
                  <c:v>40507</c:v>
                </c:pt>
                <c:pt idx="980">
                  <c:v>40508</c:v>
                </c:pt>
                <c:pt idx="981">
                  <c:v>40511</c:v>
                </c:pt>
                <c:pt idx="982">
                  <c:v>40512</c:v>
                </c:pt>
                <c:pt idx="983">
                  <c:v>40513</c:v>
                </c:pt>
                <c:pt idx="984">
                  <c:v>40514</c:v>
                </c:pt>
                <c:pt idx="985">
                  <c:v>40515</c:v>
                </c:pt>
                <c:pt idx="986">
                  <c:v>40518</c:v>
                </c:pt>
                <c:pt idx="987">
                  <c:v>40519</c:v>
                </c:pt>
                <c:pt idx="988">
                  <c:v>40520</c:v>
                </c:pt>
                <c:pt idx="989">
                  <c:v>40521</c:v>
                </c:pt>
                <c:pt idx="990">
                  <c:v>40522</c:v>
                </c:pt>
                <c:pt idx="991">
                  <c:v>40525</c:v>
                </c:pt>
                <c:pt idx="992">
                  <c:v>40526</c:v>
                </c:pt>
                <c:pt idx="993">
                  <c:v>40527</c:v>
                </c:pt>
                <c:pt idx="994">
                  <c:v>40528</c:v>
                </c:pt>
                <c:pt idx="995">
                  <c:v>40529</c:v>
                </c:pt>
                <c:pt idx="996">
                  <c:v>40532</c:v>
                </c:pt>
                <c:pt idx="997">
                  <c:v>40533</c:v>
                </c:pt>
                <c:pt idx="998">
                  <c:v>40534</c:v>
                </c:pt>
                <c:pt idx="999">
                  <c:v>40535</c:v>
                </c:pt>
                <c:pt idx="1000">
                  <c:v>40536</c:v>
                </c:pt>
                <c:pt idx="1001">
                  <c:v>40547</c:v>
                </c:pt>
                <c:pt idx="1002">
                  <c:v>40548</c:v>
                </c:pt>
                <c:pt idx="1003">
                  <c:v>40549</c:v>
                </c:pt>
                <c:pt idx="1004">
                  <c:v>40550</c:v>
                </c:pt>
                <c:pt idx="1005">
                  <c:v>40553</c:v>
                </c:pt>
                <c:pt idx="1006">
                  <c:v>40554</c:v>
                </c:pt>
                <c:pt idx="1007">
                  <c:v>40555</c:v>
                </c:pt>
                <c:pt idx="1008">
                  <c:v>40556</c:v>
                </c:pt>
                <c:pt idx="1009">
                  <c:v>40557</c:v>
                </c:pt>
                <c:pt idx="1010">
                  <c:v>40560</c:v>
                </c:pt>
                <c:pt idx="1011">
                  <c:v>40561</c:v>
                </c:pt>
                <c:pt idx="1012">
                  <c:v>40562</c:v>
                </c:pt>
                <c:pt idx="1013">
                  <c:v>40563</c:v>
                </c:pt>
                <c:pt idx="1014">
                  <c:v>40564</c:v>
                </c:pt>
                <c:pt idx="1015">
                  <c:v>40567</c:v>
                </c:pt>
                <c:pt idx="1016">
                  <c:v>40568</c:v>
                </c:pt>
                <c:pt idx="1017">
                  <c:v>40569</c:v>
                </c:pt>
                <c:pt idx="1018">
                  <c:v>40570</c:v>
                </c:pt>
                <c:pt idx="1019">
                  <c:v>40571</c:v>
                </c:pt>
                <c:pt idx="1020">
                  <c:v>40574</c:v>
                </c:pt>
                <c:pt idx="1021">
                  <c:v>40575</c:v>
                </c:pt>
                <c:pt idx="1022">
                  <c:v>40576</c:v>
                </c:pt>
                <c:pt idx="1023">
                  <c:v>40577</c:v>
                </c:pt>
                <c:pt idx="1024">
                  <c:v>40578</c:v>
                </c:pt>
                <c:pt idx="1025">
                  <c:v>40581</c:v>
                </c:pt>
                <c:pt idx="1026">
                  <c:v>40582</c:v>
                </c:pt>
                <c:pt idx="1027">
                  <c:v>40583</c:v>
                </c:pt>
                <c:pt idx="1028">
                  <c:v>40584</c:v>
                </c:pt>
                <c:pt idx="1029">
                  <c:v>40585</c:v>
                </c:pt>
                <c:pt idx="1030">
                  <c:v>40588</c:v>
                </c:pt>
                <c:pt idx="1031">
                  <c:v>40589</c:v>
                </c:pt>
                <c:pt idx="1032">
                  <c:v>40590</c:v>
                </c:pt>
                <c:pt idx="1033">
                  <c:v>40591</c:v>
                </c:pt>
                <c:pt idx="1034">
                  <c:v>40592</c:v>
                </c:pt>
                <c:pt idx="1035">
                  <c:v>40595</c:v>
                </c:pt>
                <c:pt idx="1036">
                  <c:v>40596</c:v>
                </c:pt>
                <c:pt idx="1037">
                  <c:v>40597</c:v>
                </c:pt>
                <c:pt idx="1038">
                  <c:v>40598</c:v>
                </c:pt>
                <c:pt idx="1039">
                  <c:v>40599</c:v>
                </c:pt>
                <c:pt idx="1040">
                  <c:v>40602</c:v>
                </c:pt>
                <c:pt idx="1041">
                  <c:v>40603</c:v>
                </c:pt>
                <c:pt idx="1042">
                  <c:v>40604</c:v>
                </c:pt>
                <c:pt idx="1043">
                  <c:v>40605</c:v>
                </c:pt>
                <c:pt idx="1044">
                  <c:v>40606</c:v>
                </c:pt>
                <c:pt idx="1045">
                  <c:v>40609</c:v>
                </c:pt>
                <c:pt idx="1046">
                  <c:v>40610</c:v>
                </c:pt>
                <c:pt idx="1047">
                  <c:v>40611</c:v>
                </c:pt>
                <c:pt idx="1048">
                  <c:v>40612</c:v>
                </c:pt>
                <c:pt idx="1049">
                  <c:v>40613</c:v>
                </c:pt>
                <c:pt idx="1050">
                  <c:v>40616</c:v>
                </c:pt>
                <c:pt idx="1051">
                  <c:v>40617</c:v>
                </c:pt>
                <c:pt idx="1052">
                  <c:v>40618</c:v>
                </c:pt>
                <c:pt idx="1053">
                  <c:v>40619</c:v>
                </c:pt>
                <c:pt idx="1054">
                  <c:v>40620</c:v>
                </c:pt>
                <c:pt idx="1055">
                  <c:v>40623</c:v>
                </c:pt>
                <c:pt idx="1056">
                  <c:v>40624</c:v>
                </c:pt>
                <c:pt idx="1057">
                  <c:v>40625</c:v>
                </c:pt>
                <c:pt idx="1058">
                  <c:v>40626</c:v>
                </c:pt>
                <c:pt idx="1059">
                  <c:v>40627</c:v>
                </c:pt>
                <c:pt idx="1060">
                  <c:v>40630</c:v>
                </c:pt>
                <c:pt idx="1061">
                  <c:v>40631</c:v>
                </c:pt>
                <c:pt idx="1062">
                  <c:v>40632</c:v>
                </c:pt>
                <c:pt idx="1063">
                  <c:v>40633</c:v>
                </c:pt>
                <c:pt idx="1064">
                  <c:v>40634</c:v>
                </c:pt>
                <c:pt idx="1065">
                  <c:v>40637</c:v>
                </c:pt>
                <c:pt idx="1066">
                  <c:v>40638</c:v>
                </c:pt>
                <c:pt idx="1067">
                  <c:v>40639</c:v>
                </c:pt>
                <c:pt idx="1068">
                  <c:v>40640</c:v>
                </c:pt>
                <c:pt idx="1069">
                  <c:v>40641</c:v>
                </c:pt>
                <c:pt idx="1070">
                  <c:v>40644</c:v>
                </c:pt>
                <c:pt idx="1071">
                  <c:v>40645</c:v>
                </c:pt>
                <c:pt idx="1072">
                  <c:v>40646</c:v>
                </c:pt>
                <c:pt idx="1073">
                  <c:v>40647</c:v>
                </c:pt>
                <c:pt idx="1074">
                  <c:v>40648</c:v>
                </c:pt>
                <c:pt idx="1075">
                  <c:v>40651</c:v>
                </c:pt>
                <c:pt idx="1076">
                  <c:v>40652</c:v>
                </c:pt>
                <c:pt idx="1077">
                  <c:v>40653</c:v>
                </c:pt>
                <c:pt idx="1078">
                  <c:v>40654</c:v>
                </c:pt>
                <c:pt idx="1079">
                  <c:v>40659</c:v>
                </c:pt>
                <c:pt idx="1080">
                  <c:v>40660</c:v>
                </c:pt>
                <c:pt idx="1081">
                  <c:v>40661</c:v>
                </c:pt>
                <c:pt idx="1082">
                  <c:v>40666</c:v>
                </c:pt>
                <c:pt idx="1083">
                  <c:v>40667</c:v>
                </c:pt>
                <c:pt idx="1084">
                  <c:v>40668</c:v>
                </c:pt>
                <c:pt idx="1085">
                  <c:v>40669</c:v>
                </c:pt>
                <c:pt idx="1086">
                  <c:v>40672</c:v>
                </c:pt>
                <c:pt idx="1087">
                  <c:v>40673</c:v>
                </c:pt>
                <c:pt idx="1088">
                  <c:v>40674</c:v>
                </c:pt>
                <c:pt idx="1089">
                  <c:v>40675</c:v>
                </c:pt>
                <c:pt idx="1090">
                  <c:v>40676</c:v>
                </c:pt>
                <c:pt idx="1091">
                  <c:v>40679</c:v>
                </c:pt>
                <c:pt idx="1092">
                  <c:v>40680</c:v>
                </c:pt>
                <c:pt idx="1093">
                  <c:v>40681</c:v>
                </c:pt>
                <c:pt idx="1094">
                  <c:v>40682</c:v>
                </c:pt>
                <c:pt idx="1095">
                  <c:v>40683</c:v>
                </c:pt>
                <c:pt idx="1096">
                  <c:v>40686</c:v>
                </c:pt>
                <c:pt idx="1097">
                  <c:v>40687</c:v>
                </c:pt>
                <c:pt idx="1098">
                  <c:v>40688</c:v>
                </c:pt>
                <c:pt idx="1099">
                  <c:v>40689</c:v>
                </c:pt>
                <c:pt idx="1100">
                  <c:v>40690</c:v>
                </c:pt>
                <c:pt idx="1101">
                  <c:v>40694</c:v>
                </c:pt>
                <c:pt idx="1102">
                  <c:v>40695</c:v>
                </c:pt>
                <c:pt idx="1103">
                  <c:v>40696</c:v>
                </c:pt>
                <c:pt idx="1104">
                  <c:v>40697</c:v>
                </c:pt>
                <c:pt idx="1105">
                  <c:v>40700</c:v>
                </c:pt>
                <c:pt idx="1106">
                  <c:v>40701</c:v>
                </c:pt>
                <c:pt idx="1107">
                  <c:v>40702</c:v>
                </c:pt>
                <c:pt idx="1108">
                  <c:v>40703</c:v>
                </c:pt>
                <c:pt idx="1109">
                  <c:v>40704</c:v>
                </c:pt>
                <c:pt idx="1110">
                  <c:v>40707</c:v>
                </c:pt>
                <c:pt idx="1111">
                  <c:v>40708</c:v>
                </c:pt>
                <c:pt idx="1112">
                  <c:v>40709</c:v>
                </c:pt>
                <c:pt idx="1113">
                  <c:v>40710</c:v>
                </c:pt>
                <c:pt idx="1114">
                  <c:v>40711</c:v>
                </c:pt>
                <c:pt idx="1115">
                  <c:v>40714</c:v>
                </c:pt>
                <c:pt idx="1116">
                  <c:v>40715</c:v>
                </c:pt>
                <c:pt idx="1117">
                  <c:v>40716</c:v>
                </c:pt>
                <c:pt idx="1118">
                  <c:v>40717</c:v>
                </c:pt>
                <c:pt idx="1119">
                  <c:v>40718</c:v>
                </c:pt>
                <c:pt idx="1120">
                  <c:v>40721</c:v>
                </c:pt>
                <c:pt idx="1121">
                  <c:v>40722</c:v>
                </c:pt>
                <c:pt idx="1122">
                  <c:v>40723</c:v>
                </c:pt>
                <c:pt idx="1123">
                  <c:v>40724</c:v>
                </c:pt>
                <c:pt idx="1124">
                  <c:v>40725</c:v>
                </c:pt>
                <c:pt idx="1125">
                  <c:v>40728</c:v>
                </c:pt>
                <c:pt idx="1126">
                  <c:v>40729</c:v>
                </c:pt>
                <c:pt idx="1127">
                  <c:v>40730</c:v>
                </c:pt>
                <c:pt idx="1128">
                  <c:v>40731</c:v>
                </c:pt>
                <c:pt idx="1129">
                  <c:v>40732</c:v>
                </c:pt>
                <c:pt idx="1130">
                  <c:v>40735</c:v>
                </c:pt>
                <c:pt idx="1131">
                  <c:v>40736</c:v>
                </c:pt>
                <c:pt idx="1132">
                  <c:v>40737</c:v>
                </c:pt>
                <c:pt idx="1133">
                  <c:v>40738</c:v>
                </c:pt>
                <c:pt idx="1134">
                  <c:v>40739</c:v>
                </c:pt>
                <c:pt idx="1135">
                  <c:v>40742</c:v>
                </c:pt>
                <c:pt idx="1136">
                  <c:v>40743</c:v>
                </c:pt>
                <c:pt idx="1137">
                  <c:v>40744</c:v>
                </c:pt>
                <c:pt idx="1138">
                  <c:v>40745</c:v>
                </c:pt>
                <c:pt idx="1139">
                  <c:v>40746</c:v>
                </c:pt>
                <c:pt idx="1140">
                  <c:v>40749</c:v>
                </c:pt>
                <c:pt idx="1141">
                  <c:v>40750</c:v>
                </c:pt>
                <c:pt idx="1142">
                  <c:v>40751</c:v>
                </c:pt>
                <c:pt idx="1143">
                  <c:v>40752</c:v>
                </c:pt>
                <c:pt idx="1144">
                  <c:v>40753</c:v>
                </c:pt>
                <c:pt idx="1145">
                  <c:v>40756</c:v>
                </c:pt>
                <c:pt idx="1146">
                  <c:v>40757</c:v>
                </c:pt>
                <c:pt idx="1147">
                  <c:v>40758</c:v>
                </c:pt>
                <c:pt idx="1148">
                  <c:v>40759</c:v>
                </c:pt>
                <c:pt idx="1149">
                  <c:v>40760</c:v>
                </c:pt>
                <c:pt idx="1150">
                  <c:v>40763</c:v>
                </c:pt>
                <c:pt idx="1151">
                  <c:v>40764</c:v>
                </c:pt>
                <c:pt idx="1152">
                  <c:v>40765</c:v>
                </c:pt>
                <c:pt idx="1153">
                  <c:v>40766</c:v>
                </c:pt>
                <c:pt idx="1154">
                  <c:v>40767</c:v>
                </c:pt>
                <c:pt idx="1155">
                  <c:v>40770</c:v>
                </c:pt>
                <c:pt idx="1156">
                  <c:v>40771</c:v>
                </c:pt>
                <c:pt idx="1157">
                  <c:v>40772</c:v>
                </c:pt>
                <c:pt idx="1158">
                  <c:v>40773</c:v>
                </c:pt>
                <c:pt idx="1159">
                  <c:v>40774</c:v>
                </c:pt>
                <c:pt idx="1160">
                  <c:v>40777</c:v>
                </c:pt>
                <c:pt idx="1161">
                  <c:v>40778</c:v>
                </c:pt>
                <c:pt idx="1162">
                  <c:v>40779</c:v>
                </c:pt>
                <c:pt idx="1163">
                  <c:v>40780</c:v>
                </c:pt>
                <c:pt idx="1164">
                  <c:v>40781</c:v>
                </c:pt>
                <c:pt idx="1165">
                  <c:v>40785</c:v>
                </c:pt>
                <c:pt idx="1166">
                  <c:v>40786</c:v>
                </c:pt>
                <c:pt idx="1167">
                  <c:v>40787</c:v>
                </c:pt>
                <c:pt idx="1168">
                  <c:v>40788</c:v>
                </c:pt>
                <c:pt idx="1169">
                  <c:v>40791</c:v>
                </c:pt>
                <c:pt idx="1170">
                  <c:v>40792</c:v>
                </c:pt>
                <c:pt idx="1171">
                  <c:v>40793</c:v>
                </c:pt>
                <c:pt idx="1172">
                  <c:v>40794</c:v>
                </c:pt>
                <c:pt idx="1173">
                  <c:v>40795</c:v>
                </c:pt>
                <c:pt idx="1174">
                  <c:v>40798</c:v>
                </c:pt>
                <c:pt idx="1175">
                  <c:v>40799</c:v>
                </c:pt>
                <c:pt idx="1176">
                  <c:v>40800</c:v>
                </c:pt>
                <c:pt idx="1177">
                  <c:v>40801</c:v>
                </c:pt>
                <c:pt idx="1178">
                  <c:v>40802</c:v>
                </c:pt>
                <c:pt idx="1179">
                  <c:v>40805</c:v>
                </c:pt>
                <c:pt idx="1180">
                  <c:v>40806</c:v>
                </c:pt>
                <c:pt idx="1181">
                  <c:v>40807</c:v>
                </c:pt>
                <c:pt idx="1182">
                  <c:v>40808</c:v>
                </c:pt>
                <c:pt idx="1183">
                  <c:v>40809</c:v>
                </c:pt>
                <c:pt idx="1184">
                  <c:v>40812</c:v>
                </c:pt>
                <c:pt idx="1185">
                  <c:v>40813</c:v>
                </c:pt>
                <c:pt idx="1186">
                  <c:v>40814</c:v>
                </c:pt>
                <c:pt idx="1187">
                  <c:v>40815</c:v>
                </c:pt>
                <c:pt idx="1188">
                  <c:v>40816</c:v>
                </c:pt>
                <c:pt idx="1189">
                  <c:v>40819</c:v>
                </c:pt>
                <c:pt idx="1190">
                  <c:v>40820</c:v>
                </c:pt>
                <c:pt idx="1191">
                  <c:v>40821</c:v>
                </c:pt>
                <c:pt idx="1192">
                  <c:v>40822</c:v>
                </c:pt>
                <c:pt idx="1193">
                  <c:v>40823</c:v>
                </c:pt>
                <c:pt idx="1194">
                  <c:v>40826</c:v>
                </c:pt>
                <c:pt idx="1195">
                  <c:v>40827</c:v>
                </c:pt>
                <c:pt idx="1196">
                  <c:v>40828</c:v>
                </c:pt>
                <c:pt idx="1197">
                  <c:v>40829</c:v>
                </c:pt>
                <c:pt idx="1198">
                  <c:v>40830</c:v>
                </c:pt>
                <c:pt idx="1199">
                  <c:v>40833</c:v>
                </c:pt>
                <c:pt idx="1200">
                  <c:v>40834</c:v>
                </c:pt>
                <c:pt idx="1201">
                  <c:v>40835</c:v>
                </c:pt>
                <c:pt idx="1202">
                  <c:v>40836</c:v>
                </c:pt>
                <c:pt idx="1203">
                  <c:v>40837</c:v>
                </c:pt>
                <c:pt idx="1204">
                  <c:v>40840</c:v>
                </c:pt>
                <c:pt idx="1205">
                  <c:v>40841</c:v>
                </c:pt>
                <c:pt idx="1206">
                  <c:v>40842</c:v>
                </c:pt>
                <c:pt idx="1207">
                  <c:v>40843</c:v>
                </c:pt>
                <c:pt idx="1208">
                  <c:v>40844</c:v>
                </c:pt>
                <c:pt idx="1209">
                  <c:v>40847</c:v>
                </c:pt>
                <c:pt idx="1210">
                  <c:v>40848</c:v>
                </c:pt>
                <c:pt idx="1211">
                  <c:v>40849</c:v>
                </c:pt>
                <c:pt idx="1212">
                  <c:v>40850</c:v>
                </c:pt>
                <c:pt idx="1213">
                  <c:v>40851</c:v>
                </c:pt>
                <c:pt idx="1214">
                  <c:v>40854</c:v>
                </c:pt>
                <c:pt idx="1215">
                  <c:v>40855</c:v>
                </c:pt>
                <c:pt idx="1216">
                  <c:v>40856</c:v>
                </c:pt>
                <c:pt idx="1217">
                  <c:v>40857</c:v>
                </c:pt>
                <c:pt idx="1218">
                  <c:v>40858</c:v>
                </c:pt>
                <c:pt idx="1219">
                  <c:v>40861</c:v>
                </c:pt>
                <c:pt idx="1220">
                  <c:v>40862</c:v>
                </c:pt>
                <c:pt idx="1221">
                  <c:v>40863</c:v>
                </c:pt>
                <c:pt idx="1222">
                  <c:v>40864</c:v>
                </c:pt>
                <c:pt idx="1223">
                  <c:v>40865</c:v>
                </c:pt>
                <c:pt idx="1224">
                  <c:v>40868</c:v>
                </c:pt>
                <c:pt idx="1225">
                  <c:v>40869</c:v>
                </c:pt>
                <c:pt idx="1226">
                  <c:v>40870</c:v>
                </c:pt>
                <c:pt idx="1227">
                  <c:v>40871</c:v>
                </c:pt>
                <c:pt idx="1228">
                  <c:v>40872</c:v>
                </c:pt>
                <c:pt idx="1229">
                  <c:v>40875</c:v>
                </c:pt>
                <c:pt idx="1230">
                  <c:v>40876</c:v>
                </c:pt>
                <c:pt idx="1231">
                  <c:v>40877</c:v>
                </c:pt>
                <c:pt idx="1232">
                  <c:v>40878</c:v>
                </c:pt>
                <c:pt idx="1233">
                  <c:v>40879</c:v>
                </c:pt>
                <c:pt idx="1234">
                  <c:v>40882</c:v>
                </c:pt>
                <c:pt idx="1235">
                  <c:v>40883</c:v>
                </c:pt>
                <c:pt idx="1236">
                  <c:v>40884</c:v>
                </c:pt>
                <c:pt idx="1237">
                  <c:v>40885</c:v>
                </c:pt>
                <c:pt idx="1238">
                  <c:v>40886</c:v>
                </c:pt>
                <c:pt idx="1239">
                  <c:v>40889</c:v>
                </c:pt>
                <c:pt idx="1240">
                  <c:v>40890</c:v>
                </c:pt>
                <c:pt idx="1241">
                  <c:v>40891</c:v>
                </c:pt>
                <c:pt idx="1242">
                  <c:v>40892</c:v>
                </c:pt>
                <c:pt idx="1243">
                  <c:v>40893</c:v>
                </c:pt>
                <c:pt idx="1244">
                  <c:v>40896</c:v>
                </c:pt>
                <c:pt idx="1245">
                  <c:v>40897</c:v>
                </c:pt>
                <c:pt idx="1246">
                  <c:v>40898</c:v>
                </c:pt>
                <c:pt idx="1247">
                  <c:v>40899</c:v>
                </c:pt>
                <c:pt idx="1248">
                  <c:v>40900</c:v>
                </c:pt>
                <c:pt idx="1249">
                  <c:v>40911</c:v>
                </c:pt>
                <c:pt idx="1250">
                  <c:v>40912</c:v>
                </c:pt>
                <c:pt idx="1251">
                  <c:v>40913</c:v>
                </c:pt>
                <c:pt idx="1252">
                  <c:v>40914</c:v>
                </c:pt>
                <c:pt idx="1253">
                  <c:v>40917</c:v>
                </c:pt>
                <c:pt idx="1254">
                  <c:v>40918</c:v>
                </c:pt>
                <c:pt idx="1255">
                  <c:v>40919</c:v>
                </c:pt>
                <c:pt idx="1256">
                  <c:v>40920</c:v>
                </c:pt>
                <c:pt idx="1257">
                  <c:v>40921</c:v>
                </c:pt>
                <c:pt idx="1258">
                  <c:v>40924</c:v>
                </c:pt>
                <c:pt idx="1259">
                  <c:v>40925</c:v>
                </c:pt>
                <c:pt idx="1260">
                  <c:v>40926</c:v>
                </c:pt>
                <c:pt idx="1261">
                  <c:v>40927</c:v>
                </c:pt>
                <c:pt idx="1262">
                  <c:v>40928</c:v>
                </c:pt>
                <c:pt idx="1263">
                  <c:v>40931</c:v>
                </c:pt>
                <c:pt idx="1264">
                  <c:v>40932</c:v>
                </c:pt>
                <c:pt idx="1265">
                  <c:v>40933</c:v>
                </c:pt>
                <c:pt idx="1266">
                  <c:v>40934</c:v>
                </c:pt>
                <c:pt idx="1267">
                  <c:v>40935</c:v>
                </c:pt>
                <c:pt idx="1268">
                  <c:v>40938</c:v>
                </c:pt>
                <c:pt idx="1269">
                  <c:v>40939</c:v>
                </c:pt>
                <c:pt idx="1270">
                  <c:v>40940</c:v>
                </c:pt>
                <c:pt idx="1271">
                  <c:v>40941</c:v>
                </c:pt>
                <c:pt idx="1272">
                  <c:v>40942</c:v>
                </c:pt>
                <c:pt idx="1273">
                  <c:v>40945</c:v>
                </c:pt>
                <c:pt idx="1274">
                  <c:v>40946</c:v>
                </c:pt>
                <c:pt idx="1275">
                  <c:v>40947</c:v>
                </c:pt>
                <c:pt idx="1276">
                  <c:v>40948</c:v>
                </c:pt>
                <c:pt idx="1277">
                  <c:v>40949</c:v>
                </c:pt>
                <c:pt idx="1278">
                  <c:v>40952</c:v>
                </c:pt>
                <c:pt idx="1279">
                  <c:v>40953</c:v>
                </c:pt>
                <c:pt idx="1280">
                  <c:v>40954</c:v>
                </c:pt>
                <c:pt idx="1281">
                  <c:v>40955</c:v>
                </c:pt>
                <c:pt idx="1282">
                  <c:v>40956</c:v>
                </c:pt>
                <c:pt idx="1283">
                  <c:v>40959</c:v>
                </c:pt>
                <c:pt idx="1284">
                  <c:v>40960</c:v>
                </c:pt>
                <c:pt idx="1285">
                  <c:v>40961</c:v>
                </c:pt>
                <c:pt idx="1286">
                  <c:v>40962</c:v>
                </c:pt>
                <c:pt idx="1287">
                  <c:v>40963</c:v>
                </c:pt>
                <c:pt idx="1288">
                  <c:v>40966</c:v>
                </c:pt>
                <c:pt idx="1289">
                  <c:v>40967</c:v>
                </c:pt>
                <c:pt idx="1290">
                  <c:v>40968</c:v>
                </c:pt>
                <c:pt idx="1291">
                  <c:v>40969</c:v>
                </c:pt>
                <c:pt idx="1292">
                  <c:v>40970</c:v>
                </c:pt>
                <c:pt idx="1293">
                  <c:v>40973</c:v>
                </c:pt>
                <c:pt idx="1294">
                  <c:v>40974</c:v>
                </c:pt>
                <c:pt idx="1295">
                  <c:v>40975</c:v>
                </c:pt>
                <c:pt idx="1296">
                  <c:v>40976</c:v>
                </c:pt>
                <c:pt idx="1297">
                  <c:v>40977</c:v>
                </c:pt>
                <c:pt idx="1298">
                  <c:v>40980</c:v>
                </c:pt>
                <c:pt idx="1299">
                  <c:v>40981</c:v>
                </c:pt>
                <c:pt idx="1300">
                  <c:v>40982</c:v>
                </c:pt>
                <c:pt idx="1301">
                  <c:v>40983</c:v>
                </c:pt>
                <c:pt idx="1302">
                  <c:v>40984</c:v>
                </c:pt>
                <c:pt idx="1303">
                  <c:v>40987</c:v>
                </c:pt>
                <c:pt idx="1304">
                  <c:v>40988</c:v>
                </c:pt>
                <c:pt idx="1305">
                  <c:v>40989</c:v>
                </c:pt>
                <c:pt idx="1306">
                  <c:v>40990</c:v>
                </c:pt>
                <c:pt idx="1307">
                  <c:v>40991</c:v>
                </c:pt>
                <c:pt idx="1308">
                  <c:v>40994</c:v>
                </c:pt>
                <c:pt idx="1309">
                  <c:v>40995</c:v>
                </c:pt>
                <c:pt idx="1310">
                  <c:v>40996</c:v>
                </c:pt>
                <c:pt idx="1311">
                  <c:v>40997</c:v>
                </c:pt>
                <c:pt idx="1312">
                  <c:v>40998</c:v>
                </c:pt>
                <c:pt idx="1313">
                  <c:v>41001</c:v>
                </c:pt>
                <c:pt idx="1314">
                  <c:v>41002</c:v>
                </c:pt>
                <c:pt idx="1315">
                  <c:v>41003</c:v>
                </c:pt>
                <c:pt idx="1316">
                  <c:v>41004</c:v>
                </c:pt>
                <c:pt idx="1317">
                  <c:v>41009</c:v>
                </c:pt>
                <c:pt idx="1318">
                  <c:v>41010</c:v>
                </c:pt>
                <c:pt idx="1319">
                  <c:v>41011</c:v>
                </c:pt>
                <c:pt idx="1320">
                  <c:v>41012</c:v>
                </c:pt>
                <c:pt idx="1321">
                  <c:v>41015</c:v>
                </c:pt>
                <c:pt idx="1322">
                  <c:v>41016</c:v>
                </c:pt>
                <c:pt idx="1323">
                  <c:v>41017</c:v>
                </c:pt>
                <c:pt idx="1324">
                  <c:v>41018</c:v>
                </c:pt>
                <c:pt idx="1325">
                  <c:v>41019</c:v>
                </c:pt>
                <c:pt idx="1326">
                  <c:v>41022</c:v>
                </c:pt>
                <c:pt idx="1327">
                  <c:v>41023</c:v>
                </c:pt>
                <c:pt idx="1328">
                  <c:v>41024</c:v>
                </c:pt>
                <c:pt idx="1329">
                  <c:v>41025</c:v>
                </c:pt>
                <c:pt idx="1330">
                  <c:v>41026</c:v>
                </c:pt>
                <c:pt idx="1331">
                  <c:v>41029</c:v>
                </c:pt>
                <c:pt idx="1332">
                  <c:v>41030</c:v>
                </c:pt>
                <c:pt idx="1333">
                  <c:v>41031</c:v>
                </c:pt>
                <c:pt idx="1334">
                  <c:v>41032</c:v>
                </c:pt>
                <c:pt idx="1335">
                  <c:v>41033</c:v>
                </c:pt>
                <c:pt idx="1336">
                  <c:v>41037</c:v>
                </c:pt>
                <c:pt idx="1337">
                  <c:v>41038</c:v>
                </c:pt>
                <c:pt idx="1338">
                  <c:v>41039</c:v>
                </c:pt>
                <c:pt idx="1339">
                  <c:v>41040</c:v>
                </c:pt>
                <c:pt idx="1340">
                  <c:v>41043</c:v>
                </c:pt>
                <c:pt idx="1341">
                  <c:v>41044</c:v>
                </c:pt>
                <c:pt idx="1342">
                  <c:v>41045</c:v>
                </c:pt>
                <c:pt idx="1343">
                  <c:v>41046</c:v>
                </c:pt>
                <c:pt idx="1344">
                  <c:v>41047</c:v>
                </c:pt>
                <c:pt idx="1345">
                  <c:v>41050</c:v>
                </c:pt>
                <c:pt idx="1346">
                  <c:v>41051</c:v>
                </c:pt>
                <c:pt idx="1347">
                  <c:v>41052</c:v>
                </c:pt>
                <c:pt idx="1348">
                  <c:v>41053</c:v>
                </c:pt>
                <c:pt idx="1349">
                  <c:v>41054</c:v>
                </c:pt>
                <c:pt idx="1350">
                  <c:v>41057</c:v>
                </c:pt>
                <c:pt idx="1351">
                  <c:v>41058</c:v>
                </c:pt>
                <c:pt idx="1352">
                  <c:v>41059</c:v>
                </c:pt>
                <c:pt idx="1353">
                  <c:v>41060</c:v>
                </c:pt>
                <c:pt idx="1354">
                  <c:v>41061</c:v>
                </c:pt>
                <c:pt idx="1355">
                  <c:v>41066</c:v>
                </c:pt>
                <c:pt idx="1356">
                  <c:v>41067</c:v>
                </c:pt>
                <c:pt idx="1357">
                  <c:v>41068</c:v>
                </c:pt>
                <c:pt idx="1358">
                  <c:v>41071</c:v>
                </c:pt>
                <c:pt idx="1359">
                  <c:v>41072</c:v>
                </c:pt>
                <c:pt idx="1360">
                  <c:v>41073</c:v>
                </c:pt>
                <c:pt idx="1361">
                  <c:v>41074</c:v>
                </c:pt>
                <c:pt idx="1362">
                  <c:v>41075</c:v>
                </c:pt>
                <c:pt idx="1363">
                  <c:v>41078</c:v>
                </c:pt>
                <c:pt idx="1364">
                  <c:v>41079</c:v>
                </c:pt>
                <c:pt idx="1365">
                  <c:v>41080</c:v>
                </c:pt>
                <c:pt idx="1366">
                  <c:v>41081</c:v>
                </c:pt>
                <c:pt idx="1367">
                  <c:v>41082</c:v>
                </c:pt>
                <c:pt idx="1368">
                  <c:v>41085</c:v>
                </c:pt>
                <c:pt idx="1369">
                  <c:v>41086</c:v>
                </c:pt>
                <c:pt idx="1370">
                  <c:v>41087</c:v>
                </c:pt>
                <c:pt idx="1371">
                  <c:v>41088</c:v>
                </c:pt>
                <c:pt idx="1372">
                  <c:v>41089</c:v>
                </c:pt>
                <c:pt idx="1373">
                  <c:v>41092</c:v>
                </c:pt>
                <c:pt idx="1374">
                  <c:v>41093</c:v>
                </c:pt>
                <c:pt idx="1375">
                  <c:v>41094</c:v>
                </c:pt>
                <c:pt idx="1376">
                  <c:v>41095</c:v>
                </c:pt>
                <c:pt idx="1377">
                  <c:v>41096</c:v>
                </c:pt>
                <c:pt idx="1378">
                  <c:v>41099</c:v>
                </c:pt>
                <c:pt idx="1379">
                  <c:v>41100</c:v>
                </c:pt>
                <c:pt idx="1380">
                  <c:v>41101</c:v>
                </c:pt>
                <c:pt idx="1381">
                  <c:v>41102</c:v>
                </c:pt>
                <c:pt idx="1382">
                  <c:v>41103</c:v>
                </c:pt>
                <c:pt idx="1383">
                  <c:v>41106</c:v>
                </c:pt>
                <c:pt idx="1384">
                  <c:v>41107</c:v>
                </c:pt>
                <c:pt idx="1385">
                  <c:v>41108</c:v>
                </c:pt>
                <c:pt idx="1386">
                  <c:v>41109</c:v>
                </c:pt>
                <c:pt idx="1387">
                  <c:v>41110</c:v>
                </c:pt>
                <c:pt idx="1388">
                  <c:v>41113</c:v>
                </c:pt>
                <c:pt idx="1389">
                  <c:v>41114</c:v>
                </c:pt>
                <c:pt idx="1390">
                  <c:v>41115</c:v>
                </c:pt>
                <c:pt idx="1391">
                  <c:v>41116</c:v>
                </c:pt>
                <c:pt idx="1392">
                  <c:v>41117</c:v>
                </c:pt>
                <c:pt idx="1393">
                  <c:v>41120</c:v>
                </c:pt>
                <c:pt idx="1394">
                  <c:v>41121</c:v>
                </c:pt>
                <c:pt idx="1395">
                  <c:v>41122</c:v>
                </c:pt>
                <c:pt idx="1396">
                  <c:v>41123</c:v>
                </c:pt>
                <c:pt idx="1397">
                  <c:v>41124</c:v>
                </c:pt>
                <c:pt idx="1398">
                  <c:v>41127</c:v>
                </c:pt>
                <c:pt idx="1399">
                  <c:v>41128</c:v>
                </c:pt>
                <c:pt idx="1400">
                  <c:v>41129</c:v>
                </c:pt>
                <c:pt idx="1401">
                  <c:v>41130</c:v>
                </c:pt>
                <c:pt idx="1402">
                  <c:v>41131</c:v>
                </c:pt>
                <c:pt idx="1403">
                  <c:v>41134</c:v>
                </c:pt>
                <c:pt idx="1404">
                  <c:v>41135</c:v>
                </c:pt>
                <c:pt idx="1405">
                  <c:v>41136</c:v>
                </c:pt>
                <c:pt idx="1406">
                  <c:v>41137</c:v>
                </c:pt>
                <c:pt idx="1407">
                  <c:v>41138</c:v>
                </c:pt>
                <c:pt idx="1408">
                  <c:v>41141</c:v>
                </c:pt>
                <c:pt idx="1409">
                  <c:v>41142</c:v>
                </c:pt>
                <c:pt idx="1410">
                  <c:v>41143</c:v>
                </c:pt>
                <c:pt idx="1411">
                  <c:v>41144</c:v>
                </c:pt>
                <c:pt idx="1412">
                  <c:v>41145</c:v>
                </c:pt>
                <c:pt idx="1413">
                  <c:v>41149</c:v>
                </c:pt>
                <c:pt idx="1414">
                  <c:v>41150</c:v>
                </c:pt>
                <c:pt idx="1415">
                  <c:v>41151</c:v>
                </c:pt>
                <c:pt idx="1416">
                  <c:v>41152</c:v>
                </c:pt>
                <c:pt idx="1417">
                  <c:v>41155</c:v>
                </c:pt>
                <c:pt idx="1418">
                  <c:v>41156</c:v>
                </c:pt>
                <c:pt idx="1419">
                  <c:v>41157</c:v>
                </c:pt>
                <c:pt idx="1420">
                  <c:v>41158</c:v>
                </c:pt>
                <c:pt idx="1421">
                  <c:v>41159</c:v>
                </c:pt>
                <c:pt idx="1422">
                  <c:v>41162</c:v>
                </c:pt>
                <c:pt idx="1423">
                  <c:v>41163</c:v>
                </c:pt>
                <c:pt idx="1424">
                  <c:v>41164</c:v>
                </c:pt>
                <c:pt idx="1425">
                  <c:v>41165</c:v>
                </c:pt>
                <c:pt idx="1426">
                  <c:v>41166</c:v>
                </c:pt>
                <c:pt idx="1427">
                  <c:v>41169</c:v>
                </c:pt>
                <c:pt idx="1428">
                  <c:v>41170</c:v>
                </c:pt>
                <c:pt idx="1429">
                  <c:v>41171</c:v>
                </c:pt>
                <c:pt idx="1430">
                  <c:v>41172</c:v>
                </c:pt>
                <c:pt idx="1431">
                  <c:v>41173</c:v>
                </c:pt>
                <c:pt idx="1432">
                  <c:v>41176</c:v>
                </c:pt>
                <c:pt idx="1433">
                  <c:v>41177</c:v>
                </c:pt>
                <c:pt idx="1434">
                  <c:v>41178</c:v>
                </c:pt>
                <c:pt idx="1435">
                  <c:v>41179</c:v>
                </c:pt>
                <c:pt idx="1436">
                  <c:v>41180</c:v>
                </c:pt>
                <c:pt idx="1437">
                  <c:v>41183</c:v>
                </c:pt>
                <c:pt idx="1438">
                  <c:v>41184</c:v>
                </c:pt>
                <c:pt idx="1439">
                  <c:v>41185</c:v>
                </c:pt>
                <c:pt idx="1440">
                  <c:v>41186</c:v>
                </c:pt>
                <c:pt idx="1441">
                  <c:v>41187</c:v>
                </c:pt>
                <c:pt idx="1442">
                  <c:v>41190</c:v>
                </c:pt>
                <c:pt idx="1443">
                  <c:v>41191</c:v>
                </c:pt>
                <c:pt idx="1444">
                  <c:v>41192</c:v>
                </c:pt>
                <c:pt idx="1445">
                  <c:v>41193</c:v>
                </c:pt>
                <c:pt idx="1446">
                  <c:v>41194</c:v>
                </c:pt>
                <c:pt idx="1447">
                  <c:v>41197</c:v>
                </c:pt>
                <c:pt idx="1448">
                  <c:v>41198</c:v>
                </c:pt>
                <c:pt idx="1449">
                  <c:v>41199</c:v>
                </c:pt>
                <c:pt idx="1450">
                  <c:v>41200</c:v>
                </c:pt>
                <c:pt idx="1451">
                  <c:v>41201</c:v>
                </c:pt>
                <c:pt idx="1452">
                  <c:v>41204</c:v>
                </c:pt>
                <c:pt idx="1453">
                  <c:v>41205</c:v>
                </c:pt>
                <c:pt idx="1454">
                  <c:v>41206</c:v>
                </c:pt>
                <c:pt idx="1455">
                  <c:v>41207</c:v>
                </c:pt>
                <c:pt idx="1456">
                  <c:v>41208</c:v>
                </c:pt>
                <c:pt idx="1457">
                  <c:v>41211</c:v>
                </c:pt>
                <c:pt idx="1458">
                  <c:v>41212</c:v>
                </c:pt>
                <c:pt idx="1459">
                  <c:v>41213</c:v>
                </c:pt>
                <c:pt idx="1460">
                  <c:v>41214</c:v>
                </c:pt>
                <c:pt idx="1461">
                  <c:v>41215</c:v>
                </c:pt>
                <c:pt idx="1462">
                  <c:v>41218</c:v>
                </c:pt>
                <c:pt idx="1463">
                  <c:v>41219</c:v>
                </c:pt>
                <c:pt idx="1464">
                  <c:v>41220</c:v>
                </c:pt>
                <c:pt idx="1465">
                  <c:v>41221</c:v>
                </c:pt>
                <c:pt idx="1466">
                  <c:v>41222</c:v>
                </c:pt>
                <c:pt idx="1467">
                  <c:v>41225</c:v>
                </c:pt>
                <c:pt idx="1468">
                  <c:v>41226</c:v>
                </c:pt>
                <c:pt idx="1469">
                  <c:v>41227</c:v>
                </c:pt>
                <c:pt idx="1470">
                  <c:v>41228</c:v>
                </c:pt>
                <c:pt idx="1471">
                  <c:v>41229</c:v>
                </c:pt>
                <c:pt idx="1472">
                  <c:v>41232</c:v>
                </c:pt>
                <c:pt idx="1473">
                  <c:v>41233</c:v>
                </c:pt>
                <c:pt idx="1474">
                  <c:v>41234</c:v>
                </c:pt>
                <c:pt idx="1475">
                  <c:v>41235</c:v>
                </c:pt>
                <c:pt idx="1476">
                  <c:v>41236</c:v>
                </c:pt>
                <c:pt idx="1477">
                  <c:v>41239</c:v>
                </c:pt>
                <c:pt idx="1478">
                  <c:v>41240</c:v>
                </c:pt>
                <c:pt idx="1479">
                  <c:v>41241</c:v>
                </c:pt>
                <c:pt idx="1480">
                  <c:v>41242</c:v>
                </c:pt>
                <c:pt idx="1481">
                  <c:v>41243</c:v>
                </c:pt>
                <c:pt idx="1482">
                  <c:v>41246</c:v>
                </c:pt>
                <c:pt idx="1483">
                  <c:v>41247</c:v>
                </c:pt>
                <c:pt idx="1484">
                  <c:v>41248</c:v>
                </c:pt>
                <c:pt idx="1485">
                  <c:v>41249</c:v>
                </c:pt>
                <c:pt idx="1486">
                  <c:v>41250</c:v>
                </c:pt>
                <c:pt idx="1487">
                  <c:v>41253</c:v>
                </c:pt>
                <c:pt idx="1488">
                  <c:v>41254</c:v>
                </c:pt>
                <c:pt idx="1489">
                  <c:v>41255</c:v>
                </c:pt>
                <c:pt idx="1490">
                  <c:v>41256</c:v>
                </c:pt>
                <c:pt idx="1491">
                  <c:v>41257</c:v>
                </c:pt>
                <c:pt idx="1492">
                  <c:v>41260</c:v>
                </c:pt>
                <c:pt idx="1493">
                  <c:v>41261</c:v>
                </c:pt>
                <c:pt idx="1494">
                  <c:v>41262</c:v>
                </c:pt>
                <c:pt idx="1495">
                  <c:v>41263</c:v>
                </c:pt>
                <c:pt idx="1496">
                  <c:v>41264</c:v>
                </c:pt>
                <c:pt idx="1497">
                  <c:v>41267</c:v>
                </c:pt>
                <c:pt idx="1498">
                  <c:v>41276</c:v>
                </c:pt>
                <c:pt idx="1499">
                  <c:v>41277</c:v>
                </c:pt>
                <c:pt idx="1500">
                  <c:v>41278</c:v>
                </c:pt>
                <c:pt idx="1501">
                  <c:v>41281</c:v>
                </c:pt>
                <c:pt idx="1502">
                  <c:v>41282</c:v>
                </c:pt>
                <c:pt idx="1503">
                  <c:v>41283</c:v>
                </c:pt>
                <c:pt idx="1504">
                  <c:v>41284</c:v>
                </c:pt>
                <c:pt idx="1505">
                  <c:v>41285</c:v>
                </c:pt>
                <c:pt idx="1506">
                  <c:v>41288</c:v>
                </c:pt>
                <c:pt idx="1507">
                  <c:v>41289</c:v>
                </c:pt>
                <c:pt idx="1508">
                  <c:v>41290</c:v>
                </c:pt>
                <c:pt idx="1509">
                  <c:v>41291</c:v>
                </c:pt>
                <c:pt idx="1510">
                  <c:v>41292</c:v>
                </c:pt>
                <c:pt idx="1511">
                  <c:v>41295</c:v>
                </c:pt>
                <c:pt idx="1512">
                  <c:v>41296</c:v>
                </c:pt>
                <c:pt idx="1513">
                  <c:v>41297</c:v>
                </c:pt>
                <c:pt idx="1514">
                  <c:v>41298</c:v>
                </c:pt>
                <c:pt idx="1515">
                  <c:v>41299</c:v>
                </c:pt>
                <c:pt idx="1516">
                  <c:v>41302</c:v>
                </c:pt>
                <c:pt idx="1517">
                  <c:v>41303</c:v>
                </c:pt>
                <c:pt idx="1518">
                  <c:v>41304</c:v>
                </c:pt>
                <c:pt idx="1519">
                  <c:v>41305</c:v>
                </c:pt>
                <c:pt idx="1520">
                  <c:v>41306</c:v>
                </c:pt>
                <c:pt idx="1521">
                  <c:v>41309</c:v>
                </c:pt>
                <c:pt idx="1522">
                  <c:v>41310</c:v>
                </c:pt>
                <c:pt idx="1523">
                  <c:v>41311</c:v>
                </c:pt>
                <c:pt idx="1524">
                  <c:v>41312</c:v>
                </c:pt>
                <c:pt idx="1525">
                  <c:v>41313</c:v>
                </c:pt>
                <c:pt idx="1526">
                  <c:v>41316</c:v>
                </c:pt>
                <c:pt idx="1527">
                  <c:v>41317</c:v>
                </c:pt>
                <c:pt idx="1528">
                  <c:v>41318</c:v>
                </c:pt>
                <c:pt idx="1529">
                  <c:v>41319</c:v>
                </c:pt>
                <c:pt idx="1530">
                  <c:v>41320</c:v>
                </c:pt>
                <c:pt idx="1531">
                  <c:v>41323</c:v>
                </c:pt>
                <c:pt idx="1532">
                  <c:v>41324</c:v>
                </c:pt>
                <c:pt idx="1533">
                  <c:v>41325</c:v>
                </c:pt>
                <c:pt idx="1534">
                  <c:v>41326</c:v>
                </c:pt>
                <c:pt idx="1535">
                  <c:v>41327</c:v>
                </c:pt>
                <c:pt idx="1536">
                  <c:v>41330</c:v>
                </c:pt>
                <c:pt idx="1537">
                  <c:v>41331</c:v>
                </c:pt>
                <c:pt idx="1538">
                  <c:v>41332</c:v>
                </c:pt>
                <c:pt idx="1539">
                  <c:v>41333</c:v>
                </c:pt>
                <c:pt idx="1540">
                  <c:v>41334</c:v>
                </c:pt>
                <c:pt idx="1541">
                  <c:v>41337</c:v>
                </c:pt>
                <c:pt idx="1542">
                  <c:v>41338</c:v>
                </c:pt>
                <c:pt idx="1543">
                  <c:v>41339</c:v>
                </c:pt>
                <c:pt idx="1544">
                  <c:v>41340</c:v>
                </c:pt>
                <c:pt idx="1545">
                  <c:v>41341</c:v>
                </c:pt>
                <c:pt idx="1546">
                  <c:v>41344</c:v>
                </c:pt>
                <c:pt idx="1547">
                  <c:v>41345</c:v>
                </c:pt>
                <c:pt idx="1548">
                  <c:v>41346</c:v>
                </c:pt>
                <c:pt idx="1549">
                  <c:v>41347</c:v>
                </c:pt>
                <c:pt idx="1550">
                  <c:v>41348</c:v>
                </c:pt>
                <c:pt idx="1551">
                  <c:v>41351</c:v>
                </c:pt>
                <c:pt idx="1552">
                  <c:v>41352</c:v>
                </c:pt>
                <c:pt idx="1553">
                  <c:v>41353</c:v>
                </c:pt>
                <c:pt idx="1554">
                  <c:v>41354</c:v>
                </c:pt>
                <c:pt idx="1555">
                  <c:v>41355</c:v>
                </c:pt>
                <c:pt idx="1556">
                  <c:v>41358</c:v>
                </c:pt>
                <c:pt idx="1557">
                  <c:v>41359</c:v>
                </c:pt>
                <c:pt idx="1558">
                  <c:v>41360</c:v>
                </c:pt>
                <c:pt idx="1559">
                  <c:v>41361</c:v>
                </c:pt>
                <c:pt idx="1560">
                  <c:v>41366</c:v>
                </c:pt>
                <c:pt idx="1561">
                  <c:v>41367</c:v>
                </c:pt>
                <c:pt idx="1562">
                  <c:v>41368</c:v>
                </c:pt>
                <c:pt idx="1563">
                  <c:v>41369</c:v>
                </c:pt>
                <c:pt idx="1564">
                  <c:v>41372</c:v>
                </c:pt>
                <c:pt idx="1565">
                  <c:v>41373</c:v>
                </c:pt>
                <c:pt idx="1566">
                  <c:v>41374</c:v>
                </c:pt>
                <c:pt idx="1567">
                  <c:v>41375</c:v>
                </c:pt>
                <c:pt idx="1568">
                  <c:v>41376</c:v>
                </c:pt>
                <c:pt idx="1569">
                  <c:v>41379</c:v>
                </c:pt>
                <c:pt idx="1570">
                  <c:v>41380</c:v>
                </c:pt>
                <c:pt idx="1571">
                  <c:v>41381</c:v>
                </c:pt>
                <c:pt idx="1572">
                  <c:v>41382</c:v>
                </c:pt>
                <c:pt idx="1573">
                  <c:v>41383</c:v>
                </c:pt>
                <c:pt idx="1574">
                  <c:v>41386</c:v>
                </c:pt>
                <c:pt idx="1575">
                  <c:v>41387</c:v>
                </c:pt>
                <c:pt idx="1576">
                  <c:v>41388</c:v>
                </c:pt>
                <c:pt idx="1577">
                  <c:v>41389</c:v>
                </c:pt>
                <c:pt idx="1578">
                  <c:v>41390</c:v>
                </c:pt>
                <c:pt idx="1579">
                  <c:v>41393</c:v>
                </c:pt>
                <c:pt idx="1580">
                  <c:v>41394</c:v>
                </c:pt>
                <c:pt idx="1581">
                  <c:v>41395</c:v>
                </c:pt>
                <c:pt idx="1582">
                  <c:v>41396</c:v>
                </c:pt>
                <c:pt idx="1583">
                  <c:v>41397</c:v>
                </c:pt>
                <c:pt idx="1584">
                  <c:v>41401</c:v>
                </c:pt>
                <c:pt idx="1585">
                  <c:v>41402</c:v>
                </c:pt>
                <c:pt idx="1586">
                  <c:v>41403</c:v>
                </c:pt>
                <c:pt idx="1587">
                  <c:v>41404</c:v>
                </c:pt>
                <c:pt idx="1588">
                  <c:v>41407</c:v>
                </c:pt>
                <c:pt idx="1589">
                  <c:v>41408</c:v>
                </c:pt>
                <c:pt idx="1590">
                  <c:v>41409</c:v>
                </c:pt>
                <c:pt idx="1591">
                  <c:v>41410</c:v>
                </c:pt>
                <c:pt idx="1592">
                  <c:v>41411</c:v>
                </c:pt>
                <c:pt idx="1593">
                  <c:v>41414</c:v>
                </c:pt>
                <c:pt idx="1594">
                  <c:v>41415</c:v>
                </c:pt>
                <c:pt idx="1595">
                  <c:v>41416</c:v>
                </c:pt>
                <c:pt idx="1596">
                  <c:v>41417</c:v>
                </c:pt>
                <c:pt idx="1597">
                  <c:v>41418</c:v>
                </c:pt>
                <c:pt idx="1598">
                  <c:v>41422</c:v>
                </c:pt>
                <c:pt idx="1599">
                  <c:v>41423</c:v>
                </c:pt>
                <c:pt idx="1600">
                  <c:v>41424</c:v>
                </c:pt>
                <c:pt idx="1601">
                  <c:v>41425</c:v>
                </c:pt>
                <c:pt idx="1602">
                  <c:v>41428</c:v>
                </c:pt>
                <c:pt idx="1603">
                  <c:v>41429</c:v>
                </c:pt>
                <c:pt idx="1604">
                  <c:v>41430</c:v>
                </c:pt>
                <c:pt idx="1605">
                  <c:v>41431</c:v>
                </c:pt>
                <c:pt idx="1606">
                  <c:v>41432</c:v>
                </c:pt>
                <c:pt idx="1607">
                  <c:v>41435</c:v>
                </c:pt>
                <c:pt idx="1608">
                  <c:v>41436</c:v>
                </c:pt>
                <c:pt idx="1609">
                  <c:v>41437</c:v>
                </c:pt>
                <c:pt idx="1610">
                  <c:v>41438</c:v>
                </c:pt>
                <c:pt idx="1611">
                  <c:v>41439</c:v>
                </c:pt>
                <c:pt idx="1612">
                  <c:v>41442</c:v>
                </c:pt>
                <c:pt idx="1613">
                  <c:v>41443</c:v>
                </c:pt>
                <c:pt idx="1614">
                  <c:v>41444</c:v>
                </c:pt>
                <c:pt idx="1615">
                  <c:v>41445</c:v>
                </c:pt>
                <c:pt idx="1616">
                  <c:v>41446</c:v>
                </c:pt>
                <c:pt idx="1617">
                  <c:v>41449</c:v>
                </c:pt>
                <c:pt idx="1618">
                  <c:v>41450</c:v>
                </c:pt>
                <c:pt idx="1619">
                  <c:v>41451</c:v>
                </c:pt>
                <c:pt idx="1620">
                  <c:v>41452</c:v>
                </c:pt>
                <c:pt idx="1621">
                  <c:v>41453</c:v>
                </c:pt>
                <c:pt idx="1622">
                  <c:v>41456</c:v>
                </c:pt>
                <c:pt idx="1623">
                  <c:v>41457</c:v>
                </c:pt>
                <c:pt idx="1624">
                  <c:v>41458</c:v>
                </c:pt>
                <c:pt idx="1625">
                  <c:v>41459</c:v>
                </c:pt>
                <c:pt idx="1626">
                  <c:v>41460</c:v>
                </c:pt>
                <c:pt idx="1627">
                  <c:v>41463</c:v>
                </c:pt>
                <c:pt idx="1628">
                  <c:v>41464</c:v>
                </c:pt>
                <c:pt idx="1629">
                  <c:v>41465</c:v>
                </c:pt>
                <c:pt idx="1630">
                  <c:v>41466</c:v>
                </c:pt>
                <c:pt idx="1631">
                  <c:v>41467</c:v>
                </c:pt>
                <c:pt idx="1632">
                  <c:v>41470</c:v>
                </c:pt>
                <c:pt idx="1633">
                  <c:v>41471</c:v>
                </c:pt>
                <c:pt idx="1634">
                  <c:v>41472</c:v>
                </c:pt>
                <c:pt idx="1635">
                  <c:v>41473</c:v>
                </c:pt>
                <c:pt idx="1636">
                  <c:v>41474</c:v>
                </c:pt>
                <c:pt idx="1637">
                  <c:v>41477</c:v>
                </c:pt>
                <c:pt idx="1638">
                  <c:v>41478</c:v>
                </c:pt>
                <c:pt idx="1639">
                  <c:v>41479</c:v>
                </c:pt>
                <c:pt idx="1640">
                  <c:v>41480</c:v>
                </c:pt>
                <c:pt idx="1641">
                  <c:v>41481</c:v>
                </c:pt>
                <c:pt idx="1642">
                  <c:v>41484</c:v>
                </c:pt>
                <c:pt idx="1643">
                  <c:v>41485</c:v>
                </c:pt>
                <c:pt idx="1644">
                  <c:v>41486</c:v>
                </c:pt>
                <c:pt idx="1645">
                  <c:v>41487</c:v>
                </c:pt>
                <c:pt idx="1646">
                  <c:v>41488</c:v>
                </c:pt>
                <c:pt idx="1647">
                  <c:v>41491</c:v>
                </c:pt>
                <c:pt idx="1648">
                  <c:v>41492</c:v>
                </c:pt>
                <c:pt idx="1649">
                  <c:v>41493</c:v>
                </c:pt>
                <c:pt idx="1650">
                  <c:v>41494</c:v>
                </c:pt>
                <c:pt idx="1651">
                  <c:v>41495</c:v>
                </c:pt>
                <c:pt idx="1652">
                  <c:v>41498</c:v>
                </c:pt>
                <c:pt idx="1653">
                  <c:v>41499</c:v>
                </c:pt>
                <c:pt idx="1654">
                  <c:v>41500</c:v>
                </c:pt>
                <c:pt idx="1655">
                  <c:v>41501</c:v>
                </c:pt>
                <c:pt idx="1656">
                  <c:v>41502</c:v>
                </c:pt>
                <c:pt idx="1657">
                  <c:v>41505</c:v>
                </c:pt>
                <c:pt idx="1658">
                  <c:v>41506</c:v>
                </c:pt>
                <c:pt idx="1659">
                  <c:v>41507</c:v>
                </c:pt>
                <c:pt idx="1660">
                  <c:v>41508</c:v>
                </c:pt>
                <c:pt idx="1661">
                  <c:v>41509</c:v>
                </c:pt>
                <c:pt idx="1662">
                  <c:v>41513</c:v>
                </c:pt>
                <c:pt idx="1663">
                  <c:v>41514</c:v>
                </c:pt>
                <c:pt idx="1664">
                  <c:v>41515</c:v>
                </c:pt>
                <c:pt idx="1665">
                  <c:v>41516</c:v>
                </c:pt>
                <c:pt idx="1666">
                  <c:v>41519</c:v>
                </c:pt>
                <c:pt idx="1667">
                  <c:v>41520</c:v>
                </c:pt>
                <c:pt idx="1668">
                  <c:v>41521</c:v>
                </c:pt>
                <c:pt idx="1669">
                  <c:v>41522</c:v>
                </c:pt>
                <c:pt idx="1670">
                  <c:v>41523</c:v>
                </c:pt>
                <c:pt idx="1671">
                  <c:v>41526</c:v>
                </c:pt>
                <c:pt idx="1672">
                  <c:v>41527</c:v>
                </c:pt>
                <c:pt idx="1673">
                  <c:v>41528</c:v>
                </c:pt>
                <c:pt idx="1674">
                  <c:v>41529</c:v>
                </c:pt>
                <c:pt idx="1675">
                  <c:v>41530</c:v>
                </c:pt>
                <c:pt idx="1676">
                  <c:v>41533</c:v>
                </c:pt>
                <c:pt idx="1677">
                  <c:v>41534</c:v>
                </c:pt>
                <c:pt idx="1678">
                  <c:v>41535</c:v>
                </c:pt>
                <c:pt idx="1679">
                  <c:v>41536</c:v>
                </c:pt>
                <c:pt idx="1680">
                  <c:v>41537</c:v>
                </c:pt>
                <c:pt idx="1681">
                  <c:v>41540</c:v>
                </c:pt>
                <c:pt idx="1682">
                  <c:v>41541</c:v>
                </c:pt>
                <c:pt idx="1683">
                  <c:v>41542</c:v>
                </c:pt>
                <c:pt idx="1684">
                  <c:v>41543</c:v>
                </c:pt>
                <c:pt idx="1685">
                  <c:v>41544</c:v>
                </c:pt>
                <c:pt idx="1686">
                  <c:v>41547</c:v>
                </c:pt>
                <c:pt idx="1687">
                  <c:v>41548</c:v>
                </c:pt>
                <c:pt idx="1688">
                  <c:v>41549</c:v>
                </c:pt>
                <c:pt idx="1689">
                  <c:v>41550</c:v>
                </c:pt>
                <c:pt idx="1690">
                  <c:v>41551</c:v>
                </c:pt>
                <c:pt idx="1691">
                  <c:v>41554</c:v>
                </c:pt>
                <c:pt idx="1692">
                  <c:v>41555</c:v>
                </c:pt>
                <c:pt idx="1693">
                  <c:v>41556</c:v>
                </c:pt>
                <c:pt idx="1694">
                  <c:v>41557</c:v>
                </c:pt>
                <c:pt idx="1695">
                  <c:v>41558</c:v>
                </c:pt>
                <c:pt idx="1696">
                  <c:v>41561</c:v>
                </c:pt>
                <c:pt idx="1697">
                  <c:v>41562</c:v>
                </c:pt>
                <c:pt idx="1698">
                  <c:v>41563</c:v>
                </c:pt>
                <c:pt idx="1699">
                  <c:v>41564</c:v>
                </c:pt>
                <c:pt idx="1700">
                  <c:v>41565</c:v>
                </c:pt>
                <c:pt idx="1701">
                  <c:v>41568</c:v>
                </c:pt>
                <c:pt idx="1702">
                  <c:v>41569</c:v>
                </c:pt>
                <c:pt idx="1703">
                  <c:v>41570</c:v>
                </c:pt>
                <c:pt idx="1704">
                  <c:v>41571</c:v>
                </c:pt>
                <c:pt idx="1705">
                  <c:v>41572</c:v>
                </c:pt>
                <c:pt idx="1706">
                  <c:v>41575</c:v>
                </c:pt>
                <c:pt idx="1707">
                  <c:v>41576</c:v>
                </c:pt>
                <c:pt idx="1708">
                  <c:v>41577</c:v>
                </c:pt>
                <c:pt idx="1709">
                  <c:v>41578</c:v>
                </c:pt>
                <c:pt idx="1710">
                  <c:v>41579</c:v>
                </c:pt>
                <c:pt idx="1711">
                  <c:v>41582</c:v>
                </c:pt>
                <c:pt idx="1712">
                  <c:v>41583</c:v>
                </c:pt>
                <c:pt idx="1713">
                  <c:v>41584</c:v>
                </c:pt>
                <c:pt idx="1714">
                  <c:v>41585</c:v>
                </c:pt>
                <c:pt idx="1715">
                  <c:v>41586</c:v>
                </c:pt>
                <c:pt idx="1716">
                  <c:v>41589</c:v>
                </c:pt>
                <c:pt idx="1717">
                  <c:v>41590</c:v>
                </c:pt>
                <c:pt idx="1718">
                  <c:v>41591</c:v>
                </c:pt>
                <c:pt idx="1719">
                  <c:v>41592</c:v>
                </c:pt>
                <c:pt idx="1720">
                  <c:v>41593</c:v>
                </c:pt>
                <c:pt idx="1721">
                  <c:v>41596</c:v>
                </c:pt>
                <c:pt idx="1722">
                  <c:v>41597</c:v>
                </c:pt>
                <c:pt idx="1723">
                  <c:v>41598</c:v>
                </c:pt>
                <c:pt idx="1724">
                  <c:v>41599</c:v>
                </c:pt>
                <c:pt idx="1725">
                  <c:v>41600</c:v>
                </c:pt>
                <c:pt idx="1726">
                  <c:v>41603</c:v>
                </c:pt>
                <c:pt idx="1727">
                  <c:v>41604</c:v>
                </c:pt>
                <c:pt idx="1728">
                  <c:v>41605</c:v>
                </c:pt>
                <c:pt idx="1729">
                  <c:v>41606</c:v>
                </c:pt>
                <c:pt idx="1730">
                  <c:v>41607</c:v>
                </c:pt>
                <c:pt idx="1731">
                  <c:v>41610</c:v>
                </c:pt>
                <c:pt idx="1732">
                  <c:v>41611</c:v>
                </c:pt>
                <c:pt idx="1733">
                  <c:v>41612</c:v>
                </c:pt>
                <c:pt idx="1734">
                  <c:v>41613</c:v>
                </c:pt>
                <c:pt idx="1735">
                  <c:v>41614</c:v>
                </c:pt>
                <c:pt idx="1736">
                  <c:v>41617</c:v>
                </c:pt>
                <c:pt idx="1737">
                  <c:v>41618</c:v>
                </c:pt>
                <c:pt idx="1738">
                  <c:v>41619</c:v>
                </c:pt>
                <c:pt idx="1739">
                  <c:v>41620</c:v>
                </c:pt>
                <c:pt idx="1740">
                  <c:v>41621</c:v>
                </c:pt>
                <c:pt idx="1741">
                  <c:v>41624</c:v>
                </c:pt>
                <c:pt idx="1742">
                  <c:v>41625</c:v>
                </c:pt>
                <c:pt idx="1743">
                  <c:v>41626</c:v>
                </c:pt>
                <c:pt idx="1744">
                  <c:v>41627</c:v>
                </c:pt>
                <c:pt idx="1745">
                  <c:v>41628</c:v>
                </c:pt>
                <c:pt idx="1746">
                  <c:v>41631</c:v>
                </c:pt>
                <c:pt idx="1747">
                  <c:v>41632</c:v>
                </c:pt>
                <c:pt idx="1748">
                  <c:v>41641</c:v>
                </c:pt>
                <c:pt idx="1749">
                  <c:v>41642</c:v>
                </c:pt>
                <c:pt idx="1750">
                  <c:v>41645</c:v>
                </c:pt>
                <c:pt idx="1751">
                  <c:v>41646</c:v>
                </c:pt>
                <c:pt idx="1752">
                  <c:v>41647</c:v>
                </c:pt>
                <c:pt idx="1753">
                  <c:v>41648</c:v>
                </c:pt>
                <c:pt idx="1754">
                  <c:v>41649</c:v>
                </c:pt>
                <c:pt idx="1755">
                  <c:v>41652</c:v>
                </c:pt>
                <c:pt idx="1756">
                  <c:v>41653</c:v>
                </c:pt>
                <c:pt idx="1757">
                  <c:v>41654</c:v>
                </c:pt>
                <c:pt idx="1758">
                  <c:v>41655</c:v>
                </c:pt>
                <c:pt idx="1759">
                  <c:v>41656</c:v>
                </c:pt>
                <c:pt idx="1760">
                  <c:v>41659</c:v>
                </c:pt>
                <c:pt idx="1761">
                  <c:v>41660</c:v>
                </c:pt>
                <c:pt idx="1762">
                  <c:v>41661</c:v>
                </c:pt>
                <c:pt idx="1763">
                  <c:v>41662</c:v>
                </c:pt>
                <c:pt idx="1764">
                  <c:v>41663</c:v>
                </c:pt>
                <c:pt idx="1765">
                  <c:v>41666</c:v>
                </c:pt>
                <c:pt idx="1766">
                  <c:v>41667</c:v>
                </c:pt>
                <c:pt idx="1767">
                  <c:v>41668</c:v>
                </c:pt>
                <c:pt idx="1768">
                  <c:v>41669</c:v>
                </c:pt>
                <c:pt idx="1769">
                  <c:v>41670</c:v>
                </c:pt>
                <c:pt idx="1770">
                  <c:v>41673</c:v>
                </c:pt>
                <c:pt idx="1771">
                  <c:v>41674</c:v>
                </c:pt>
                <c:pt idx="1772">
                  <c:v>41675</c:v>
                </c:pt>
                <c:pt idx="1773">
                  <c:v>41676</c:v>
                </c:pt>
                <c:pt idx="1774">
                  <c:v>41677</c:v>
                </c:pt>
                <c:pt idx="1775">
                  <c:v>41680</c:v>
                </c:pt>
                <c:pt idx="1776">
                  <c:v>41681</c:v>
                </c:pt>
                <c:pt idx="1777">
                  <c:v>41682</c:v>
                </c:pt>
                <c:pt idx="1778">
                  <c:v>41683</c:v>
                </c:pt>
                <c:pt idx="1779">
                  <c:v>41684</c:v>
                </c:pt>
                <c:pt idx="1780">
                  <c:v>41687</c:v>
                </c:pt>
                <c:pt idx="1781">
                  <c:v>41688</c:v>
                </c:pt>
                <c:pt idx="1782">
                  <c:v>41689</c:v>
                </c:pt>
                <c:pt idx="1783">
                  <c:v>41690</c:v>
                </c:pt>
                <c:pt idx="1784">
                  <c:v>41691</c:v>
                </c:pt>
                <c:pt idx="1785">
                  <c:v>41694</c:v>
                </c:pt>
                <c:pt idx="1786">
                  <c:v>41695</c:v>
                </c:pt>
                <c:pt idx="1787">
                  <c:v>41696</c:v>
                </c:pt>
                <c:pt idx="1788">
                  <c:v>41697</c:v>
                </c:pt>
                <c:pt idx="1789">
                  <c:v>41698</c:v>
                </c:pt>
                <c:pt idx="1790">
                  <c:v>41701</c:v>
                </c:pt>
                <c:pt idx="1791">
                  <c:v>41702</c:v>
                </c:pt>
                <c:pt idx="1792">
                  <c:v>41703</c:v>
                </c:pt>
                <c:pt idx="1793">
                  <c:v>41704</c:v>
                </c:pt>
                <c:pt idx="1794">
                  <c:v>41705</c:v>
                </c:pt>
                <c:pt idx="1795">
                  <c:v>41708</c:v>
                </c:pt>
                <c:pt idx="1796">
                  <c:v>41709</c:v>
                </c:pt>
                <c:pt idx="1797">
                  <c:v>41710</c:v>
                </c:pt>
                <c:pt idx="1798">
                  <c:v>41711</c:v>
                </c:pt>
                <c:pt idx="1799">
                  <c:v>41712</c:v>
                </c:pt>
                <c:pt idx="1800">
                  <c:v>41715</c:v>
                </c:pt>
                <c:pt idx="1801">
                  <c:v>41716</c:v>
                </c:pt>
                <c:pt idx="1802">
                  <c:v>41717</c:v>
                </c:pt>
                <c:pt idx="1803">
                  <c:v>41718</c:v>
                </c:pt>
                <c:pt idx="1804">
                  <c:v>41719</c:v>
                </c:pt>
                <c:pt idx="1805">
                  <c:v>41722</c:v>
                </c:pt>
                <c:pt idx="1806">
                  <c:v>41723</c:v>
                </c:pt>
                <c:pt idx="1807">
                  <c:v>41724</c:v>
                </c:pt>
                <c:pt idx="1808">
                  <c:v>41725</c:v>
                </c:pt>
                <c:pt idx="1809">
                  <c:v>41726</c:v>
                </c:pt>
                <c:pt idx="1810">
                  <c:v>41729</c:v>
                </c:pt>
                <c:pt idx="1811">
                  <c:v>41730</c:v>
                </c:pt>
                <c:pt idx="1812">
                  <c:v>41731</c:v>
                </c:pt>
                <c:pt idx="1813">
                  <c:v>41732</c:v>
                </c:pt>
                <c:pt idx="1814">
                  <c:v>41733</c:v>
                </c:pt>
                <c:pt idx="1815">
                  <c:v>41736</c:v>
                </c:pt>
                <c:pt idx="1816">
                  <c:v>41737</c:v>
                </c:pt>
                <c:pt idx="1817">
                  <c:v>41738</c:v>
                </c:pt>
                <c:pt idx="1818">
                  <c:v>41739</c:v>
                </c:pt>
                <c:pt idx="1819">
                  <c:v>41740</c:v>
                </c:pt>
                <c:pt idx="1820">
                  <c:v>41743</c:v>
                </c:pt>
                <c:pt idx="1821">
                  <c:v>41744</c:v>
                </c:pt>
                <c:pt idx="1822">
                  <c:v>41745</c:v>
                </c:pt>
                <c:pt idx="1823">
                  <c:v>41746</c:v>
                </c:pt>
                <c:pt idx="1824">
                  <c:v>41751</c:v>
                </c:pt>
                <c:pt idx="1825">
                  <c:v>41752</c:v>
                </c:pt>
                <c:pt idx="1826">
                  <c:v>41753</c:v>
                </c:pt>
                <c:pt idx="1827">
                  <c:v>41754</c:v>
                </c:pt>
                <c:pt idx="1828">
                  <c:v>41757</c:v>
                </c:pt>
                <c:pt idx="1829">
                  <c:v>41758</c:v>
                </c:pt>
                <c:pt idx="1830">
                  <c:v>41759</c:v>
                </c:pt>
                <c:pt idx="1831">
                  <c:v>41760</c:v>
                </c:pt>
                <c:pt idx="1832">
                  <c:v>41761</c:v>
                </c:pt>
                <c:pt idx="1833">
                  <c:v>41765</c:v>
                </c:pt>
                <c:pt idx="1834">
                  <c:v>41766</c:v>
                </c:pt>
                <c:pt idx="1835">
                  <c:v>41767</c:v>
                </c:pt>
                <c:pt idx="1836">
                  <c:v>41768</c:v>
                </c:pt>
                <c:pt idx="1837">
                  <c:v>41771</c:v>
                </c:pt>
                <c:pt idx="1838">
                  <c:v>41772</c:v>
                </c:pt>
                <c:pt idx="1839">
                  <c:v>41773</c:v>
                </c:pt>
                <c:pt idx="1840">
                  <c:v>41774</c:v>
                </c:pt>
                <c:pt idx="1841">
                  <c:v>41775</c:v>
                </c:pt>
                <c:pt idx="1842">
                  <c:v>41778</c:v>
                </c:pt>
                <c:pt idx="1843">
                  <c:v>41779</c:v>
                </c:pt>
                <c:pt idx="1844">
                  <c:v>41780</c:v>
                </c:pt>
                <c:pt idx="1845">
                  <c:v>41781</c:v>
                </c:pt>
                <c:pt idx="1846">
                  <c:v>41782</c:v>
                </c:pt>
                <c:pt idx="1847">
                  <c:v>41786</c:v>
                </c:pt>
                <c:pt idx="1848">
                  <c:v>41787</c:v>
                </c:pt>
                <c:pt idx="1849">
                  <c:v>41788</c:v>
                </c:pt>
                <c:pt idx="1850">
                  <c:v>41789</c:v>
                </c:pt>
                <c:pt idx="1851">
                  <c:v>41792</c:v>
                </c:pt>
                <c:pt idx="1852">
                  <c:v>41793</c:v>
                </c:pt>
                <c:pt idx="1853">
                  <c:v>41794</c:v>
                </c:pt>
                <c:pt idx="1854">
                  <c:v>41795</c:v>
                </c:pt>
                <c:pt idx="1855">
                  <c:v>41796</c:v>
                </c:pt>
                <c:pt idx="1856">
                  <c:v>41799</c:v>
                </c:pt>
                <c:pt idx="1857">
                  <c:v>41800</c:v>
                </c:pt>
                <c:pt idx="1858">
                  <c:v>41801</c:v>
                </c:pt>
                <c:pt idx="1859">
                  <c:v>41802</c:v>
                </c:pt>
                <c:pt idx="1860">
                  <c:v>41803</c:v>
                </c:pt>
                <c:pt idx="1861">
                  <c:v>41806</c:v>
                </c:pt>
                <c:pt idx="1862">
                  <c:v>41807</c:v>
                </c:pt>
                <c:pt idx="1863">
                  <c:v>41808</c:v>
                </c:pt>
                <c:pt idx="1864">
                  <c:v>41809</c:v>
                </c:pt>
                <c:pt idx="1865">
                  <c:v>41810</c:v>
                </c:pt>
                <c:pt idx="1866">
                  <c:v>41813</c:v>
                </c:pt>
                <c:pt idx="1867">
                  <c:v>41814</c:v>
                </c:pt>
                <c:pt idx="1868">
                  <c:v>41815</c:v>
                </c:pt>
                <c:pt idx="1869">
                  <c:v>41816</c:v>
                </c:pt>
                <c:pt idx="1870">
                  <c:v>41817</c:v>
                </c:pt>
                <c:pt idx="1871">
                  <c:v>41820</c:v>
                </c:pt>
                <c:pt idx="1872">
                  <c:v>41821</c:v>
                </c:pt>
                <c:pt idx="1873">
                  <c:v>41822</c:v>
                </c:pt>
                <c:pt idx="1874">
                  <c:v>41823</c:v>
                </c:pt>
                <c:pt idx="1875">
                  <c:v>41824</c:v>
                </c:pt>
                <c:pt idx="1876">
                  <c:v>41827</c:v>
                </c:pt>
                <c:pt idx="1877">
                  <c:v>41828</c:v>
                </c:pt>
                <c:pt idx="1878">
                  <c:v>41829</c:v>
                </c:pt>
                <c:pt idx="1879">
                  <c:v>41830</c:v>
                </c:pt>
                <c:pt idx="1880">
                  <c:v>41831</c:v>
                </c:pt>
                <c:pt idx="1881">
                  <c:v>41834</c:v>
                </c:pt>
                <c:pt idx="1882">
                  <c:v>41835</c:v>
                </c:pt>
                <c:pt idx="1883">
                  <c:v>41836</c:v>
                </c:pt>
                <c:pt idx="1884">
                  <c:v>41837</c:v>
                </c:pt>
                <c:pt idx="1885">
                  <c:v>41838</c:v>
                </c:pt>
                <c:pt idx="1886">
                  <c:v>41841</c:v>
                </c:pt>
                <c:pt idx="1887">
                  <c:v>41842</c:v>
                </c:pt>
                <c:pt idx="1888">
                  <c:v>41843</c:v>
                </c:pt>
                <c:pt idx="1889">
                  <c:v>41844</c:v>
                </c:pt>
                <c:pt idx="1890">
                  <c:v>41845</c:v>
                </c:pt>
                <c:pt idx="1891">
                  <c:v>41848</c:v>
                </c:pt>
                <c:pt idx="1892">
                  <c:v>41849</c:v>
                </c:pt>
                <c:pt idx="1893">
                  <c:v>41850</c:v>
                </c:pt>
                <c:pt idx="1894">
                  <c:v>41851</c:v>
                </c:pt>
                <c:pt idx="1895">
                  <c:v>41852</c:v>
                </c:pt>
                <c:pt idx="1896">
                  <c:v>41855</c:v>
                </c:pt>
                <c:pt idx="1897">
                  <c:v>41856</c:v>
                </c:pt>
                <c:pt idx="1898">
                  <c:v>41857</c:v>
                </c:pt>
                <c:pt idx="1899">
                  <c:v>41858</c:v>
                </c:pt>
                <c:pt idx="1900">
                  <c:v>41859</c:v>
                </c:pt>
                <c:pt idx="1901">
                  <c:v>41862</c:v>
                </c:pt>
                <c:pt idx="1902">
                  <c:v>41863</c:v>
                </c:pt>
                <c:pt idx="1903">
                  <c:v>41864</c:v>
                </c:pt>
                <c:pt idx="1904">
                  <c:v>41865</c:v>
                </c:pt>
                <c:pt idx="1905">
                  <c:v>41866</c:v>
                </c:pt>
                <c:pt idx="1906">
                  <c:v>41869</c:v>
                </c:pt>
                <c:pt idx="1907">
                  <c:v>41870</c:v>
                </c:pt>
                <c:pt idx="1908">
                  <c:v>41871</c:v>
                </c:pt>
                <c:pt idx="1909">
                  <c:v>41872</c:v>
                </c:pt>
                <c:pt idx="1910">
                  <c:v>41873</c:v>
                </c:pt>
                <c:pt idx="1911">
                  <c:v>41877</c:v>
                </c:pt>
                <c:pt idx="1912">
                  <c:v>41878</c:v>
                </c:pt>
                <c:pt idx="1913">
                  <c:v>41879</c:v>
                </c:pt>
                <c:pt idx="1914">
                  <c:v>41880</c:v>
                </c:pt>
                <c:pt idx="1915">
                  <c:v>41883</c:v>
                </c:pt>
                <c:pt idx="1916">
                  <c:v>41884</c:v>
                </c:pt>
                <c:pt idx="1917">
                  <c:v>41885</c:v>
                </c:pt>
                <c:pt idx="1918">
                  <c:v>41886</c:v>
                </c:pt>
                <c:pt idx="1919">
                  <c:v>41887</c:v>
                </c:pt>
                <c:pt idx="1920">
                  <c:v>41890</c:v>
                </c:pt>
                <c:pt idx="1921">
                  <c:v>41891</c:v>
                </c:pt>
                <c:pt idx="1922">
                  <c:v>41892</c:v>
                </c:pt>
                <c:pt idx="1923">
                  <c:v>41893</c:v>
                </c:pt>
                <c:pt idx="1924">
                  <c:v>41894</c:v>
                </c:pt>
                <c:pt idx="1925">
                  <c:v>41897</c:v>
                </c:pt>
                <c:pt idx="1926">
                  <c:v>41898</c:v>
                </c:pt>
                <c:pt idx="1927">
                  <c:v>41899</c:v>
                </c:pt>
                <c:pt idx="1928">
                  <c:v>41900</c:v>
                </c:pt>
                <c:pt idx="1929">
                  <c:v>41901</c:v>
                </c:pt>
                <c:pt idx="1930">
                  <c:v>41904</c:v>
                </c:pt>
                <c:pt idx="1931">
                  <c:v>41905</c:v>
                </c:pt>
                <c:pt idx="1932">
                  <c:v>41906</c:v>
                </c:pt>
                <c:pt idx="1933">
                  <c:v>41907</c:v>
                </c:pt>
                <c:pt idx="1934">
                  <c:v>41908</c:v>
                </c:pt>
                <c:pt idx="1935">
                  <c:v>41911</c:v>
                </c:pt>
                <c:pt idx="1936">
                  <c:v>41912</c:v>
                </c:pt>
                <c:pt idx="1937">
                  <c:v>41913</c:v>
                </c:pt>
                <c:pt idx="1938">
                  <c:v>41914</c:v>
                </c:pt>
                <c:pt idx="1939">
                  <c:v>41915</c:v>
                </c:pt>
                <c:pt idx="1940">
                  <c:v>41918</c:v>
                </c:pt>
                <c:pt idx="1941">
                  <c:v>41919</c:v>
                </c:pt>
                <c:pt idx="1942">
                  <c:v>41920</c:v>
                </c:pt>
                <c:pt idx="1943">
                  <c:v>41921</c:v>
                </c:pt>
                <c:pt idx="1944">
                  <c:v>41922</c:v>
                </c:pt>
                <c:pt idx="1945">
                  <c:v>41925</c:v>
                </c:pt>
                <c:pt idx="1946">
                  <c:v>41926</c:v>
                </c:pt>
                <c:pt idx="1947">
                  <c:v>41927</c:v>
                </c:pt>
                <c:pt idx="1948">
                  <c:v>41928</c:v>
                </c:pt>
                <c:pt idx="1949">
                  <c:v>41929</c:v>
                </c:pt>
                <c:pt idx="1950">
                  <c:v>41932</c:v>
                </c:pt>
                <c:pt idx="1951">
                  <c:v>41933</c:v>
                </c:pt>
                <c:pt idx="1952">
                  <c:v>41934</c:v>
                </c:pt>
                <c:pt idx="1953">
                  <c:v>41935</c:v>
                </c:pt>
                <c:pt idx="1954">
                  <c:v>41936</c:v>
                </c:pt>
                <c:pt idx="1955">
                  <c:v>41939</c:v>
                </c:pt>
                <c:pt idx="1956">
                  <c:v>41940</c:v>
                </c:pt>
                <c:pt idx="1957">
                  <c:v>41941</c:v>
                </c:pt>
                <c:pt idx="1958">
                  <c:v>41942</c:v>
                </c:pt>
                <c:pt idx="1959">
                  <c:v>41943</c:v>
                </c:pt>
                <c:pt idx="1960">
                  <c:v>41946</c:v>
                </c:pt>
                <c:pt idx="1961">
                  <c:v>41947</c:v>
                </c:pt>
                <c:pt idx="1962">
                  <c:v>41948</c:v>
                </c:pt>
                <c:pt idx="1963">
                  <c:v>41949</c:v>
                </c:pt>
                <c:pt idx="1964">
                  <c:v>41950</c:v>
                </c:pt>
                <c:pt idx="1965">
                  <c:v>41953</c:v>
                </c:pt>
                <c:pt idx="1966">
                  <c:v>41954</c:v>
                </c:pt>
                <c:pt idx="1967">
                  <c:v>41955</c:v>
                </c:pt>
                <c:pt idx="1968">
                  <c:v>41956</c:v>
                </c:pt>
                <c:pt idx="1969">
                  <c:v>41957</c:v>
                </c:pt>
                <c:pt idx="1970">
                  <c:v>41960</c:v>
                </c:pt>
                <c:pt idx="1971">
                  <c:v>41961</c:v>
                </c:pt>
                <c:pt idx="1972">
                  <c:v>41962</c:v>
                </c:pt>
                <c:pt idx="1973">
                  <c:v>41963</c:v>
                </c:pt>
                <c:pt idx="1974">
                  <c:v>41964</c:v>
                </c:pt>
                <c:pt idx="1975">
                  <c:v>41967</c:v>
                </c:pt>
                <c:pt idx="1976">
                  <c:v>41968</c:v>
                </c:pt>
                <c:pt idx="1977">
                  <c:v>41969</c:v>
                </c:pt>
                <c:pt idx="1978">
                  <c:v>41970</c:v>
                </c:pt>
                <c:pt idx="1979">
                  <c:v>41971</c:v>
                </c:pt>
                <c:pt idx="1980">
                  <c:v>41974</c:v>
                </c:pt>
                <c:pt idx="1981">
                  <c:v>41975</c:v>
                </c:pt>
                <c:pt idx="1982">
                  <c:v>41976</c:v>
                </c:pt>
                <c:pt idx="1983">
                  <c:v>41977</c:v>
                </c:pt>
                <c:pt idx="1984">
                  <c:v>41978</c:v>
                </c:pt>
                <c:pt idx="1985">
                  <c:v>41981</c:v>
                </c:pt>
                <c:pt idx="1986">
                  <c:v>41982</c:v>
                </c:pt>
                <c:pt idx="1987">
                  <c:v>41983</c:v>
                </c:pt>
                <c:pt idx="1988">
                  <c:v>41984</c:v>
                </c:pt>
                <c:pt idx="1989">
                  <c:v>41985</c:v>
                </c:pt>
                <c:pt idx="1990">
                  <c:v>41988</c:v>
                </c:pt>
                <c:pt idx="1991">
                  <c:v>41989</c:v>
                </c:pt>
                <c:pt idx="1992">
                  <c:v>41990</c:v>
                </c:pt>
                <c:pt idx="1993">
                  <c:v>41991</c:v>
                </c:pt>
                <c:pt idx="1994">
                  <c:v>41992</c:v>
                </c:pt>
                <c:pt idx="1995">
                  <c:v>41995</c:v>
                </c:pt>
                <c:pt idx="1996">
                  <c:v>41996</c:v>
                </c:pt>
                <c:pt idx="1997">
                  <c:v>41997</c:v>
                </c:pt>
                <c:pt idx="1998">
                  <c:v>42006</c:v>
                </c:pt>
                <c:pt idx="1999">
                  <c:v>42009</c:v>
                </c:pt>
                <c:pt idx="2000">
                  <c:v>42010</c:v>
                </c:pt>
                <c:pt idx="2001">
                  <c:v>42011</c:v>
                </c:pt>
                <c:pt idx="2002">
                  <c:v>42012</c:v>
                </c:pt>
                <c:pt idx="2003">
                  <c:v>42013</c:v>
                </c:pt>
                <c:pt idx="2004">
                  <c:v>42016</c:v>
                </c:pt>
                <c:pt idx="2005">
                  <c:v>42017</c:v>
                </c:pt>
                <c:pt idx="2006">
                  <c:v>42018</c:v>
                </c:pt>
                <c:pt idx="2007">
                  <c:v>42019</c:v>
                </c:pt>
                <c:pt idx="2008">
                  <c:v>42020</c:v>
                </c:pt>
                <c:pt idx="2009">
                  <c:v>42023</c:v>
                </c:pt>
                <c:pt idx="2010">
                  <c:v>42024</c:v>
                </c:pt>
                <c:pt idx="2011">
                  <c:v>42025</c:v>
                </c:pt>
                <c:pt idx="2012">
                  <c:v>42026</c:v>
                </c:pt>
                <c:pt idx="2013">
                  <c:v>42027</c:v>
                </c:pt>
                <c:pt idx="2014">
                  <c:v>42030</c:v>
                </c:pt>
                <c:pt idx="2015">
                  <c:v>42031</c:v>
                </c:pt>
                <c:pt idx="2016">
                  <c:v>42032</c:v>
                </c:pt>
                <c:pt idx="2017">
                  <c:v>42033</c:v>
                </c:pt>
                <c:pt idx="2018">
                  <c:v>42034</c:v>
                </c:pt>
                <c:pt idx="2019">
                  <c:v>42037</c:v>
                </c:pt>
                <c:pt idx="2020">
                  <c:v>42038</c:v>
                </c:pt>
                <c:pt idx="2021">
                  <c:v>42039</c:v>
                </c:pt>
                <c:pt idx="2022">
                  <c:v>42040</c:v>
                </c:pt>
                <c:pt idx="2023">
                  <c:v>42041</c:v>
                </c:pt>
                <c:pt idx="2024">
                  <c:v>42044</c:v>
                </c:pt>
                <c:pt idx="2025">
                  <c:v>42045</c:v>
                </c:pt>
                <c:pt idx="2026">
                  <c:v>42046</c:v>
                </c:pt>
                <c:pt idx="2027">
                  <c:v>42047</c:v>
                </c:pt>
                <c:pt idx="2028">
                  <c:v>42048</c:v>
                </c:pt>
                <c:pt idx="2029">
                  <c:v>42051</c:v>
                </c:pt>
                <c:pt idx="2030">
                  <c:v>42052</c:v>
                </c:pt>
                <c:pt idx="2031">
                  <c:v>42053</c:v>
                </c:pt>
                <c:pt idx="2032">
                  <c:v>42054</c:v>
                </c:pt>
                <c:pt idx="2033">
                  <c:v>42055</c:v>
                </c:pt>
                <c:pt idx="2034">
                  <c:v>42058</c:v>
                </c:pt>
                <c:pt idx="2035">
                  <c:v>42059</c:v>
                </c:pt>
                <c:pt idx="2036">
                  <c:v>42060</c:v>
                </c:pt>
                <c:pt idx="2037">
                  <c:v>42061</c:v>
                </c:pt>
                <c:pt idx="2038">
                  <c:v>42062</c:v>
                </c:pt>
                <c:pt idx="2039">
                  <c:v>42065</c:v>
                </c:pt>
                <c:pt idx="2040">
                  <c:v>42066</c:v>
                </c:pt>
                <c:pt idx="2041">
                  <c:v>42067</c:v>
                </c:pt>
                <c:pt idx="2042">
                  <c:v>42068</c:v>
                </c:pt>
                <c:pt idx="2043">
                  <c:v>42069</c:v>
                </c:pt>
                <c:pt idx="2044">
                  <c:v>42072</c:v>
                </c:pt>
                <c:pt idx="2045">
                  <c:v>42073</c:v>
                </c:pt>
                <c:pt idx="2046">
                  <c:v>42074</c:v>
                </c:pt>
                <c:pt idx="2047">
                  <c:v>42075</c:v>
                </c:pt>
                <c:pt idx="2048">
                  <c:v>42076</c:v>
                </c:pt>
                <c:pt idx="2049">
                  <c:v>42079</c:v>
                </c:pt>
                <c:pt idx="2050">
                  <c:v>42080</c:v>
                </c:pt>
                <c:pt idx="2051">
                  <c:v>42081</c:v>
                </c:pt>
                <c:pt idx="2052">
                  <c:v>42082</c:v>
                </c:pt>
                <c:pt idx="2053">
                  <c:v>42083</c:v>
                </c:pt>
                <c:pt idx="2054">
                  <c:v>42086</c:v>
                </c:pt>
                <c:pt idx="2055">
                  <c:v>42087</c:v>
                </c:pt>
                <c:pt idx="2056">
                  <c:v>42088</c:v>
                </c:pt>
                <c:pt idx="2057">
                  <c:v>42089</c:v>
                </c:pt>
                <c:pt idx="2058">
                  <c:v>42090</c:v>
                </c:pt>
                <c:pt idx="2059">
                  <c:v>42093</c:v>
                </c:pt>
                <c:pt idx="2060">
                  <c:v>42094</c:v>
                </c:pt>
                <c:pt idx="2061">
                  <c:v>42095</c:v>
                </c:pt>
                <c:pt idx="2062">
                  <c:v>42096</c:v>
                </c:pt>
                <c:pt idx="2063">
                  <c:v>42101</c:v>
                </c:pt>
                <c:pt idx="2064">
                  <c:v>42102</c:v>
                </c:pt>
                <c:pt idx="2065">
                  <c:v>42103</c:v>
                </c:pt>
                <c:pt idx="2066">
                  <c:v>42104</c:v>
                </c:pt>
                <c:pt idx="2067">
                  <c:v>42107</c:v>
                </c:pt>
                <c:pt idx="2068">
                  <c:v>42108</c:v>
                </c:pt>
                <c:pt idx="2069">
                  <c:v>42109</c:v>
                </c:pt>
                <c:pt idx="2070">
                  <c:v>42110</c:v>
                </c:pt>
                <c:pt idx="2071">
                  <c:v>42111</c:v>
                </c:pt>
                <c:pt idx="2072">
                  <c:v>42114</c:v>
                </c:pt>
                <c:pt idx="2073">
                  <c:v>42115</c:v>
                </c:pt>
                <c:pt idx="2074">
                  <c:v>42116</c:v>
                </c:pt>
                <c:pt idx="2075">
                  <c:v>42117</c:v>
                </c:pt>
                <c:pt idx="2076">
                  <c:v>42118</c:v>
                </c:pt>
                <c:pt idx="2077">
                  <c:v>42121</c:v>
                </c:pt>
                <c:pt idx="2078">
                  <c:v>42122</c:v>
                </c:pt>
                <c:pt idx="2079">
                  <c:v>42123</c:v>
                </c:pt>
                <c:pt idx="2080">
                  <c:v>42124</c:v>
                </c:pt>
                <c:pt idx="2081">
                  <c:v>42125</c:v>
                </c:pt>
                <c:pt idx="2082">
                  <c:v>42129</c:v>
                </c:pt>
                <c:pt idx="2083">
                  <c:v>42130</c:v>
                </c:pt>
                <c:pt idx="2084">
                  <c:v>42131</c:v>
                </c:pt>
                <c:pt idx="2085">
                  <c:v>42132</c:v>
                </c:pt>
                <c:pt idx="2086">
                  <c:v>42135</c:v>
                </c:pt>
                <c:pt idx="2087">
                  <c:v>42136</c:v>
                </c:pt>
                <c:pt idx="2088">
                  <c:v>42137</c:v>
                </c:pt>
                <c:pt idx="2089">
                  <c:v>42138</c:v>
                </c:pt>
                <c:pt idx="2090">
                  <c:v>42139</c:v>
                </c:pt>
                <c:pt idx="2091">
                  <c:v>42142</c:v>
                </c:pt>
                <c:pt idx="2092">
                  <c:v>42143</c:v>
                </c:pt>
                <c:pt idx="2093">
                  <c:v>42144</c:v>
                </c:pt>
                <c:pt idx="2094">
                  <c:v>42145</c:v>
                </c:pt>
                <c:pt idx="2095">
                  <c:v>42146</c:v>
                </c:pt>
                <c:pt idx="2096">
                  <c:v>42150</c:v>
                </c:pt>
                <c:pt idx="2097">
                  <c:v>42151</c:v>
                </c:pt>
                <c:pt idx="2098">
                  <c:v>42152</c:v>
                </c:pt>
                <c:pt idx="2099">
                  <c:v>42153</c:v>
                </c:pt>
                <c:pt idx="2100">
                  <c:v>42156</c:v>
                </c:pt>
                <c:pt idx="2101">
                  <c:v>42157</c:v>
                </c:pt>
                <c:pt idx="2102">
                  <c:v>42158</c:v>
                </c:pt>
                <c:pt idx="2103">
                  <c:v>42159</c:v>
                </c:pt>
                <c:pt idx="2104">
                  <c:v>42160</c:v>
                </c:pt>
                <c:pt idx="2105">
                  <c:v>42163</c:v>
                </c:pt>
                <c:pt idx="2106">
                  <c:v>42164</c:v>
                </c:pt>
                <c:pt idx="2107">
                  <c:v>42165</c:v>
                </c:pt>
                <c:pt idx="2108">
                  <c:v>42166</c:v>
                </c:pt>
                <c:pt idx="2109">
                  <c:v>42167</c:v>
                </c:pt>
                <c:pt idx="2110">
                  <c:v>42170</c:v>
                </c:pt>
                <c:pt idx="2111">
                  <c:v>42171</c:v>
                </c:pt>
                <c:pt idx="2112">
                  <c:v>42172</c:v>
                </c:pt>
                <c:pt idx="2113">
                  <c:v>42173</c:v>
                </c:pt>
                <c:pt idx="2114">
                  <c:v>42174</c:v>
                </c:pt>
                <c:pt idx="2115">
                  <c:v>42177</c:v>
                </c:pt>
                <c:pt idx="2116">
                  <c:v>42178</c:v>
                </c:pt>
                <c:pt idx="2117">
                  <c:v>42179</c:v>
                </c:pt>
                <c:pt idx="2118">
                  <c:v>42180</c:v>
                </c:pt>
                <c:pt idx="2119">
                  <c:v>42181</c:v>
                </c:pt>
                <c:pt idx="2120">
                  <c:v>42184</c:v>
                </c:pt>
                <c:pt idx="2121">
                  <c:v>42185</c:v>
                </c:pt>
                <c:pt idx="2122">
                  <c:v>42186</c:v>
                </c:pt>
                <c:pt idx="2123">
                  <c:v>42187</c:v>
                </c:pt>
                <c:pt idx="2124">
                  <c:v>42188</c:v>
                </c:pt>
                <c:pt idx="2125">
                  <c:v>42191</c:v>
                </c:pt>
                <c:pt idx="2126">
                  <c:v>42192</c:v>
                </c:pt>
                <c:pt idx="2127">
                  <c:v>42193</c:v>
                </c:pt>
                <c:pt idx="2128">
                  <c:v>42194</c:v>
                </c:pt>
                <c:pt idx="2129">
                  <c:v>42195</c:v>
                </c:pt>
                <c:pt idx="2130">
                  <c:v>42198</c:v>
                </c:pt>
                <c:pt idx="2131">
                  <c:v>42199</c:v>
                </c:pt>
                <c:pt idx="2132">
                  <c:v>42200</c:v>
                </c:pt>
                <c:pt idx="2133">
                  <c:v>42201</c:v>
                </c:pt>
                <c:pt idx="2134">
                  <c:v>42202</c:v>
                </c:pt>
                <c:pt idx="2135">
                  <c:v>42205</c:v>
                </c:pt>
                <c:pt idx="2136">
                  <c:v>42206</c:v>
                </c:pt>
                <c:pt idx="2137">
                  <c:v>42207</c:v>
                </c:pt>
                <c:pt idx="2138">
                  <c:v>42208</c:v>
                </c:pt>
                <c:pt idx="2139">
                  <c:v>42209</c:v>
                </c:pt>
                <c:pt idx="2140">
                  <c:v>42212</c:v>
                </c:pt>
                <c:pt idx="2141">
                  <c:v>42213</c:v>
                </c:pt>
                <c:pt idx="2142">
                  <c:v>42214</c:v>
                </c:pt>
                <c:pt idx="2143">
                  <c:v>42215</c:v>
                </c:pt>
                <c:pt idx="2144">
                  <c:v>42216</c:v>
                </c:pt>
                <c:pt idx="2145">
                  <c:v>42219</c:v>
                </c:pt>
                <c:pt idx="2146">
                  <c:v>42220</c:v>
                </c:pt>
                <c:pt idx="2147">
                  <c:v>42221</c:v>
                </c:pt>
                <c:pt idx="2148">
                  <c:v>42222</c:v>
                </c:pt>
                <c:pt idx="2149">
                  <c:v>42223</c:v>
                </c:pt>
                <c:pt idx="2150">
                  <c:v>42226</c:v>
                </c:pt>
                <c:pt idx="2151">
                  <c:v>42227</c:v>
                </c:pt>
                <c:pt idx="2152">
                  <c:v>42228</c:v>
                </c:pt>
                <c:pt idx="2153">
                  <c:v>42229</c:v>
                </c:pt>
                <c:pt idx="2154">
                  <c:v>42230</c:v>
                </c:pt>
                <c:pt idx="2155">
                  <c:v>42233</c:v>
                </c:pt>
                <c:pt idx="2156">
                  <c:v>42234</c:v>
                </c:pt>
                <c:pt idx="2157">
                  <c:v>42235</c:v>
                </c:pt>
                <c:pt idx="2158">
                  <c:v>42236</c:v>
                </c:pt>
                <c:pt idx="2159">
                  <c:v>42237</c:v>
                </c:pt>
                <c:pt idx="2160">
                  <c:v>42240</c:v>
                </c:pt>
                <c:pt idx="2161">
                  <c:v>42241</c:v>
                </c:pt>
                <c:pt idx="2162">
                  <c:v>42242</c:v>
                </c:pt>
                <c:pt idx="2163">
                  <c:v>42243</c:v>
                </c:pt>
                <c:pt idx="2164">
                  <c:v>42244</c:v>
                </c:pt>
                <c:pt idx="2165">
                  <c:v>42248</c:v>
                </c:pt>
                <c:pt idx="2166">
                  <c:v>42249</c:v>
                </c:pt>
                <c:pt idx="2167">
                  <c:v>42250</c:v>
                </c:pt>
                <c:pt idx="2168">
                  <c:v>42251</c:v>
                </c:pt>
                <c:pt idx="2169">
                  <c:v>42254</c:v>
                </c:pt>
                <c:pt idx="2170">
                  <c:v>42255</c:v>
                </c:pt>
                <c:pt idx="2171">
                  <c:v>42256</c:v>
                </c:pt>
                <c:pt idx="2172">
                  <c:v>42257</c:v>
                </c:pt>
                <c:pt idx="2173">
                  <c:v>42258</c:v>
                </c:pt>
                <c:pt idx="2174">
                  <c:v>42261</c:v>
                </c:pt>
                <c:pt idx="2175">
                  <c:v>42262</c:v>
                </c:pt>
                <c:pt idx="2176">
                  <c:v>42263</c:v>
                </c:pt>
                <c:pt idx="2177">
                  <c:v>42264</c:v>
                </c:pt>
                <c:pt idx="2178">
                  <c:v>42265</c:v>
                </c:pt>
                <c:pt idx="2179">
                  <c:v>42268</c:v>
                </c:pt>
                <c:pt idx="2180">
                  <c:v>42269</c:v>
                </c:pt>
                <c:pt idx="2181">
                  <c:v>42270</c:v>
                </c:pt>
                <c:pt idx="2182">
                  <c:v>42271</c:v>
                </c:pt>
                <c:pt idx="2183">
                  <c:v>42272</c:v>
                </c:pt>
                <c:pt idx="2184">
                  <c:v>42275</c:v>
                </c:pt>
                <c:pt idx="2185">
                  <c:v>42276</c:v>
                </c:pt>
                <c:pt idx="2186">
                  <c:v>42277</c:v>
                </c:pt>
                <c:pt idx="2187">
                  <c:v>42278</c:v>
                </c:pt>
                <c:pt idx="2188">
                  <c:v>42279</c:v>
                </c:pt>
                <c:pt idx="2189">
                  <c:v>42282</c:v>
                </c:pt>
                <c:pt idx="2190">
                  <c:v>42283</c:v>
                </c:pt>
                <c:pt idx="2191">
                  <c:v>42284</c:v>
                </c:pt>
                <c:pt idx="2192">
                  <c:v>42285</c:v>
                </c:pt>
                <c:pt idx="2193">
                  <c:v>42286</c:v>
                </c:pt>
                <c:pt idx="2194">
                  <c:v>42289</c:v>
                </c:pt>
                <c:pt idx="2195">
                  <c:v>42290</c:v>
                </c:pt>
                <c:pt idx="2196">
                  <c:v>42291</c:v>
                </c:pt>
                <c:pt idx="2197">
                  <c:v>42292</c:v>
                </c:pt>
                <c:pt idx="2198">
                  <c:v>42293</c:v>
                </c:pt>
                <c:pt idx="2199">
                  <c:v>42296</c:v>
                </c:pt>
                <c:pt idx="2200">
                  <c:v>42297</c:v>
                </c:pt>
                <c:pt idx="2201">
                  <c:v>42298</c:v>
                </c:pt>
                <c:pt idx="2202">
                  <c:v>42299</c:v>
                </c:pt>
                <c:pt idx="2203">
                  <c:v>42300</c:v>
                </c:pt>
                <c:pt idx="2204">
                  <c:v>42303</c:v>
                </c:pt>
                <c:pt idx="2205">
                  <c:v>42304</c:v>
                </c:pt>
                <c:pt idx="2206">
                  <c:v>42305</c:v>
                </c:pt>
                <c:pt idx="2207">
                  <c:v>42306</c:v>
                </c:pt>
                <c:pt idx="2208">
                  <c:v>42307</c:v>
                </c:pt>
                <c:pt idx="2209">
                  <c:v>42310</c:v>
                </c:pt>
                <c:pt idx="2210">
                  <c:v>42311</c:v>
                </c:pt>
                <c:pt idx="2211">
                  <c:v>42312</c:v>
                </c:pt>
                <c:pt idx="2212">
                  <c:v>42313</c:v>
                </c:pt>
                <c:pt idx="2213">
                  <c:v>42314</c:v>
                </c:pt>
                <c:pt idx="2214">
                  <c:v>42317</c:v>
                </c:pt>
                <c:pt idx="2215">
                  <c:v>42318</c:v>
                </c:pt>
                <c:pt idx="2216">
                  <c:v>42319</c:v>
                </c:pt>
                <c:pt idx="2217">
                  <c:v>42320</c:v>
                </c:pt>
                <c:pt idx="2218">
                  <c:v>42321</c:v>
                </c:pt>
                <c:pt idx="2219">
                  <c:v>42324</c:v>
                </c:pt>
                <c:pt idx="2220">
                  <c:v>42325</c:v>
                </c:pt>
                <c:pt idx="2221">
                  <c:v>42326</c:v>
                </c:pt>
                <c:pt idx="2222">
                  <c:v>42327</c:v>
                </c:pt>
                <c:pt idx="2223">
                  <c:v>42328</c:v>
                </c:pt>
                <c:pt idx="2224">
                  <c:v>42331</c:v>
                </c:pt>
                <c:pt idx="2225">
                  <c:v>42332</c:v>
                </c:pt>
                <c:pt idx="2226">
                  <c:v>42333</c:v>
                </c:pt>
                <c:pt idx="2227">
                  <c:v>42334</c:v>
                </c:pt>
                <c:pt idx="2228">
                  <c:v>42335</c:v>
                </c:pt>
                <c:pt idx="2229">
                  <c:v>42338</c:v>
                </c:pt>
                <c:pt idx="2230">
                  <c:v>42339</c:v>
                </c:pt>
                <c:pt idx="2231">
                  <c:v>42340</c:v>
                </c:pt>
                <c:pt idx="2232">
                  <c:v>42341</c:v>
                </c:pt>
                <c:pt idx="2233">
                  <c:v>42342</c:v>
                </c:pt>
                <c:pt idx="2234">
                  <c:v>42345</c:v>
                </c:pt>
                <c:pt idx="2235">
                  <c:v>42346</c:v>
                </c:pt>
                <c:pt idx="2236">
                  <c:v>42347</c:v>
                </c:pt>
                <c:pt idx="2237">
                  <c:v>42348</c:v>
                </c:pt>
                <c:pt idx="2238">
                  <c:v>42349</c:v>
                </c:pt>
                <c:pt idx="2239">
                  <c:v>42352</c:v>
                </c:pt>
                <c:pt idx="2240">
                  <c:v>42353</c:v>
                </c:pt>
                <c:pt idx="2241">
                  <c:v>42354</c:v>
                </c:pt>
                <c:pt idx="2242">
                  <c:v>42355</c:v>
                </c:pt>
                <c:pt idx="2243">
                  <c:v>42356</c:v>
                </c:pt>
                <c:pt idx="2244">
                  <c:v>42359</c:v>
                </c:pt>
                <c:pt idx="2245">
                  <c:v>42360</c:v>
                </c:pt>
                <c:pt idx="2246">
                  <c:v>42361</c:v>
                </c:pt>
                <c:pt idx="2247">
                  <c:v>42362</c:v>
                </c:pt>
                <c:pt idx="2248">
                  <c:v>42373</c:v>
                </c:pt>
                <c:pt idx="2249">
                  <c:v>42374</c:v>
                </c:pt>
                <c:pt idx="2250">
                  <c:v>42375</c:v>
                </c:pt>
                <c:pt idx="2251">
                  <c:v>42376</c:v>
                </c:pt>
                <c:pt idx="2252">
                  <c:v>42377</c:v>
                </c:pt>
                <c:pt idx="2253">
                  <c:v>42380</c:v>
                </c:pt>
                <c:pt idx="2254">
                  <c:v>42381</c:v>
                </c:pt>
                <c:pt idx="2255">
                  <c:v>42382</c:v>
                </c:pt>
                <c:pt idx="2256">
                  <c:v>42383</c:v>
                </c:pt>
                <c:pt idx="2257">
                  <c:v>42384</c:v>
                </c:pt>
                <c:pt idx="2258">
                  <c:v>42387</c:v>
                </c:pt>
                <c:pt idx="2259">
                  <c:v>42388</c:v>
                </c:pt>
                <c:pt idx="2260">
                  <c:v>42389</c:v>
                </c:pt>
                <c:pt idx="2261">
                  <c:v>42390</c:v>
                </c:pt>
                <c:pt idx="2262">
                  <c:v>42391</c:v>
                </c:pt>
                <c:pt idx="2263">
                  <c:v>42394</c:v>
                </c:pt>
                <c:pt idx="2264">
                  <c:v>42395</c:v>
                </c:pt>
                <c:pt idx="2265">
                  <c:v>42396</c:v>
                </c:pt>
                <c:pt idx="2266">
                  <c:v>42397</c:v>
                </c:pt>
                <c:pt idx="2267">
                  <c:v>42398</c:v>
                </c:pt>
                <c:pt idx="2268">
                  <c:v>42401</c:v>
                </c:pt>
                <c:pt idx="2269">
                  <c:v>42402</c:v>
                </c:pt>
                <c:pt idx="2270">
                  <c:v>42403</c:v>
                </c:pt>
                <c:pt idx="2271">
                  <c:v>42404</c:v>
                </c:pt>
                <c:pt idx="2272">
                  <c:v>42405</c:v>
                </c:pt>
                <c:pt idx="2273">
                  <c:v>42408</c:v>
                </c:pt>
                <c:pt idx="2274">
                  <c:v>42409</c:v>
                </c:pt>
                <c:pt idx="2275">
                  <c:v>42410</c:v>
                </c:pt>
                <c:pt idx="2276">
                  <c:v>42411</c:v>
                </c:pt>
                <c:pt idx="2277">
                  <c:v>42412</c:v>
                </c:pt>
                <c:pt idx="2278">
                  <c:v>42415</c:v>
                </c:pt>
                <c:pt idx="2279">
                  <c:v>42416</c:v>
                </c:pt>
                <c:pt idx="2280">
                  <c:v>42417</c:v>
                </c:pt>
                <c:pt idx="2281">
                  <c:v>42418</c:v>
                </c:pt>
                <c:pt idx="2282">
                  <c:v>42419</c:v>
                </c:pt>
                <c:pt idx="2283">
                  <c:v>42422</c:v>
                </c:pt>
                <c:pt idx="2284">
                  <c:v>42423</c:v>
                </c:pt>
                <c:pt idx="2285">
                  <c:v>42424</c:v>
                </c:pt>
                <c:pt idx="2286">
                  <c:v>42425</c:v>
                </c:pt>
                <c:pt idx="2287">
                  <c:v>42426</c:v>
                </c:pt>
                <c:pt idx="2288">
                  <c:v>42429</c:v>
                </c:pt>
                <c:pt idx="2289">
                  <c:v>42430</c:v>
                </c:pt>
                <c:pt idx="2290">
                  <c:v>42431</c:v>
                </c:pt>
                <c:pt idx="2291">
                  <c:v>42432</c:v>
                </c:pt>
                <c:pt idx="2292">
                  <c:v>42433</c:v>
                </c:pt>
                <c:pt idx="2293">
                  <c:v>42436</c:v>
                </c:pt>
                <c:pt idx="2294">
                  <c:v>42437</c:v>
                </c:pt>
                <c:pt idx="2295">
                  <c:v>42438</c:v>
                </c:pt>
                <c:pt idx="2296">
                  <c:v>42439</c:v>
                </c:pt>
                <c:pt idx="2297">
                  <c:v>42440</c:v>
                </c:pt>
                <c:pt idx="2298">
                  <c:v>42443</c:v>
                </c:pt>
                <c:pt idx="2299">
                  <c:v>42444</c:v>
                </c:pt>
                <c:pt idx="2300">
                  <c:v>42445</c:v>
                </c:pt>
                <c:pt idx="2301">
                  <c:v>42446</c:v>
                </c:pt>
                <c:pt idx="2302">
                  <c:v>42447</c:v>
                </c:pt>
                <c:pt idx="2303">
                  <c:v>42450</c:v>
                </c:pt>
                <c:pt idx="2304">
                  <c:v>42451</c:v>
                </c:pt>
                <c:pt idx="2305">
                  <c:v>42452</c:v>
                </c:pt>
                <c:pt idx="2306">
                  <c:v>42453</c:v>
                </c:pt>
                <c:pt idx="2307">
                  <c:v>42458</c:v>
                </c:pt>
                <c:pt idx="2308">
                  <c:v>42459</c:v>
                </c:pt>
                <c:pt idx="2309">
                  <c:v>42460</c:v>
                </c:pt>
                <c:pt idx="2310">
                  <c:v>42461</c:v>
                </c:pt>
                <c:pt idx="2311">
                  <c:v>42464</c:v>
                </c:pt>
                <c:pt idx="2312">
                  <c:v>42465</c:v>
                </c:pt>
                <c:pt idx="2313">
                  <c:v>42466</c:v>
                </c:pt>
                <c:pt idx="2314">
                  <c:v>42467</c:v>
                </c:pt>
                <c:pt idx="2315">
                  <c:v>42468</c:v>
                </c:pt>
                <c:pt idx="2316">
                  <c:v>42471</c:v>
                </c:pt>
                <c:pt idx="2317">
                  <c:v>42472</c:v>
                </c:pt>
                <c:pt idx="2318">
                  <c:v>42473</c:v>
                </c:pt>
                <c:pt idx="2319">
                  <c:v>42474</c:v>
                </c:pt>
                <c:pt idx="2320">
                  <c:v>42475</c:v>
                </c:pt>
                <c:pt idx="2321">
                  <c:v>42478</c:v>
                </c:pt>
                <c:pt idx="2322">
                  <c:v>42479</c:v>
                </c:pt>
                <c:pt idx="2323">
                  <c:v>42480</c:v>
                </c:pt>
                <c:pt idx="2324">
                  <c:v>42481</c:v>
                </c:pt>
                <c:pt idx="2325">
                  <c:v>42482</c:v>
                </c:pt>
                <c:pt idx="2326">
                  <c:v>42485</c:v>
                </c:pt>
                <c:pt idx="2327">
                  <c:v>42486</c:v>
                </c:pt>
                <c:pt idx="2328">
                  <c:v>42487</c:v>
                </c:pt>
                <c:pt idx="2329">
                  <c:v>42488</c:v>
                </c:pt>
                <c:pt idx="2330">
                  <c:v>42489</c:v>
                </c:pt>
                <c:pt idx="2331">
                  <c:v>42493</c:v>
                </c:pt>
                <c:pt idx="2332">
                  <c:v>42494</c:v>
                </c:pt>
                <c:pt idx="2333">
                  <c:v>42495</c:v>
                </c:pt>
                <c:pt idx="2334">
                  <c:v>42496</c:v>
                </c:pt>
                <c:pt idx="2335">
                  <c:v>42499</c:v>
                </c:pt>
                <c:pt idx="2336">
                  <c:v>42500</c:v>
                </c:pt>
                <c:pt idx="2337">
                  <c:v>42501</c:v>
                </c:pt>
                <c:pt idx="2338">
                  <c:v>42502</c:v>
                </c:pt>
                <c:pt idx="2339">
                  <c:v>42503</c:v>
                </c:pt>
                <c:pt idx="2340">
                  <c:v>42506</c:v>
                </c:pt>
                <c:pt idx="2341">
                  <c:v>42507</c:v>
                </c:pt>
                <c:pt idx="2342">
                  <c:v>42508</c:v>
                </c:pt>
                <c:pt idx="2343">
                  <c:v>42509</c:v>
                </c:pt>
                <c:pt idx="2344">
                  <c:v>42510</c:v>
                </c:pt>
                <c:pt idx="2345">
                  <c:v>42513</c:v>
                </c:pt>
                <c:pt idx="2346">
                  <c:v>42514</c:v>
                </c:pt>
                <c:pt idx="2347">
                  <c:v>42515</c:v>
                </c:pt>
                <c:pt idx="2348">
                  <c:v>42516</c:v>
                </c:pt>
                <c:pt idx="2349">
                  <c:v>42517</c:v>
                </c:pt>
                <c:pt idx="2350">
                  <c:v>42521</c:v>
                </c:pt>
                <c:pt idx="2351">
                  <c:v>42522</c:v>
                </c:pt>
                <c:pt idx="2352">
                  <c:v>42523</c:v>
                </c:pt>
                <c:pt idx="2353">
                  <c:v>42524</c:v>
                </c:pt>
                <c:pt idx="2354">
                  <c:v>42527</c:v>
                </c:pt>
                <c:pt idx="2355">
                  <c:v>42528</c:v>
                </c:pt>
                <c:pt idx="2356">
                  <c:v>42529</c:v>
                </c:pt>
                <c:pt idx="2357">
                  <c:v>42530</c:v>
                </c:pt>
                <c:pt idx="2358">
                  <c:v>42531</c:v>
                </c:pt>
                <c:pt idx="2359">
                  <c:v>42534</c:v>
                </c:pt>
                <c:pt idx="2360">
                  <c:v>42535</c:v>
                </c:pt>
                <c:pt idx="2361">
                  <c:v>42536</c:v>
                </c:pt>
                <c:pt idx="2362">
                  <c:v>42537</c:v>
                </c:pt>
                <c:pt idx="2363">
                  <c:v>42538</c:v>
                </c:pt>
                <c:pt idx="2364">
                  <c:v>42541</c:v>
                </c:pt>
                <c:pt idx="2365">
                  <c:v>42542</c:v>
                </c:pt>
                <c:pt idx="2366">
                  <c:v>42543</c:v>
                </c:pt>
                <c:pt idx="2367">
                  <c:v>42544</c:v>
                </c:pt>
                <c:pt idx="2368">
                  <c:v>42545</c:v>
                </c:pt>
                <c:pt idx="2369">
                  <c:v>42548</c:v>
                </c:pt>
                <c:pt idx="2370">
                  <c:v>42549</c:v>
                </c:pt>
                <c:pt idx="2371">
                  <c:v>42550</c:v>
                </c:pt>
                <c:pt idx="2372">
                  <c:v>42551</c:v>
                </c:pt>
                <c:pt idx="2373">
                  <c:v>42552</c:v>
                </c:pt>
                <c:pt idx="2374">
                  <c:v>42555</c:v>
                </c:pt>
                <c:pt idx="2375">
                  <c:v>42556</c:v>
                </c:pt>
                <c:pt idx="2376">
                  <c:v>42557</c:v>
                </c:pt>
                <c:pt idx="2377">
                  <c:v>42558</c:v>
                </c:pt>
                <c:pt idx="2378">
                  <c:v>42559</c:v>
                </c:pt>
                <c:pt idx="2379">
                  <c:v>42562</c:v>
                </c:pt>
                <c:pt idx="2380">
                  <c:v>42563</c:v>
                </c:pt>
                <c:pt idx="2381">
                  <c:v>42564</c:v>
                </c:pt>
                <c:pt idx="2382">
                  <c:v>42565</c:v>
                </c:pt>
                <c:pt idx="2383">
                  <c:v>42566</c:v>
                </c:pt>
                <c:pt idx="2384">
                  <c:v>42569</c:v>
                </c:pt>
                <c:pt idx="2385">
                  <c:v>42570</c:v>
                </c:pt>
                <c:pt idx="2386">
                  <c:v>42571</c:v>
                </c:pt>
                <c:pt idx="2387">
                  <c:v>42572</c:v>
                </c:pt>
                <c:pt idx="2388">
                  <c:v>42573</c:v>
                </c:pt>
                <c:pt idx="2389">
                  <c:v>42576</c:v>
                </c:pt>
                <c:pt idx="2390">
                  <c:v>42577</c:v>
                </c:pt>
                <c:pt idx="2391">
                  <c:v>42578</c:v>
                </c:pt>
                <c:pt idx="2392">
                  <c:v>42579</c:v>
                </c:pt>
                <c:pt idx="2393">
                  <c:v>42580</c:v>
                </c:pt>
                <c:pt idx="2394">
                  <c:v>42583</c:v>
                </c:pt>
                <c:pt idx="2395">
                  <c:v>42584</c:v>
                </c:pt>
                <c:pt idx="2396">
                  <c:v>42585</c:v>
                </c:pt>
                <c:pt idx="2397">
                  <c:v>42586</c:v>
                </c:pt>
                <c:pt idx="2398">
                  <c:v>42587</c:v>
                </c:pt>
                <c:pt idx="2399">
                  <c:v>42590</c:v>
                </c:pt>
                <c:pt idx="2400">
                  <c:v>42591</c:v>
                </c:pt>
                <c:pt idx="2401">
                  <c:v>42592</c:v>
                </c:pt>
                <c:pt idx="2402">
                  <c:v>42593</c:v>
                </c:pt>
                <c:pt idx="2403">
                  <c:v>42594</c:v>
                </c:pt>
                <c:pt idx="2404">
                  <c:v>42597</c:v>
                </c:pt>
                <c:pt idx="2405">
                  <c:v>42598</c:v>
                </c:pt>
                <c:pt idx="2406">
                  <c:v>42599</c:v>
                </c:pt>
                <c:pt idx="2407">
                  <c:v>42600</c:v>
                </c:pt>
                <c:pt idx="2408">
                  <c:v>42601</c:v>
                </c:pt>
                <c:pt idx="2409">
                  <c:v>42604</c:v>
                </c:pt>
                <c:pt idx="2410">
                  <c:v>42605</c:v>
                </c:pt>
                <c:pt idx="2411">
                  <c:v>42606</c:v>
                </c:pt>
                <c:pt idx="2412">
                  <c:v>42607</c:v>
                </c:pt>
                <c:pt idx="2413">
                  <c:v>42608</c:v>
                </c:pt>
                <c:pt idx="2414">
                  <c:v>42612</c:v>
                </c:pt>
                <c:pt idx="2415">
                  <c:v>42613</c:v>
                </c:pt>
                <c:pt idx="2416">
                  <c:v>42614</c:v>
                </c:pt>
                <c:pt idx="2417">
                  <c:v>42615</c:v>
                </c:pt>
                <c:pt idx="2418">
                  <c:v>42618</c:v>
                </c:pt>
                <c:pt idx="2419">
                  <c:v>42619</c:v>
                </c:pt>
                <c:pt idx="2420">
                  <c:v>42620</c:v>
                </c:pt>
                <c:pt idx="2421">
                  <c:v>42621</c:v>
                </c:pt>
                <c:pt idx="2422">
                  <c:v>42622</c:v>
                </c:pt>
                <c:pt idx="2423">
                  <c:v>42625</c:v>
                </c:pt>
                <c:pt idx="2424">
                  <c:v>42626</c:v>
                </c:pt>
                <c:pt idx="2425">
                  <c:v>42627</c:v>
                </c:pt>
                <c:pt idx="2426">
                  <c:v>42628</c:v>
                </c:pt>
                <c:pt idx="2427">
                  <c:v>42629</c:v>
                </c:pt>
                <c:pt idx="2428">
                  <c:v>42632</c:v>
                </c:pt>
                <c:pt idx="2429">
                  <c:v>42633</c:v>
                </c:pt>
                <c:pt idx="2430">
                  <c:v>42634</c:v>
                </c:pt>
                <c:pt idx="2431">
                  <c:v>42635</c:v>
                </c:pt>
                <c:pt idx="2432">
                  <c:v>42636</c:v>
                </c:pt>
                <c:pt idx="2433">
                  <c:v>42639</c:v>
                </c:pt>
                <c:pt idx="2434">
                  <c:v>42640</c:v>
                </c:pt>
                <c:pt idx="2435">
                  <c:v>42641</c:v>
                </c:pt>
                <c:pt idx="2436">
                  <c:v>42642</c:v>
                </c:pt>
                <c:pt idx="2437">
                  <c:v>42643</c:v>
                </c:pt>
                <c:pt idx="2438">
                  <c:v>42646</c:v>
                </c:pt>
                <c:pt idx="2439">
                  <c:v>42647</c:v>
                </c:pt>
                <c:pt idx="2440">
                  <c:v>42648</c:v>
                </c:pt>
                <c:pt idx="2441">
                  <c:v>42649</c:v>
                </c:pt>
                <c:pt idx="2442">
                  <c:v>42650</c:v>
                </c:pt>
                <c:pt idx="2443">
                  <c:v>42653</c:v>
                </c:pt>
                <c:pt idx="2444">
                  <c:v>42654</c:v>
                </c:pt>
                <c:pt idx="2445">
                  <c:v>42655</c:v>
                </c:pt>
                <c:pt idx="2446">
                  <c:v>42656</c:v>
                </c:pt>
                <c:pt idx="2447">
                  <c:v>42657</c:v>
                </c:pt>
                <c:pt idx="2448">
                  <c:v>42660</c:v>
                </c:pt>
                <c:pt idx="2449">
                  <c:v>42661</c:v>
                </c:pt>
                <c:pt idx="2450">
                  <c:v>42662</c:v>
                </c:pt>
                <c:pt idx="2451">
                  <c:v>42663</c:v>
                </c:pt>
                <c:pt idx="2452">
                  <c:v>42664</c:v>
                </c:pt>
                <c:pt idx="2453">
                  <c:v>42667</c:v>
                </c:pt>
                <c:pt idx="2454">
                  <c:v>42668</c:v>
                </c:pt>
                <c:pt idx="2455">
                  <c:v>42669</c:v>
                </c:pt>
                <c:pt idx="2456">
                  <c:v>42670</c:v>
                </c:pt>
                <c:pt idx="2457">
                  <c:v>42671</c:v>
                </c:pt>
                <c:pt idx="2458">
                  <c:v>42674</c:v>
                </c:pt>
                <c:pt idx="2459">
                  <c:v>42675</c:v>
                </c:pt>
                <c:pt idx="2460">
                  <c:v>42676</c:v>
                </c:pt>
                <c:pt idx="2461">
                  <c:v>42677</c:v>
                </c:pt>
                <c:pt idx="2462">
                  <c:v>42678</c:v>
                </c:pt>
                <c:pt idx="2463">
                  <c:v>42681</c:v>
                </c:pt>
                <c:pt idx="2464">
                  <c:v>42682</c:v>
                </c:pt>
                <c:pt idx="2465">
                  <c:v>42683</c:v>
                </c:pt>
                <c:pt idx="2466">
                  <c:v>42684</c:v>
                </c:pt>
                <c:pt idx="2467">
                  <c:v>42685</c:v>
                </c:pt>
                <c:pt idx="2468">
                  <c:v>42688</c:v>
                </c:pt>
                <c:pt idx="2469">
                  <c:v>42689</c:v>
                </c:pt>
                <c:pt idx="2470">
                  <c:v>42690</c:v>
                </c:pt>
                <c:pt idx="2471">
                  <c:v>42691</c:v>
                </c:pt>
                <c:pt idx="2472">
                  <c:v>42692</c:v>
                </c:pt>
                <c:pt idx="2473">
                  <c:v>42695</c:v>
                </c:pt>
                <c:pt idx="2474">
                  <c:v>42696</c:v>
                </c:pt>
                <c:pt idx="2475">
                  <c:v>42697</c:v>
                </c:pt>
                <c:pt idx="2476">
                  <c:v>42698</c:v>
                </c:pt>
                <c:pt idx="2477">
                  <c:v>42699</c:v>
                </c:pt>
                <c:pt idx="2478">
                  <c:v>42702</c:v>
                </c:pt>
                <c:pt idx="2479">
                  <c:v>42703</c:v>
                </c:pt>
                <c:pt idx="2480">
                  <c:v>42704</c:v>
                </c:pt>
                <c:pt idx="2481">
                  <c:v>42705</c:v>
                </c:pt>
                <c:pt idx="2482">
                  <c:v>42706</c:v>
                </c:pt>
                <c:pt idx="2483">
                  <c:v>42709</c:v>
                </c:pt>
                <c:pt idx="2484">
                  <c:v>42710</c:v>
                </c:pt>
                <c:pt idx="2485">
                  <c:v>42711</c:v>
                </c:pt>
                <c:pt idx="2486">
                  <c:v>42712</c:v>
                </c:pt>
                <c:pt idx="2487">
                  <c:v>42713</c:v>
                </c:pt>
                <c:pt idx="2488">
                  <c:v>42716</c:v>
                </c:pt>
                <c:pt idx="2489">
                  <c:v>42717</c:v>
                </c:pt>
                <c:pt idx="2490">
                  <c:v>42718</c:v>
                </c:pt>
                <c:pt idx="2491">
                  <c:v>42719</c:v>
                </c:pt>
                <c:pt idx="2492">
                  <c:v>42720</c:v>
                </c:pt>
                <c:pt idx="2493">
                  <c:v>42723</c:v>
                </c:pt>
                <c:pt idx="2494">
                  <c:v>42724</c:v>
                </c:pt>
                <c:pt idx="2495">
                  <c:v>42725</c:v>
                </c:pt>
                <c:pt idx="2496">
                  <c:v>42726</c:v>
                </c:pt>
                <c:pt idx="2497">
                  <c:v>42727</c:v>
                </c:pt>
                <c:pt idx="2498">
                  <c:v>42738</c:v>
                </c:pt>
                <c:pt idx="2499">
                  <c:v>42739</c:v>
                </c:pt>
                <c:pt idx="2500">
                  <c:v>42740</c:v>
                </c:pt>
                <c:pt idx="2501">
                  <c:v>42741</c:v>
                </c:pt>
                <c:pt idx="2502">
                  <c:v>42744</c:v>
                </c:pt>
                <c:pt idx="2503">
                  <c:v>42745</c:v>
                </c:pt>
                <c:pt idx="2504">
                  <c:v>42746</c:v>
                </c:pt>
                <c:pt idx="2505">
                  <c:v>42747</c:v>
                </c:pt>
                <c:pt idx="2506">
                  <c:v>42748</c:v>
                </c:pt>
                <c:pt idx="2507">
                  <c:v>42751</c:v>
                </c:pt>
                <c:pt idx="2508">
                  <c:v>42752</c:v>
                </c:pt>
                <c:pt idx="2509">
                  <c:v>42753</c:v>
                </c:pt>
                <c:pt idx="2510">
                  <c:v>42754</c:v>
                </c:pt>
                <c:pt idx="2511">
                  <c:v>42755</c:v>
                </c:pt>
                <c:pt idx="2512">
                  <c:v>42758</c:v>
                </c:pt>
                <c:pt idx="2513">
                  <c:v>42759</c:v>
                </c:pt>
                <c:pt idx="2514">
                  <c:v>42760</c:v>
                </c:pt>
                <c:pt idx="2515">
                  <c:v>42761</c:v>
                </c:pt>
                <c:pt idx="2516">
                  <c:v>42762</c:v>
                </c:pt>
                <c:pt idx="2517">
                  <c:v>42765</c:v>
                </c:pt>
                <c:pt idx="2518">
                  <c:v>42766</c:v>
                </c:pt>
                <c:pt idx="2519">
                  <c:v>42767</c:v>
                </c:pt>
                <c:pt idx="2520">
                  <c:v>42768</c:v>
                </c:pt>
                <c:pt idx="2521">
                  <c:v>42769</c:v>
                </c:pt>
                <c:pt idx="2522">
                  <c:v>42772</c:v>
                </c:pt>
                <c:pt idx="2523">
                  <c:v>42773</c:v>
                </c:pt>
                <c:pt idx="2524">
                  <c:v>42774</c:v>
                </c:pt>
                <c:pt idx="2525">
                  <c:v>42775</c:v>
                </c:pt>
                <c:pt idx="2526">
                  <c:v>42776</c:v>
                </c:pt>
                <c:pt idx="2527">
                  <c:v>42779</c:v>
                </c:pt>
                <c:pt idx="2528">
                  <c:v>42780</c:v>
                </c:pt>
                <c:pt idx="2529">
                  <c:v>42781</c:v>
                </c:pt>
                <c:pt idx="2530">
                  <c:v>42782</c:v>
                </c:pt>
                <c:pt idx="2531">
                  <c:v>42783</c:v>
                </c:pt>
                <c:pt idx="2532">
                  <c:v>42786</c:v>
                </c:pt>
                <c:pt idx="2533">
                  <c:v>42787</c:v>
                </c:pt>
                <c:pt idx="2534">
                  <c:v>42788</c:v>
                </c:pt>
                <c:pt idx="2535">
                  <c:v>42789</c:v>
                </c:pt>
                <c:pt idx="2536">
                  <c:v>42790</c:v>
                </c:pt>
                <c:pt idx="2537">
                  <c:v>42793</c:v>
                </c:pt>
                <c:pt idx="2538">
                  <c:v>42794</c:v>
                </c:pt>
                <c:pt idx="2539">
                  <c:v>42795</c:v>
                </c:pt>
                <c:pt idx="2540">
                  <c:v>42796</c:v>
                </c:pt>
                <c:pt idx="2541">
                  <c:v>42797</c:v>
                </c:pt>
                <c:pt idx="2542">
                  <c:v>42800</c:v>
                </c:pt>
                <c:pt idx="2543">
                  <c:v>42801</c:v>
                </c:pt>
                <c:pt idx="2544">
                  <c:v>42802</c:v>
                </c:pt>
                <c:pt idx="2545">
                  <c:v>42803</c:v>
                </c:pt>
                <c:pt idx="2546">
                  <c:v>42804</c:v>
                </c:pt>
                <c:pt idx="2547">
                  <c:v>42807</c:v>
                </c:pt>
                <c:pt idx="2548">
                  <c:v>42808</c:v>
                </c:pt>
                <c:pt idx="2549">
                  <c:v>42809</c:v>
                </c:pt>
                <c:pt idx="2550">
                  <c:v>42810</c:v>
                </c:pt>
                <c:pt idx="2551">
                  <c:v>42811</c:v>
                </c:pt>
                <c:pt idx="2552">
                  <c:v>42814</c:v>
                </c:pt>
                <c:pt idx="2553">
                  <c:v>42815</c:v>
                </c:pt>
                <c:pt idx="2554">
                  <c:v>42816</c:v>
                </c:pt>
                <c:pt idx="2555">
                  <c:v>42817</c:v>
                </c:pt>
                <c:pt idx="2556">
                  <c:v>42818</c:v>
                </c:pt>
                <c:pt idx="2557">
                  <c:v>42821</c:v>
                </c:pt>
                <c:pt idx="2558">
                  <c:v>42822</c:v>
                </c:pt>
                <c:pt idx="2559">
                  <c:v>42823</c:v>
                </c:pt>
                <c:pt idx="2560">
                  <c:v>42824</c:v>
                </c:pt>
                <c:pt idx="2561">
                  <c:v>42825</c:v>
                </c:pt>
                <c:pt idx="2562">
                  <c:v>42828</c:v>
                </c:pt>
                <c:pt idx="2563">
                  <c:v>42829</c:v>
                </c:pt>
                <c:pt idx="2564">
                  <c:v>42830</c:v>
                </c:pt>
                <c:pt idx="2565">
                  <c:v>42831</c:v>
                </c:pt>
                <c:pt idx="2566">
                  <c:v>42832</c:v>
                </c:pt>
                <c:pt idx="2567">
                  <c:v>42835</c:v>
                </c:pt>
                <c:pt idx="2568">
                  <c:v>42836</c:v>
                </c:pt>
                <c:pt idx="2569">
                  <c:v>42837</c:v>
                </c:pt>
                <c:pt idx="2570">
                  <c:v>42838</c:v>
                </c:pt>
                <c:pt idx="2571">
                  <c:v>42843</c:v>
                </c:pt>
                <c:pt idx="2572">
                  <c:v>42844</c:v>
                </c:pt>
                <c:pt idx="2573">
                  <c:v>42845</c:v>
                </c:pt>
                <c:pt idx="2574">
                  <c:v>42846</c:v>
                </c:pt>
                <c:pt idx="2575">
                  <c:v>42849</c:v>
                </c:pt>
                <c:pt idx="2576">
                  <c:v>42850</c:v>
                </c:pt>
                <c:pt idx="2577">
                  <c:v>42851</c:v>
                </c:pt>
                <c:pt idx="2578">
                  <c:v>42852</c:v>
                </c:pt>
                <c:pt idx="2579">
                  <c:v>42853</c:v>
                </c:pt>
                <c:pt idx="2580">
                  <c:v>42857</c:v>
                </c:pt>
                <c:pt idx="2581">
                  <c:v>42858</c:v>
                </c:pt>
                <c:pt idx="2582">
                  <c:v>42859</c:v>
                </c:pt>
                <c:pt idx="2583">
                  <c:v>42860</c:v>
                </c:pt>
                <c:pt idx="2584">
                  <c:v>42863</c:v>
                </c:pt>
                <c:pt idx="2585">
                  <c:v>42864</c:v>
                </c:pt>
                <c:pt idx="2586">
                  <c:v>42865</c:v>
                </c:pt>
                <c:pt idx="2587">
                  <c:v>42866</c:v>
                </c:pt>
                <c:pt idx="2588">
                  <c:v>42867</c:v>
                </c:pt>
                <c:pt idx="2589">
                  <c:v>42870</c:v>
                </c:pt>
                <c:pt idx="2590">
                  <c:v>42871</c:v>
                </c:pt>
                <c:pt idx="2591">
                  <c:v>42872</c:v>
                </c:pt>
                <c:pt idx="2592">
                  <c:v>42873</c:v>
                </c:pt>
                <c:pt idx="2593">
                  <c:v>42874</c:v>
                </c:pt>
                <c:pt idx="2594">
                  <c:v>42877</c:v>
                </c:pt>
                <c:pt idx="2595">
                  <c:v>42878</c:v>
                </c:pt>
                <c:pt idx="2596">
                  <c:v>42879</c:v>
                </c:pt>
                <c:pt idx="2597">
                  <c:v>42880</c:v>
                </c:pt>
                <c:pt idx="2598">
                  <c:v>42881</c:v>
                </c:pt>
                <c:pt idx="2599">
                  <c:v>42885</c:v>
                </c:pt>
                <c:pt idx="2600">
                  <c:v>42886</c:v>
                </c:pt>
                <c:pt idx="2601">
                  <c:v>42887</c:v>
                </c:pt>
                <c:pt idx="2602">
                  <c:v>42888</c:v>
                </c:pt>
                <c:pt idx="2603">
                  <c:v>42891</c:v>
                </c:pt>
                <c:pt idx="2604">
                  <c:v>42892</c:v>
                </c:pt>
                <c:pt idx="2605">
                  <c:v>42893</c:v>
                </c:pt>
                <c:pt idx="2606">
                  <c:v>42894</c:v>
                </c:pt>
                <c:pt idx="2607">
                  <c:v>42895</c:v>
                </c:pt>
                <c:pt idx="2608">
                  <c:v>42898</c:v>
                </c:pt>
                <c:pt idx="2609">
                  <c:v>42899</c:v>
                </c:pt>
                <c:pt idx="2610">
                  <c:v>42900</c:v>
                </c:pt>
                <c:pt idx="2611">
                  <c:v>42901</c:v>
                </c:pt>
                <c:pt idx="2612">
                  <c:v>42902</c:v>
                </c:pt>
                <c:pt idx="2613">
                  <c:v>42905</c:v>
                </c:pt>
                <c:pt idx="2614">
                  <c:v>42906</c:v>
                </c:pt>
                <c:pt idx="2615">
                  <c:v>42907</c:v>
                </c:pt>
                <c:pt idx="2616">
                  <c:v>42908</c:v>
                </c:pt>
                <c:pt idx="2617">
                  <c:v>42909</c:v>
                </c:pt>
                <c:pt idx="2618">
                  <c:v>42912</c:v>
                </c:pt>
                <c:pt idx="2619">
                  <c:v>42913</c:v>
                </c:pt>
                <c:pt idx="2620">
                  <c:v>42914</c:v>
                </c:pt>
                <c:pt idx="2621">
                  <c:v>42915</c:v>
                </c:pt>
                <c:pt idx="2622">
                  <c:v>42916</c:v>
                </c:pt>
                <c:pt idx="2623">
                  <c:v>42919</c:v>
                </c:pt>
                <c:pt idx="2624">
                  <c:v>42920</c:v>
                </c:pt>
                <c:pt idx="2625">
                  <c:v>42921</c:v>
                </c:pt>
                <c:pt idx="2626">
                  <c:v>42922</c:v>
                </c:pt>
                <c:pt idx="2627">
                  <c:v>42923</c:v>
                </c:pt>
                <c:pt idx="2628">
                  <c:v>42926</c:v>
                </c:pt>
                <c:pt idx="2629">
                  <c:v>42927</c:v>
                </c:pt>
                <c:pt idx="2630">
                  <c:v>42928</c:v>
                </c:pt>
                <c:pt idx="2631">
                  <c:v>42929</c:v>
                </c:pt>
                <c:pt idx="2632">
                  <c:v>42930</c:v>
                </c:pt>
                <c:pt idx="2633">
                  <c:v>42933</c:v>
                </c:pt>
                <c:pt idx="2634">
                  <c:v>42934</c:v>
                </c:pt>
                <c:pt idx="2635">
                  <c:v>42935</c:v>
                </c:pt>
                <c:pt idx="2636">
                  <c:v>42936</c:v>
                </c:pt>
                <c:pt idx="2637">
                  <c:v>42937</c:v>
                </c:pt>
                <c:pt idx="2638">
                  <c:v>42940</c:v>
                </c:pt>
                <c:pt idx="2639">
                  <c:v>42941</c:v>
                </c:pt>
                <c:pt idx="2640">
                  <c:v>42942</c:v>
                </c:pt>
                <c:pt idx="2641">
                  <c:v>42943</c:v>
                </c:pt>
                <c:pt idx="2642">
                  <c:v>42944</c:v>
                </c:pt>
                <c:pt idx="2643">
                  <c:v>42947</c:v>
                </c:pt>
                <c:pt idx="2644">
                  <c:v>42948</c:v>
                </c:pt>
                <c:pt idx="2645">
                  <c:v>42949</c:v>
                </c:pt>
                <c:pt idx="2646">
                  <c:v>42950</c:v>
                </c:pt>
                <c:pt idx="2647">
                  <c:v>42951</c:v>
                </c:pt>
                <c:pt idx="2648">
                  <c:v>42954</c:v>
                </c:pt>
                <c:pt idx="2649">
                  <c:v>42955</c:v>
                </c:pt>
                <c:pt idx="2650">
                  <c:v>42956</c:v>
                </c:pt>
                <c:pt idx="2651">
                  <c:v>42957</c:v>
                </c:pt>
                <c:pt idx="2652">
                  <c:v>42958</c:v>
                </c:pt>
                <c:pt idx="2653">
                  <c:v>42961</c:v>
                </c:pt>
                <c:pt idx="2654">
                  <c:v>42962</c:v>
                </c:pt>
                <c:pt idx="2655">
                  <c:v>42963</c:v>
                </c:pt>
                <c:pt idx="2656">
                  <c:v>42964</c:v>
                </c:pt>
                <c:pt idx="2657">
                  <c:v>42965</c:v>
                </c:pt>
                <c:pt idx="2658">
                  <c:v>42968</c:v>
                </c:pt>
                <c:pt idx="2659">
                  <c:v>42969</c:v>
                </c:pt>
                <c:pt idx="2660">
                  <c:v>42970</c:v>
                </c:pt>
                <c:pt idx="2661">
                  <c:v>42971</c:v>
                </c:pt>
                <c:pt idx="2662">
                  <c:v>42972</c:v>
                </c:pt>
                <c:pt idx="2663">
                  <c:v>42976</c:v>
                </c:pt>
                <c:pt idx="2664">
                  <c:v>42977</c:v>
                </c:pt>
                <c:pt idx="2665">
                  <c:v>42978</c:v>
                </c:pt>
                <c:pt idx="2666">
                  <c:v>42979</c:v>
                </c:pt>
                <c:pt idx="2667">
                  <c:v>42982</c:v>
                </c:pt>
                <c:pt idx="2668">
                  <c:v>42983</c:v>
                </c:pt>
                <c:pt idx="2669">
                  <c:v>42984</c:v>
                </c:pt>
                <c:pt idx="2670">
                  <c:v>42985</c:v>
                </c:pt>
                <c:pt idx="2671">
                  <c:v>42986</c:v>
                </c:pt>
                <c:pt idx="2672">
                  <c:v>42989</c:v>
                </c:pt>
                <c:pt idx="2673">
                  <c:v>42990</c:v>
                </c:pt>
                <c:pt idx="2674">
                  <c:v>42991</c:v>
                </c:pt>
                <c:pt idx="2675">
                  <c:v>42992</c:v>
                </c:pt>
                <c:pt idx="2676">
                  <c:v>42993</c:v>
                </c:pt>
                <c:pt idx="2677">
                  <c:v>42996</c:v>
                </c:pt>
                <c:pt idx="2678">
                  <c:v>42997</c:v>
                </c:pt>
                <c:pt idx="2679">
                  <c:v>42998</c:v>
                </c:pt>
                <c:pt idx="2680">
                  <c:v>42999</c:v>
                </c:pt>
                <c:pt idx="2681">
                  <c:v>43000</c:v>
                </c:pt>
                <c:pt idx="2682">
                  <c:v>43003</c:v>
                </c:pt>
                <c:pt idx="2683">
                  <c:v>43004</c:v>
                </c:pt>
                <c:pt idx="2684">
                  <c:v>43005</c:v>
                </c:pt>
                <c:pt idx="2685">
                  <c:v>43006</c:v>
                </c:pt>
                <c:pt idx="2686">
                  <c:v>43007</c:v>
                </c:pt>
                <c:pt idx="2687">
                  <c:v>43010</c:v>
                </c:pt>
                <c:pt idx="2688">
                  <c:v>43011</c:v>
                </c:pt>
                <c:pt idx="2689">
                  <c:v>43012</c:v>
                </c:pt>
                <c:pt idx="2690">
                  <c:v>43013</c:v>
                </c:pt>
                <c:pt idx="2691">
                  <c:v>43014</c:v>
                </c:pt>
                <c:pt idx="2692">
                  <c:v>43017</c:v>
                </c:pt>
                <c:pt idx="2693">
                  <c:v>43018</c:v>
                </c:pt>
                <c:pt idx="2694">
                  <c:v>43019</c:v>
                </c:pt>
                <c:pt idx="2695">
                  <c:v>43020</c:v>
                </c:pt>
                <c:pt idx="2696">
                  <c:v>43021</c:v>
                </c:pt>
                <c:pt idx="2697">
                  <c:v>43024</c:v>
                </c:pt>
                <c:pt idx="2698">
                  <c:v>43025</c:v>
                </c:pt>
                <c:pt idx="2699">
                  <c:v>43026</c:v>
                </c:pt>
                <c:pt idx="2700">
                  <c:v>43027</c:v>
                </c:pt>
                <c:pt idx="2701">
                  <c:v>43028</c:v>
                </c:pt>
                <c:pt idx="2702">
                  <c:v>43031</c:v>
                </c:pt>
                <c:pt idx="2703">
                  <c:v>43032</c:v>
                </c:pt>
                <c:pt idx="2704">
                  <c:v>43033</c:v>
                </c:pt>
                <c:pt idx="2705">
                  <c:v>43034</c:v>
                </c:pt>
                <c:pt idx="2706">
                  <c:v>43035</c:v>
                </c:pt>
                <c:pt idx="2707">
                  <c:v>43038</c:v>
                </c:pt>
                <c:pt idx="2708">
                  <c:v>43039</c:v>
                </c:pt>
                <c:pt idx="2709">
                  <c:v>43040</c:v>
                </c:pt>
                <c:pt idx="2710">
                  <c:v>43041</c:v>
                </c:pt>
                <c:pt idx="2711">
                  <c:v>43042</c:v>
                </c:pt>
                <c:pt idx="2712">
                  <c:v>43045</c:v>
                </c:pt>
                <c:pt idx="2713">
                  <c:v>43046</c:v>
                </c:pt>
                <c:pt idx="2714">
                  <c:v>43047</c:v>
                </c:pt>
                <c:pt idx="2715">
                  <c:v>43048</c:v>
                </c:pt>
                <c:pt idx="2716">
                  <c:v>43049</c:v>
                </c:pt>
                <c:pt idx="2717">
                  <c:v>43052</c:v>
                </c:pt>
                <c:pt idx="2718">
                  <c:v>43053</c:v>
                </c:pt>
                <c:pt idx="2719">
                  <c:v>43054</c:v>
                </c:pt>
                <c:pt idx="2720">
                  <c:v>43055</c:v>
                </c:pt>
                <c:pt idx="2721">
                  <c:v>43056</c:v>
                </c:pt>
                <c:pt idx="2722">
                  <c:v>43059</c:v>
                </c:pt>
                <c:pt idx="2723">
                  <c:v>43060</c:v>
                </c:pt>
                <c:pt idx="2724">
                  <c:v>43061</c:v>
                </c:pt>
                <c:pt idx="2725">
                  <c:v>43062</c:v>
                </c:pt>
                <c:pt idx="2726">
                  <c:v>43063</c:v>
                </c:pt>
                <c:pt idx="2727">
                  <c:v>43066</c:v>
                </c:pt>
                <c:pt idx="2728">
                  <c:v>43067</c:v>
                </c:pt>
                <c:pt idx="2729">
                  <c:v>43068</c:v>
                </c:pt>
                <c:pt idx="2730">
                  <c:v>43069</c:v>
                </c:pt>
                <c:pt idx="2731">
                  <c:v>43070</c:v>
                </c:pt>
                <c:pt idx="2732">
                  <c:v>43073</c:v>
                </c:pt>
                <c:pt idx="2733">
                  <c:v>43074</c:v>
                </c:pt>
                <c:pt idx="2734">
                  <c:v>43075</c:v>
                </c:pt>
                <c:pt idx="2735">
                  <c:v>43076</c:v>
                </c:pt>
                <c:pt idx="2736">
                  <c:v>43077</c:v>
                </c:pt>
                <c:pt idx="2737">
                  <c:v>43080</c:v>
                </c:pt>
                <c:pt idx="2738">
                  <c:v>43081</c:v>
                </c:pt>
                <c:pt idx="2739">
                  <c:v>43082</c:v>
                </c:pt>
                <c:pt idx="2740">
                  <c:v>43083</c:v>
                </c:pt>
                <c:pt idx="2741">
                  <c:v>43084</c:v>
                </c:pt>
                <c:pt idx="2742">
                  <c:v>43087</c:v>
                </c:pt>
                <c:pt idx="2743">
                  <c:v>43088</c:v>
                </c:pt>
                <c:pt idx="2744">
                  <c:v>43089</c:v>
                </c:pt>
                <c:pt idx="2745">
                  <c:v>43090</c:v>
                </c:pt>
                <c:pt idx="2746">
                  <c:v>43091</c:v>
                </c:pt>
                <c:pt idx="2747">
                  <c:v>43102</c:v>
                </c:pt>
                <c:pt idx="2748">
                  <c:v>43103</c:v>
                </c:pt>
                <c:pt idx="2749">
                  <c:v>43104</c:v>
                </c:pt>
                <c:pt idx="2750">
                  <c:v>43105</c:v>
                </c:pt>
                <c:pt idx="2751">
                  <c:v>43108</c:v>
                </c:pt>
                <c:pt idx="2752">
                  <c:v>43109</c:v>
                </c:pt>
                <c:pt idx="2753">
                  <c:v>43110</c:v>
                </c:pt>
                <c:pt idx="2754">
                  <c:v>43111</c:v>
                </c:pt>
                <c:pt idx="2755">
                  <c:v>43112</c:v>
                </c:pt>
                <c:pt idx="2756">
                  <c:v>43115</c:v>
                </c:pt>
                <c:pt idx="2757">
                  <c:v>43116</c:v>
                </c:pt>
                <c:pt idx="2758">
                  <c:v>43117</c:v>
                </c:pt>
                <c:pt idx="2759">
                  <c:v>43118</c:v>
                </c:pt>
                <c:pt idx="2760">
                  <c:v>43119</c:v>
                </c:pt>
                <c:pt idx="2761">
                  <c:v>43122</c:v>
                </c:pt>
                <c:pt idx="2762">
                  <c:v>43123</c:v>
                </c:pt>
                <c:pt idx="2763">
                  <c:v>43124</c:v>
                </c:pt>
                <c:pt idx="2764">
                  <c:v>43125</c:v>
                </c:pt>
                <c:pt idx="2765">
                  <c:v>43126</c:v>
                </c:pt>
                <c:pt idx="2766">
                  <c:v>43129</c:v>
                </c:pt>
                <c:pt idx="2767">
                  <c:v>43130</c:v>
                </c:pt>
                <c:pt idx="2768">
                  <c:v>43131</c:v>
                </c:pt>
                <c:pt idx="2769">
                  <c:v>43132</c:v>
                </c:pt>
                <c:pt idx="2770">
                  <c:v>43133</c:v>
                </c:pt>
                <c:pt idx="2771">
                  <c:v>43136</c:v>
                </c:pt>
                <c:pt idx="2772">
                  <c:v>43137</c:v>
                </c:pt>
                <c:pt idx="2773">
                  <c:v>43138</c:v>
                </c:pt>
                <c:pt idx="2774">
                  <c:v>43139</c:v>
                </c:pt>
                <c:pt idx="2775">
                  <c:v>43140</c:v>
                </c:pt>
                <c:pt idx="2776">
                  <c:v>43143</c:v>
                </c:pt>
                <c:pt idx="2777">
                  <c:v>43144</c:v>
                </c:pt>
                <c:pt idx="2778">
                  <c:v>43145</c:v>
                </c:pt>
                <c:pt idx="2779">
                  <c:v>43146</c:v>
                </c:pt>
                <c:pt idx="2780">
                  <c:v>43147</c:v>
                </c:pt>
                <c:pt idx="2781">
                  <c:v>43150</c:v>
                </c:pt>
                <c:pt idx="2782">
                  <c:v>43151</c:v>
                </c:pt>
                <c:pt idx="2783">
                  <c:v>43152</c:v>
                </c:pt>
                <c:pt idx="2784">
                  <c:v>43153</c:v>
                </c:pt>
                <c:pt idx="2785">
                  <c:v>43154</c:v>
                </c:pt>
                <c:pt idx="2786">
                  <c:v>43157</c:v>
                </c:pt>
                <c:pt idx="2787">
                  <c:v>43158</c:v>
                </c:pt>
                <c:pt idx="2788">
                  <c:v>43159</c:v>
                </c:pt>
                <c:pt idx="2789">
                  <c:v>43160</c:v>
                </c:pt>
                <c:pt idx="2790">
                  <c:v>43161</c:v>
                </c:pt>
                <c:pt idx="2791">
                  <c:v>43164</c:v>
                </c:pt>
                <c:pt idx="2792">
                  <c:v>43165</c:v>
                </c:pt>
                <c:pt idx="2793">
                  <c:v>43166</c:v>
                </c:pt>
                <c:pt idx="2794">
                  <c:v>43167</c:v>
                </c:pt>
                <c:pt idx="2795">
                  <c:v>43168</c:v>
                </c:pt>
                <c:pt idx="2796">
                  <c:v>43171</c:v>
                </c:pt>
                <c:pt idx="2797">
                  <c:v>43172</c:v>
                </c:pt>
                <c:pt idx="2798">
                  <c:v>43173</c:v>
                </c:pt>
                <c:pt idx="2799">
                  <c:v>43174</c:v>
                </c:pt>
                <c:pt idx="2800">
                  <c:v>43175</c:v>
                </c:pt>
                <c:pt idx="2801">
                  <c:v>43178</c:v>
                </c:pt>
                <c:pt idx="2802">
                  <c:v>43179</c:v>
                </c:pt>
                <c:pt idx="2803">
                  <c:v>43180</c:v>
                </c:pt>
                <c:pt idx="2804">
                  <c:v>43181</c:v>
                </c:pt>
                <c:pt idx="2805">
                  <c:v>43182</c:v>
                </c:pt>
                <c:pt idx="2806">
                  <c:v>43185</c:v>
                </c:pt>
                <c:pt idx="2807">
                  <c:v>43186</c:v>
                </c:pt>
                <c:pt idx="2808">
                  <c:v>43187</c:v>
                </c:pt>
                <c:pt idx="2809">
                  <c:v>43188</c:v>
                </c:pt>
                <c:pt idx="2810">
                  <c:v>43193</c:v>
                </c:pt>
                <c:pt idx="2811">
                  <c:v>43194</c:v>
                </c:pt>
                <c:pt idx="2812">
                  <c:v>43195</c:v>
                </c:pt>
                <c:pt idx="2813">
                  <c:v>43196</c:v>
                </c:pt>
                <c:pt idx="2814">
                  <c:v>43199</c:v>
                </c:pt>
                <c:pt idx="2815">
                  <c:v>43200</c:v>
                </c:pt>
                <c:pt idx="2816">
                  <c:v>43201</c:v>
                </c:pt>
                <c:pt idx="2817">
                  <c:v>43202</c:v>
                </c:pt>
                <c:pt idx="2818">
                  <c:v>43203</c:v>
                </c:pt>
                <c:pt idx="2819">
                  <c:v>43206</c:v>
                </c:pt>
                <c:pt idx="2820">
                  <c:v>43207</c:v>
                </c:pt>
                <c:pt idx="2821">
                  <c:v>43208</c:v>
                </c:pt>
                <c:pt idx="2822">
                  <c:v>43209</c:v>
                </c:pt>
                <c:pt idx="2823">
                  <c:v>43210</c:v>
                </c:pt>
                <c:pt idx="2824">
                  <c:v>43213</c:v>
                </c:pt>
                <c:pt idx="2825">
                  <c:v>43214</c:v>
                </c:pt>
                <c:pt idx="2826">
                  <c:v>43215</c:v>
                </c:pt>
                <c:pt idx="2827">
                  <c:v>43216</c:v>
                </c:pt>
                <c:pt idx="2828">
                  <c:v>43217</c:v>
                </c:pt>
                <c:pt idx="2829">
                  <c:v>43220</c:v>
                </c:pt>
                <c:pt idx="2830">
                  <c:v>43221</c:v>
                </c:pt>
                <c:pt idx="2831">
                  <c:v>43222</c:v>
                </c:pt>
                <c:pt idx="2832">
                  <c:v>43223</c:v>
                </c:pt>
                <c:pt idx="2833">
                  <c:v>43224</c:v>
                </c:pt>
                <c:pt idx="2834">
                  <c:v>43228</c:v>
                </c:pt>
                <c:pt idx="2835">
                  <c:v>43229</c:v>
                </c:pt>
                <c:pt idx="2836">
                  <c:v>43230</c:v>
                </c:pt>
                <c:pt idx="2837">
                  <c:v>43231</c:v>
                </c:pt>
                <c:pt idx="2838">
                  <c:v>43234</c:v>
                </c:pt>
                <c:pt idx="2839">
                  <c:v>43235</c:v>
                </c:pt>
                <c:pt idx="2840">
                  <c:v>43236</c:v>
                </c:pt>
                <c:pt idx="2841">
                  <c:v>43237</c:v>
                </c:pt>
                <c:pt idx="2842">
                  <c:v>43238</c:v>
                </c:pt>
                <c:pt idx="2843">
                  <c:v>43241</c:v>
                </c:pt>
                <c:pt idx="2844">
                  <c:v>43242</c:v>
                </c:pt>
                <c:pt idx="2845">
                  <c:v>43243</c:v>
                </c:pt>
                <c:pt idx="2846">
                  <c:v>43244</c:v>
                </c:pt>
                <c:pt idx="2847">
                  <c:v>43245</c:v>
                </c:pt>
                <c:pt idx="2848">
                  <c:v>43249</c:v>
                </c:pt>
                <c:pt idx="2849">
                  <c:v>43250</c:v>
                </c:pt>
                <c:pt idx="2850">
                  <c:v>43251</c:v>
                </c:pt>
                <c:pt idx="2851">
                  <c:v>43252</c:v>
                </c:pt>
                <c:pt idx="2852">
                  <c:v>43255</c:v>
                </c:pt>
                <c:pt idx="2853">
                  <c:v>43256</c:v>
                </c:pt>
                <c:pt idx="2854">
                  <c:v>43257</c:v>
                </c:pt>
                <c:pt idx="2855">
                  <c:v>43258</c:v>
                </c:pt>
                <c:pt idx="2856">
                  <c:v>43259</c:v>
                </c:pt>
                <c:pt idx="2857">
                  <c:v>43262</c:v>
                </c:pt>
                <c:pt idx="2858">
                  <c:v>43263</c:v>
                </c:pt>
                <c:pt idx="2859">
                  <c:v>43264</c:v>
                </c:pt>
                <c:pt idx="2860">
                  <c:v>43265</c:v>
                </c:pt>
                <c:pt idx="2861">
                  <c:v>43266</c:v>
                </c:pt>
                <c:pt idx="2862">
                  <c:v>43269</c:v>
                </c:pt>
                <c:pt idx="2863">
                  <c:v>43270</c:v>
                </c:pt>
                <c:pt idx="2864">
                  <c:v>43271</c:v>
                </c:pt>
                <c:pt idx="2865">
                  <c:v>43272</c:v>
                </c:pt>
                <c:pt idx="2866">
                  <c:v>43273</c:v>
                </c:pt>
                <c:pt idx="2867">
                  <c:v>43276</c:v>
                </c:pt>
                <c:pt idx="2868">
                  <c:v>43277</c:v>
                </c:pt>
                <c:pt idx="2869">
                  <c:v>43278</c:v>
                </c:pt>
                <c:pt idx="2870">
                  <c:v>43279</c:v>
                </c:pt>
                <c:pt idx="2871">
                  <c:v>43280</c:v>
                </c:pt>
                <c:pt idx="2872">
                  <c:v>43283</c:v>
                </c:pt>
                <c:pt idx="2873">
                  <c:v>43284</c:v>
                </c:pt>
                <c:pt idx="2874">
                  <c:v>43285</c:v>
                </c:pt>
                <c:pt idx="2875">
                  <c:v>43286</c:v>
                </c:pt>
                <c:pt idx="2876">
                  <c:v>43287</c:v>
                </c:pt>
                <c:pt idx="2877">
                  <c:v>43290</c:v>
                </c:pt>
                <c:pt idx="2878">
                  <c:v>43291</c:v>
                </c:pt>
                <c:pt idx="2879">
                  <c:v>43292</c:v>
                </c:pt>
                <c:pt idx="2880">
                  <c:v>43293</c:v>
                </c:pt>
                <c:pt idx="2881">
                  <c:v>43294</c:v>
                </c:pt>
                <c:pt idx="2882">
                  <c:v>43297</c:v>
                </c:pt>
                <c:pt idx="2883">
                  <c:v>43298</c:v>
                </c:pt>
                <c:pt idx="2884">
                  <c:v>43299</c:v>
                </c:pt>
                <c:pt idx="2885">
                  <c:v>43300</c:v>
                </c:pt>
                <c:pt idx="2886">
                  <c:v>43301</c:v>
                </c:pt>
                <c:pt idx="2887">
                  <c:v>43304</c:v>
                </c:pt>
                <c:pt idx="2888">
                  <c:v>43305</c:v>
                </c:pt>
                <c:pt idx="2889">
                  <c:v>43306</c:v>
                </c:pt>
                <c:pt idx="2890">
                  <c:v>43307</c:v>
                </c:pt>
                <c:pt idx="2891">
                  <c:v>43308</c:v>
                </c:pt>
                <c:pt idx="2892">
                  <c:v>43311</c:v>
                </c:pt>
                <c:pt idx="2893">
                  <c:v>43312</c:v>
                </c:pt>
                <c:pt idx="2894">
                  <c:v>43313</c:v>
                </c:pt>
                <c:pt idx="2895">
                  <c:v>43314</c:v>
                </c:pt>
                <c:pt idx="2896">
                  <c:v>43315</c:v>
                </c:pt>
                <c:pt idx="2897">
                  <c:v>43318</c:v>
                </c:pt>
                <c:pt idx="2898">
                  <c:v>43319</c:v>
                </c:pt>
                <c:pt idx="2899">
                  <c:v>43320</c:v>
                </c:pt>
                <c:pt idx="2900">
                  <c:v>43321</c:v>
                </c:pt>
                <c:pt idx="2901">
                  <c:v>43322</c:v>
                </c:pt>
                <c:pt idx="2902">
                  <c:v>43325</c:v>
                </c:pt>
                <c:pt idx="2903">
                  <c:v>43326</c:v>
                </c:pt>
                <c:pt idx="2904">
                  <c:v>43327</c:v>
                </c:pt>
                <c:pt idx="2905">
                  <c:v>43328</c:v>
                </c:pt>
                <c:pt idx="2906">
                  <c:v>43329</c:v>
                </c:pt>
                <c:pt idx="2907">
                  <c:v>43332</c:v>
                </c:pt>
                <c:pt idx="2908">
                  <c:v>43333</c:v>
                </c:pt>
                <c:pt idx="2909">
                  <c:v>43334</c:v>
                </c:pt>
                <c:pt idx="2910">
                  <c:v>43335</c:v>
                </c:pt>
                <c:pt idx="2911">
                  <c:v>43336</c:v>
                </c:pt>
                <c:pt idx="2912">
                  <c:v>43340</c:v>
                </c:pt>
                <c:pt idx="2913">
                  <c:v>43341</c:v>
                </c:pt>
                <c:pt idx="2914">
                  <c:v>43342</c:v>
                </c:pt>
                <c:pt idx="2915">
                  <c:v>43343</c:v>
                </c:pt>
                <c:pt idx="2916">
                  <c:v>43346</c:v>
                </c:pt>
                <c:pt idx="2917">
                  <c:v>43347</c:v>
                </c:pt>
                <c:pt idx="2918">
                  <c:v>43348</c:v>
                </c:pt>
                <c:pt idx="2919">
                  <c:v>43349</c:v>
                </c:pt>
                <c:pt idx="2920">
                  <c:v>43350</c:v>
                </c:pt>
                <c:pt idx="2921">
                  <c:v>43353</c:v>
                </c:pt>
                <c:pt idx="2922">
                  <c:v>43354</c:v>
                </c:pt>
                <c:pt idx="2923">
                  <c:v>43355</c:v>
                </c:pt>
                <c:pt idx="2924">
                  <c:v>43356</c:v>
                </c:pt>
                <c:pt idx="2925">
                  <c:v>43357</c:v>
                </c:pt>
                <c:pt idx="2926">
                  <c:v>43360</c:v>
                </c:pt>
                <c:pt idx="2927">
                  <c:v>43361</c:v>
                </c:pt>
                <c:pt idx="2928">
                  <c:v>43362</c:v>
                </c:pt>
                <c:pt idx="2929">
                  <c:v>43363</c:v>
                </c:pt>
                <c:pt idx="2930">
                  <c:v>43364</c:v>
                </c:pt>
                <c:pt idx="2931">
                  <c:v>43367</c:v>
                </c:pt>
                <c:pt idx="2932">
                  <c:v>43368</c:v>
                </c:pt>
                <c:pt idx="2933">
                  <c:v>43369</c:v>
                </c:pt>
                <c:pt idx="2934">
                  <c:v>43370</c:v>
                </c:pt>
                <c:pt idx="2935">
                  <c:v>43371</c:v>
                </c:pt>
                <c:pt idx="2936">
                  <c:v>43374</c:v>
                </c:pt>
                <c:pt idx="2937">
                  <c:v>43375</c:v>
                </c:pt>
                <c:pt idx="2938">
                  <c:v>43376</c:v>
                </c:pt>
                <c:pt idx="2939">
                  <c:v>43377</c:v>
                </c:pt>
                <c:pt idx="2940">
                  <c:v>43378</c:v>
                </c:pt>
                <c:pt idx="2941">
                  <c:v>43381</c:v>
                </c:pt>
                <c:pt idx="2942">
                  <c:v>43382</c:v>
                </c:pt>
                <c:pt idx="2943">
                  <c:v>43383</c:v>
                </c:pt>
                <c:pt idx="2944">
                  <c:v>43384</c:v>
                </c:pt>
                <c:pt idx="2945">
                  <c:v>43385</c:v>
                </c:pt>
                <c:pt idx="2946">
                  <c:v>43388</c:v>
                </c:pt>
                <c:pt idx="2947">
                  <c:v>43389</c:v>
                </c:pt>
                <c:pt idx="2948">
                  <c:v>43390</c:v>
                </c:pt>
                <c:pt idx="2949">
                  <c:v>43391</c:v>
                </c:pt>
                <c:pt idx="2950">
                  <c:v>43392</c:v>
                </c:pt>
                <c:pt idx="2951">
                  <c:v>43395</c:v>
                </c:pt>
                <c:pt idx="2952">
                  <c:v>43396</c:v>
                </c:pt>
                <c:pt idx="2953">
                  <c:v>43397</c:v>
                </c:pt>
                <c:pt idx="2954">
                  <c:v>43398</c:v>
                </c:pt>
                <c:pt idx="2955">
                  <c:v>43399</c:v>
                </c:pt>
                <c:pt idx="2956">
                  <c:v>43402</c:v>
                </c:pt>
                <c:pt idx="2957">
                  <c:v>43403</c:v>
                </c:pt>
                <c:pt idx="2958">
                  <c:v>43404</c:v>
                </c:pt>
                <c:pt idx="2959">
                  <c:v>43405</c:v>
                </c:pt>
                <c:pt idx="2960">
                  <c:v>43406</c:v>
                </c:pt>
                <c:pt idx="2961">
                  <c:v>43409</c:v>
                </c:pt>
                <c:pt idx="2962">
                  <c:v>43410</c:v>
                </c:pt>
                <c:pt idx="2963">
                  <c:v>43411</c:v>
                </c:pt>
                <c:pt idx="2964">
                  <c:v>43412</c:v>
                </c:pt>
                <c:pt idx="2965">
                  <c:v>43413</c:v>
                </c:pt>
                <c:pt idx="2966">
                  <c:v>43416</c:v>
                </c:pt>
                <c:pt idx="2967">
                  <c:v>43417</c:v>
                </c:pt>
                <c:pt idx="2968">
                  <c:v>43418</c:v>
                </c:pt>
                <c:pt idx="2969">
                  <c:v>43419</c:v>
                </c:pt>
                <c:pt idx="2970">
                  <c:v>43420</c:v>
                </c:pt>
                <c:pt idx="2971">
                  <c:v>43423</c:v>
                </c:pt>
                <c:pt idx="2972">
                  <c:v>43424</c:v>
                </c:pt>
                <c:pt idx="2973">
                  <c:v>43425</c:v>
                </c:pt>
                <c:pt idx="2974">
                  <c:v>43426</c:v>
                </c:pt>
                <c:pt idx="2975">
                  <c:v>43427</c:v>
                </c:pt>
                <c:pt idx="2976">
                  <c:v>43430</c:v>
                </c:pt>
                <c:pt idx="2977">
                  <c:v>43431</c:v>
                </c:pt>
                <c:pt idx="2978">
                  <c:v>43432</c:v>
                </c:pt>
                <c:pt idx="2979">
                  <c:v>43433</c:v>
                </c:pt>
                <c:pt idx="2980">
                  <c:v>43434</c:v>
                </c:pt>
                <c:pt idx="2981">
                  <c:v>43437</c:v>
                </c:pt>
                <c:pt idx="2982">
                  <c:v>43438</c:v>
                </c:pt>
                <c:pt idx="2983">
                  <c:v>43439</c:v>
                </c:pt>
                <c:pt idx="2984">
                  <c:v>43440</c:v>
                </c:pt>
                <c:pt idx="2985">
                  <c:v>43441</c:v>
                </c:pt>
                <c:pt idx="2986">
                  <c:v>43444</c:v>
                </c:pt>
                <c:pt idx="2987">
                  <c:v>43445</c:v>
                </c:pt>
                <c:pt idx="2988">
                  <c:v>43446</c:v>
                </c:pt>
                <c:pt idx="2989">
                  <c:v>43447</c:v>
                </c:pt>
                <c:pt idx="2990">
                  <c:v>43448</c:v>
                </c:pt>
                <c:pt idx="2991">
                  <c:v>43451</c:v>
                </c:pt>
                <c:pt idx="2992">
                  <c:v>43452</c:v>
                </c:pt>
                <c:pt idx="2993">
                  <c:v>43453</c:v>
                </c:pt>
                <c:pt idx="2994">
                  <c:v>43454</c:v>
                </c:pt>
                <c:pt idx="2995">
                  <c:v>43455</c:v>
                </c:pt>
                <c:pt idx="2996">
                  <c:v>43458</c:v>
                </c:pt>
                <c:pt idx="2997">
                  <c:v>43467</c:v>
                </c:pt>
                <c:pt idx="2998">
                  <c:v>43468</c:v>
                </c:pt>
                <c:pt idx="2999">
                  <c:v>43469</c:v>
                </c:pt>
                <c:pt idx="3000">
                  <c:v>43472</c:v>
                </c:pt>
                <c:pt idx="3001">
                  <c:v>43473</c:v>
                </c:pt>
                <c:pt idx="3002">
                  <c:v>43474</c:v>
                </c:pt>
                <c:pt idx="3003">
                  <c:v>43475</c:v>
                </c:pt>
                <c:pt idx="3004">
                  <c:v>43476</c:v>
                </c:pt>
                <c:pt idx="3005">
                  <c:v>43479</c:v>
                </c:pt>
                <c:pt idx="3006">
                  <c:v>43480</c:v>
                </c:pt>
                <c:pt idx="3007">
                  <c:v>43481</c:v>
                </c:pt>
                <c:pt idx="3008">
                  <c:v>43482</c:v>
                </c:pt>
                <c:pt idx="3009">
                  <c:v>43483</c:v>
                </c:pt>
                <c:pt idx="3010">
                  <c:v>43486</c:v>
                </c:pt>
                <c:pt idx="3011">
                  <c:v>43487</c:v>
                </c:pt>
                <c:pt idx="3012">
                  <c:v>43488</c:v>
                </c:pt>
                <c:pt idx="3013">
                  <c:v>43489</c:v>
                </c:pt>
                <c:pt idx="3014">
                  <c:v>43490</c:v>
                </c:pt>
                <c:pt idx="3015">
                  <c:v>43493</c:v>
                </c:pt>
                <c:pt idx="3016">
                  <c:v>43494</c:v>
                </c:pt>
                <c:pt idx="3017">
                  <c:v>43495</c:v>
                </c:pt>
                <c:pt idx="3018">
                  <c:v>43496</c:v>
                </c:pt>
                <c:pt idx="3019">
                  <c:v>43497</c:v>
                </c:pt>
                <c:pt idx="3020">
                  <c:v>43500</c:v>
                </c:pt>
                <c:pt idx="3021">
                  <c:v>43501</c:v>
                </c:pt>
                <c:pt idx="3022">
                  <c:v>43502</c:v>
                </c:pt>
                <c:pt idx="3023">
                  <c:v>43503</c:v>
                </c:pt>
                <c:pt idx="3024">
                  <c:v>43504</c:v>
                </c:pt>
                <c:pt idx="3025">
                  <c:v>43507</c:v>
                </c:pt>
                <c:pt idx="3026">
                  <c:v>43508</c:v>
                </c:pt>
                <c:pt idx="3027">
                  <c:v>43509</c:v>
                </c:pt>
                <c:pt idx="3028">
                  <c:v>43510</c:v>
                </c:pt>
                <c:pt idx="3029">
                  <c:v>43511</c:v>
                </c:pt>
                <c:pt idx="3030">
                  <c:v>43514</c:v>
                </c:pt>
                <c:pt idx="3031">
                  <c:v>43515</c:v>
                </c:pt>
                <c:pt idx="3032">
                  <c:v>43516</c:v>
                </c:pt>
                <c:pt idx="3033">
                  <c:v>43517</c:v>
                </c:pt>
                <c:pt idx="3034">
                  <c:v>43518</c:v>
                </c:pt>
                <c:pt idx="3035">
                  <c:v>43521</c:v>
                </c:pt>
                <c:pt idx="3036">
                  <c:v>43522</c:v>
                </c:pt>
                <c:pt idx="3037">
                  <c:v>43523</c:v>
                </c:pt>
                <c:pt idx="3038">
                  <c:v>43524</c:v>
                </c:pt>
                <c:pt idx="3039">
                  <c:v>43525</c:v>
                </c:pt>
                <c:pt idx="3040">
                  <c:v>43528</c:v>
                </c:pt>
                <c:pt idx="3041">
                  <c:v>43529</c:v>
                </c:pt>
                <c:pt idx="3042">
                  <c:v>43530</c:v>
                </c:pt>
                <c:pt idx="3043">
                  <c:v>43531</c:v>
                </c:pt>
                <c:pt idx="3044">
                  <c:v>43532</c:v>
                </c:pt>
                <c:pt idx="3045">
                  <c:v>43535</c:v>
                </c:pt>
                <c:pt idx="3046">
                  <c:v>43536</c:v>
                </c:pt>
                <c:pt idx="3047">
                  <c:v>43537</c:v>
                </c:pt>
                <c:pt idx="3048">
                  <c:v>43538</c:v>
                </c:pt>
                <c:pt idx="3049">
                  <c:v>43539</c:v>
                </c:pt>
                <c:pt idx="3050">
                  <c:v>43542</c:v>
                </c:pt>
                <c:pt idx="3051">
                  <c:v>43543</c:v>
                </c:pt>
                <c:pt idx="3052">
                  <c:v>43544</c:v>
                </c:pt>
                <c:pt idx="3053">
                  <c:v>43545</c:v>
                </c:pt>
                <c:pt idx="3054">
                  <c:v>43546</c:v>
                </c:pt>
                <c:pt idx="3055">
                  <c:v>43549</c:v>
                </c:pt>
                <c:pt idx="3056">
                  <c:v>43550</c:v>
                </c:pt>
                <c:pt idx="3057">
                  <c:v>43551</c:v>
                </c:pt>
                <c:pt idx="3058">
                  <c:v>43552</c:v>
                </c:pt>
                <c:pt idx="3059">
                  <c:v>43553</c:v>
                </c:pt>
                <c:pt idx="3060">
                  <c:v>43556</c:v>
                </c:pt>
                <c:pt idx="3061">
                  <c:v>43557</c:v>
                </c:pt>
                <c:pt idx="3062">
                  <c:v>43558</c:v>
                </c:pt>
                <c:pt idx="3063">
                  <c:v>43559</c:v>
                </c:pt>
                <c:pt idx="3064">
                  <c:v>43560</c:v>
                </c:pt>
                <c:pt idx="3065">
                  <c:v>43563</c:v>
                </c:pt>
                <c:pt idx="3066">
                  <c:v>43564</c:v>
                </c:pt>
                <c:pt idx="3067">
                  <c:v>43565</c:v>
                </c:pt>
                <c:pt idx="3068">
                  <c:v>43566</c:v>
                </c:pt>
                <c:pt idx="3069">
                  <c:v>43567</c:v>
                </c:pt>
                <c:pt idx="3070">
                  <c:v>43570</c:v>
                </c:pt>
                <c:pt idx="3071">
                  <c:v>43571</c:v>
                </c:pt>
                <c:pt idx="3072">
                  <c:v>43572</c:v>
                </c:pt>
                <c:pt idx="3073">
                  <c:v>43573</c:v>
                </c:pt>
                <c:pt idx="3074">
                  <c:v>43578</c:v>
                </c:pt>
                <c:pt idx="3075">
                  <c:v>43579</c:v>
                </c:pt>
                <c:pt idx="3076">
                  <c:v>43580</c:v>
                </c:pt>
                <c:pt idx="3077">
                  <c:v>43581</c:v>
                </c:pt>
                <c:pt idx="3078">
                  <c:v>43584</c:v>
                </c:pt>
                <c:pt idx="3079">
                  <c:v>43585</c:v>
                </c:pt>
                <c:pt idx="3080">
                  <c:v>43586</c:v>
                </c:pt>
                <c:pt idx="3081">
                  <c:v>43587</c:v>
                </c:pt>
                <c:pt idx="3082">
                  <c:v>43588</c:v>
                </c:pt>
                <c:pt idx="3083">
                  <c:v>43592</c:v>
                </c:pt>
                <c:pt idx="3084">
                  <c:v>43593</c:v>
                </c:pt>
                <c:pt idx="3085">
                  <c:v>43594</c:v>
                </c:pt>
                <c:pt idx="3086">
                  <c:v>43595</c:v>
                </c:pt>
                <c:pt idx="3087">
                  <c:v>43598</c:v>
                </c:pt>
                <c:pt idx="3088">
                  <c:v>43599</c:v>
                </c:pt>
                <c:pt idx="3089">
                  <c:v>43600</c:v>
                </c:pt>
                <c:pt idx="3090">
                  <c:v>43601</c:v>
                </c:pt>
                <c:pt idx="3091">
                  <c:v>43602</c:v>
                </c:pt>
                <c:pt idx="3092">
                  <c:v>43605</c:v>
                </c:pt>
                <c:pt idx="3093">
                  <c:v>43606</c:v>
                </c:pt>
                <c:pt idx="3094">
                  <c:v>43607</c:v>
                </c:pt>
                <c:pt idx="3095">
                  <c:v>43608</c:v>
                </c:pt>
                <c:pt idx="3096">
                  <c:v>43609</c:v>
                </c:pt>
                <c:pt idx="3097">
                  <c:v>43613</c:v>
                </c:pt>
                <c:pt idx="3098">
                  <c:v>43614</c:v>
                </c:pt>
                <c:pt idx="3099">
                  <c:v>43615</c:v>
                </c:pt>
                <c:pt idx="3100">
                  <c:v>43616</c:v>
                </c:pt>
                <c:pt idx="3101">
                  <c:v>43619</c:v>
                </c:pt>
                <c:pt idx="3102">
                  <c:v>43620</c:v>
                </c:pt>
                <c:pt idx="3103">
                  <c:v>43621</c:v>
                </c:pt>
                <c:pt idx="3104">
                  <c:v>43622</c:v>
                </c:pt>
                <c:pt idx="3105">
                  <c:v>43623</c:v>
                </c:pt>
                <c:pt idx="3106">
                  <c:v>43626</c:v>
                </c:pt>
                <c:pt idx="3107">
                  <c:v>43627</c:v>
                </c:pt>
                <c:pt idx="3108">
                  <c:v>43628</c:v>
                </c:pt>
                <c:pt idx="3109">
                  <c:v>43629</c:v>
                </c:pt>
                <c:pt idx="3110">
                  <c:v>43630</c:v>
                </c:pt>
                <c:pt idx="3111">
                  <c:v>43633</c:v>
                </c:pt>
                <c:pt idx="3112">
                  <c:v>43634</c:v>
                </c:pt>
                <c:pt idx="3113">
                  <c:v>43635</c:v>
                </c:pt>
                <c:pt idx="3114">
                  <c:v>43636</c:v>
                </c:pt>
                <c:pt idx="3115">
                  <c:v>43637</c:v>
                </c:pt>
                <c:pt idx="3116">
                  <c:v>43640</c:v>
                </c:pt>
                <c:pt idx="3117">
                  <c:v>43641</c:v>
                </c:pt>
                <c:pt idx="3118">
                  <c:v>43642</c:v>
                </c:pt>
                <c:pt idx="3119">
                  <c:v>43643</c:v>
                </c:pt>
                <c:pt idx="3120">
                  <c:v>43644</c:v>
                </c:pt>
                <c:pt idx="3121">
                  <c:v>43647</c:v>
                </c:pt>
                <c:pt idx="3122">
                  <c:v>43648</c:v>
                </c:pt>
                <c:pt idx="3123">
                  <c:v>43649</c:v>
                </c:pt>
                <c:pt idx="3124">
                  <c:v>43650</c:v>
                </c:pt>
                <c:pt idx="3125">
                  <c:v>43651</c:v>
                </c:pt>
                <c:pt idx="3126">
                  <c:v>43654</c:v>
                </c:pt>
                <c:pt idx="3127">
                  <c:v>43655</c:v>
                </c:pt>
                <c:pt idx="3128">
                  <c:v>43656</c:v>
                </c:pt>
                <c:pt idx="3129">
                  <c:v>43657</c:v>
                </c:pt>
                <c:pt idx="3130">
                  <c:v>43658</c:v>
                </c:pt>
                <c:pt idx="3131">
                  <c:v>43661</c:v>
                </c:pt>
                <c:pt idx="3132">
                  <c:v>43662</c:v>
                </c:pt>
                <c:pt idx="3133">
                  <c:v>43663</c:v>
                </c:pt>
                <c:pt idx="3134">
                  <c:v>43664</c:v>
                </c:pt>
                <c:pt idx="3135">
                  <c:v>43665</c:v>
                </c:pt>
                <c:pt idx="3136">
                  <c:v>43668</c:v>
                </c:pt>
                <c:pt idx="3137">
                  <c:v>43669</c:v>
                </c:pt>
                <c:pt idx="3138">
                  <c:v>43670</c:v>
                </c:pt>
                <c:pt idx="3139">
                  <c:v>43671</c:v>
                </c:pt>
                <c:pt idx="3140">
                  <c:v>43672</c:v>
                </c:pt>
                <c:pt idx="3141">
                  <c:v>43675</c:v>
                </c:pt>
                <c:pt idx="3142">
                  <c:v>43676</c:v>
                </c:pt>
                <c:pt idx="3143">
                  <c:v>43677</c:v>
                </c:pt>
                <c:pt idx="3144">
                  <c:v>43678</c:v>
                </c:pt>
                <c:pt idx="3145">
                  <c:v>43679</c:v>
                </c:pt>
                <c:pt idx="3146">
                  <c:v>43682</c:v>
                </c:pt>
                <c:pt idx="3147">
                  <c:v>43683</c:v>
                </c:pt>
                <c:pt idx="3148">
                  <c:v>43684</c:v>
                </c:pt>
                <c:pt idx="3149">
                  <c:v>43685</c:v>
                </c:pt>
                <c:pt idx="3150">
                  <c:v>43686</c:v>
                </c:pt>
                <c:pt idx="3151">
                  <c:v>43689</c:v>
                </c:pt>
                <c:pt idx="3152">
                  <c:v>43690</c:v>
                </c:pt>
                <c:pt idx="3153">
                  <c:v>43691</c:v>
                </c:pt>
                <c:pt idx="3154">
                  <c:v>43692</c:v>
                </c:pt>
                <c:pt idx="3155">
                  <c:v>43693</c:v>
                </c:pt>
                <c:pt idx="3156">
                  <c:v>43696</c:v>
                </c:pt>
                <c:pt idx="3157">
                  <c:v>43697</c:v>
                </c:pt>
                <c:pt idx="3158">
                  <c:v>43698</c:v>
                </c:pt>
                <c:pt idx="3159">
                  <c:v>43699</c:v>
                </c:pt>
                <c:pt idx="3160">
                  <c:v>43700</c:v>
                </c:pt>
                <c:pt idx="3161">
                  <c:v>43704</c:v>
                </c:pt>
                <c:pt idx="3162">
                  <c:v>43705</c:v>
                </c:pt>
                <c:pt idx="3163">
                  <c:v>43706</c:v>
                </c:pt>
                <c:pt idx="3164">
                  <c:v>43707</c:v>
                </c:pt>
                <c:pt idx="3165">
                  <c:v>43710</c:v>
                </c:pt>
                <c:pt idx="3166">
                  <c:v>43711</c:v>
                </c:pt>
                <c:pt idx="3167">
                  <c:v>43712</c:v>
                </c:pt>
                <c:pt idx="3168">
                  <c:v>43713</c:v>
                </c:pt>
                <c:pt idx="3169">
                  <c:v>43714</c:v>
                </c:pt>
                <c:pt idx="3170">
                  <c:v>43717</c:v>
                </c:pt>
                <c:pt idx="3171">
                  <c:v>43718</c:v>
                </c:pt>
                <c:pt idx="3172">
                  <c:v>43719</c:v>
                </c:pt>
                <c:pt idx="3173">
                  <c:v>43720</c:v>
                </c:pt>
                <c:pt idx="3174">
                  <c:v>43721</c:v>
                </c:pt>
                <c:pt idx="3175">
                  <c:v>43724</c:v>
                </c:pt>
                <c:pt idx="3176">
                  <c:v>43725</c:v>
                </c:pt>
                <c:pt idx="3177">
                  <c:v>43726</c:v>
                </c:pt>
                <c:pt idx="3178">
                  <c:v>43727</c:v>
                </c:pt>
                <c:pt idx="3179">
                  <c:v>43728</c:v>
                </c:pt>
                <c:pt idx="3180">
                  <c:v>43731</c:v>
                </c:pt>
                <c:pt idx="3181">
                  <c:v>43732</c:v>
                </c:pt>
                <c:pt idx="3182">
                  <c:v>43733</c:v>
                </c:pt>
                <c:pt idx="3183">
                  <c:v>43734</c:v>
                </c:pt>
                <c:pt idx="3184">
                  <c:v>43735</c:v>
                </c:pt>
                <c:pt idx="3185">
                  <c:v>43738</c:v>
                </c:pt>
                <c:pt idx="3186">
                  <c:v>43739</c:v>
                </c:pt>
                <c:pt idx="3187">
                  <c:v>43740</c:v>
                </c:pt>
                <c:pt idx="3188">
                  <c:v>43741</c:v>
                </c:pt>
                <c:pt idx="3189">
                  <c:v>43742</c:v>
                </c:pt>
                <c:pt idx="3190">
                  <c:v>43745</c:v>
                </c:pt>
                <c:pt idx="3191">
                  <c:v>43746</c:v>
                </c:pt>
                <c:pt idx="3192">
                  <c:v>43747</c:v>
                </c:pt>
                <c:pt idx="3193">
                  <c:v>43748</c:v>
                </c:pt>
                <c:pt idx="3194">
                  <c:v>43749</c:v>
                </c:pt>
                <c:pt idx="3195">
                  <c:v>43752</c:v>
                </c:pt>
                <c:pt idx="3196">
                  <c:v>43753</c:v>
                </c:pt>
                <c:pt idx="3197">
                  <c:v>43754</c:v>
                </c:pt>
                <c:pt idx="3198">
                  <c:v>43755</c:v>
                </c:pt>
                <c:pt idx="3199">
                  <c:v>43756</c:v>
                </c:pt>
                <c:pt idx="3200">
                  <c:v>43759</c:v>
                </c:pt>
                <c:pt idx="3201">
                  <c:v>43760</c:v>
                </c:pt>
                <c:pt idx="3202">
                  <c:v>43761</c:v>
                </c:pt>
                <c:pt idx="3203">
                  <c:v>43762</c:v>
                </c:pt>
                <c:pt idx="3204">
                  <c:v>43763</c:v>
                </c:pt>
                <c:pt idx="3205">
                  <c:v>43766</c:v>
                </c:pt>
                <c:pt idx="3206">
                  <c:v>43767</c:v>
                </c:pt>
                <c:pt idx="3207">
                  <c:v>43768</c:v>
                </c:pt>
                <c:pt idx="3208">
                  <c:v>43769</c:v>
                </c:pt>
                <c:pt idx="3209">
                  <c:v>43770</c:v>
                </c:pt>
                <c:pt idx="3210">
                  <c:v>43773</c:v>
                </c:pt>
                <c:pt idx="3211">
                  <c:v>43774</c:v>
                </c:pt>
                <c:pt idx="3212">
                  <c:v>43775</c:v>
                </c:pt>
                <c:pt idx="3213">
                  <c:v>43776</c:v>
                </c:pt>
                <c:pt idx="3214">
                  <c:v>43777</c:v>
                </c:pt>
                <c:pt idx="3215">
                  <c:v>43780</c:v>
                </c:pt>
                <c:pt idx="3216">
                  <c:v>43781</c:v>
                </c:pt>
                <c:pt idx="3217">
                  <c:v>43782</c:v>
                </c:pt>
                <c:pt idx="3218">
                  <c:v>43783</c:v>
                </c:pt>
                <c:pt idx="3219">
                  <c:v>43784</c:v>
                </c:pt>
                <c:pt idx="3220">
                  <c:v>43787</c:v>
                </c:pt>
                <c:pt idx="3221">
                  <c:v>43788</c:v>
                </c:pt>
                <c:pt idx="3222">
                  <c:v>43789</c:v>
                </c:pt>
                <c:pt idx="3223">
                  <c:v>43790</c:v>
                </c:pt>
                <c:pt idx="3224">
                  <c:v>43791</c:v>
                </c:pt>
                <c:pt idx="3225">
                  <c:v>43794</c:v>
                </c:pt>
                <c:pt idx="3226">
                  <c:v>43795</c:v>
                </c:pt>
                <c:pt idx="3227">
                  <c:v>43796</c:v>
                </c:pt>
                <c:pt idx="3228">
                  <c:v>43797</c:v>
                </c:pt>
                <c:pt idx="3229">
                  <c:v>43798</c:v>
                </c:pt>
                <c:pt idx="3230">
                  <c:v>43801</c:v>
                </c:pt>
                <c:pt idx="3231">
                  <c:v>43802</c:v>
                </c:pt>
                <c:pt idx="3232">
                  <c:v>43803</c:v>
                </c:pt>
                <c:pt idx="3233">
                  <c:v>43804</c:v>
                </c:pt>
                <c:pt idx="3234">
                  <c:v>43805</c:v>
                </c:pt>
                <c:pt idx="3235">
                  <c:v>43808</c:v>
                </c:pt>
                <c:pt idx="3236">
                  <c:v>43809</c:v>
                </c:pt>
                <c:pt idx="3237">
                  <c:v>43810</c:v>
                </c:pt>
                <c:pt idx="3238">
                  <c:v>43811</c:v>
                </c:pt>
                <c:pt idx="3239">
                  <c:v>43812</c:v>
                </c:pt>
                <c:pt idx="3240">
                  <c:v>43815</c:v>
                </c:pt>
                <c:pt idx="3241">
                  <c:v>43816</c:v>
                </c:pt>
                <c:pt idx="3242">
                  <c:v>43817</c:v>
                </c:pt>
                <c:pt idx="3243">
                  <c:v>43818</c:v>
                </c:pt>
                <c:pt idx="3244">
                  <c:v>43819</c:v>
                </c:pt>
                <c:pt idx="3245">
                  <c:v>43822</c:v>
                </c:pt>
                <c:pt idx="3246">
                  <c:v>43823</c:v>
                </c:pt>
                <c:pt idx="3247">
                  <c:v>43832</c:v>
                </c:pt>
                <c:pt idx="3248">
                  <c:v>43833</c:v>
                </c:pt>
                <c:pt idx="3249">
                  <c:v>43836</c:v>
                </c:pt>
                <c:pt idx="3250">
                  <c:v>43837</c:v>
                </c:pt>
                <c:pt idx="3251">
                  <c:v>43838</c:v>
                </c:pt>
                <c:pt idx="3252">
                  <c:v>43839</c:v>
                </c:pt>
                <c:pt idx="3253">
                  <c:v>43840</c:v>
                </c:pt>
                <c:pt idx="3254">
                  <c:v>43843</c:v>
                </c:pt>
                <c:pt idx="3255">
                  <c:v>43844</c:v>
                </c:pt>
                <c:pt idx="3256">
                  <c:v>43845</c:v>
                </c:pt>
                <c:pt idx="3257">
                  <c:v>43846</c:v>
                </c:pt>
                <c:pt idx="3258">
                  <c:v>43847</c:v>
                </c:pt>
                <c:pt idx="3259">
                  <c:v>43850</c:v>
                </c:pt>
                <c:pt idx="3260">
                  <c:v>43851</c:v>
                </c:pt>
                <c:pt idx="3261">
                  <c:v>43852</c:v>
                </c:pt>
                <c:pt idx="3262">
                  <c:v>43853</c:v>
                </c:pt>
                <c:pt idx="3263">
                  <c:v>43854</c:v>
                </c:pt>
                <c:pt idx="3264">
                  <c:v>43857</c:v>
                </c:pt>
                <c:pt idx="3265">
                  <c:v>43858</c:v>
                </c:pt>
                <c:pt idx="3266">
                  <c:v>43859</c:v>
                </c:pt>
                <c:pt idx="3267">
                  <c:v>43860</c:v>
                </c:pt>
                <c:pt idx="3268">
                  <c:v>43861</c:v>
                </c:pt>
                <c:pt idx="3269">
                  <c:v>43864</c:v>
                </c:pt>
                <c:pt idx="3270">
                  <c:v>43865</c:v>
                </c:pt>
                <c:pt idx="3271">
                  <c:v>43866</c:v>
                </c:pt>
                <c:pt idx="3272">
                  <c:v>43867</c:v>
                </c:pt>
                <c:pt idx="3273">
                  <c:v>43868</c:v>
                </c:pt>
                <c:pt idx="3274">
                  <c:v>43871</c:v>
                </c:pt>
                <c:pt idx="3275">
                  <c:v>43872</c:v>
                </c:pt>
                <c:pt idx="3276">
                  <c:v>43873</c:v>
                </c:pt>
                <c:pt idx="3277">
                  <c:v>43874</c:v>
                </c:pt>
                <c:pt idx="3278">
                  <c:v>43875</c:v>
                </c:pt>
                <c:pt idx="3279">
                  <c:v>43878</c:v>
                </c:pt>
                <c:pt idx="3280">
                  <c:v>43879</c:v>
                </c:pt>
                <c:pt idx="3281">
                  <c:v>43880</c:v>
                </c:pt>
                <c:pt idx="3282">
                  <c:v>43881</c:v>
                </c:pt>
                <c:pt idx="3283">
                  <c:v>43882</c:v>
                </c:pt>
                <c:pt idx="3284">
                  <c:v>43885</c:v>
                </c:pt>
                <c:pt idx="3285">
                  <c:v>43886</c:v>
                </c:pt>
                <c:pt idx="3286">
                  <c:v>43887</c:v>
                </c:pt>
                <c:pt idx="3287">
                  <c:v>43888</c:v>
                </c:pt>
                <c:pt idx="3288">
                  <c:v>43889</c:v>
                </c:pt>
                <c:pt idx="3289">
                  <c:v>43892</c:v>
                </c:pt>
                <c:pt idx="3290">
                  <c:v>43893</c:v>
                </c:pt>
                <c:pt idx="3291">
                  <c:v>43894</c:v>
                </c:pt>
                <c:pt idx="3292">
                  <c:v>43895</c:v>
                </c:pt>
                <c:pt idx="3293">
                  <c:v>43896</c:v>
                </c:pt>
                <c:pt idx="3294">
                  <c:v>43899</c:v>
                </c:pt>
                <c:pt idx="3295">
                  <c:v>43900</c:v>
                </c:pt>
                <c:pt idx="3296">
                  <c:v>43901</c:v>
                </c:pt>
                <c:pt idx="3297">
                  <c:v>43902</c:v>
                </c:pt>
                <c:pt idx="3298">
                  <c:v>43903</c:v>
                </c:pt>
                <c:pt idx="3299">
                  <c:v>43906</c:v>
                </c:pt>
                <c:pt idx="3300">
                  <c:v>43907</c:v>
                </c:pt>
                <c:pt idx="3301">
                  <c:v>43908</c:v>
                </c:pt>
                <c:pt idx="3302">
                  <c:v>43909</c:v>
                </c:pt>
                <c:pt idx="3303">
                  <c:v>43910</c:v>
                </c:pt>
                <c:pt idx="3304">
                  <c:v>43913</c:v>
                </c:pt>
                <c:pt idx="3305">
                  <c:v>43914</c:v>
                </c:pt>
                <c:pt idx="3306">
                  <c:v>43915</c:v>
                </c:pt>
                <c:pt idx="3307">
                  <c:v>43916</c:v>
                </c:pt>
                <c:pt idx="3308">
                  <c:v>43917</c:v>
                </c:pt>
                <c:pt idx="3309">
                  <c:v>43920</c:v>
                </c:pt>
                <c:pt idx="3310">
                  <c:v>43921</c:v>
                </c:pt>
                <c:pt idx="3311">
                  <c:v>43922</c:v>
                </c:pt>
                <c:pt idx="3312">
                  <c:v>43923</c:v>
                </c:pt>
                <c:pt idx="3313">
                  <c:v>43924</c:v>
                </c:pt>
                <c:pt idx="3314">
                  <c:v>43927</c:v>
                </c:pt>
                <c:pt idx="3315">
                  <c:v>43928</c:v>
                </c:pt>
                <c:pt idx="3316">
                  <c:v>43929</c:v>
                </c:pt>
                <c:pt idx="3317">
                  <c:v>43930</c:v>
                </c:pt>
                <c:pt idx="3318">
                  <c:v>43935</c:v>
                </c:pt>
                <c:pt idx="3319">
                  <c:v>43936</c:v>
                </c:pt>
                <c:pt idx="3320">
                  <c:v>43937</c:v>
                </c:pt>
                <c:pt idx="3321">
                  <c:v>43938</c:v>
                </c:pt>
                <c:pt idx="3322">
                  <c:v>43941</c:v>
                </c:pt>
                <c:pt idx="3323">
                  <c:v>43942</c:v>
                </c:pt>
                <c:pt idx="3324">
                  <c:v>43943</c:v>
                </c:pt>
                <c:pt idx="3325">
                  <c:v>43944</c:v>
                </c:pt>
                <c:pt idx="3326">
                  <c:v>43945</c:v>
                </c:pt>
                <c:pt idx="3327">
                  <c:v>43948</c:v>
                </c:pt>
                <c:pt idx="3328">
                  <c:v>43949</c:v>
                </c:pt>
                <c:pt idx="3329">
                  <c:v>43950</c:v>
                </c:pt>
                <c:pt idx="3330">
                  <c:v>43951</c:v>
                </c:pt>
                <c:pt idx="3331">
                  <c:v>43952</c:v>
                </c:pt>
                <c:pt idx="3332">
                  <c:v>43955</c:v>
                </c:pt>
                <c:pt idx="3333">
                  <c:v>43956</c:v>
                </c:pt>
                <c:pt idx="3334">
                  <c:v>43957</c:v>
                </c:pt>
                <c:pt idx="3335">
                  <c:v>43958</c:v>
                </c:pt>
                <c:pt idx="3336">
                  <c:v>43962</c:v>
                </c:pt>
                <c:pt idx="3337">
                  <c:v>43963</c:v>
                </c:pt>
                <c:pt idx="3338">
                  <c:v>43964</c:v>
                </c:pt>
                <c:pt idx="3339">
                  <c:v>43965</c:v>
                </c:pt>
                <c:pt idx="3340">
                  <c:v>43966</c:v>
                </c:pt>
                <c:pt idx="3341">
                  <c:v>43969</c:v>
                </c:pt>
                <c:pt idx="3342">
                  <c:v>43970</c:v>
                </c:pt>
                <c:pt idx="3343">
                  <c:v>43971</c:v>
                </c:pt>
                <c:pt idx="3344">
                  <c:v>43972</c:v>
                </c:pt>
                <c:pt idx="3345">
                  <c:v>43973</c:v>
                </c:pt>
                <c:pt idx="3346">
                  <c:v>43977</c:v>
                </c:pt>
                <c:pt idx="3347">
                  <c:v>43978</c:v>
                </c:pt>
                <c:pt idx="3348">
                  <c:v>43979</c:v>
                </c:pt>
                <c:pt idx="3349">
                  <c:v>43980</c:v>
                </c:pt>
                <c:pt idx="3350">
                  <c:v>43983</c:v>
                </c:pt>
                <c:pt idx="3351">
                  <c:v>43984</c:v>
                </c:pt>
                <c:pt idx="3352">
                  <c:v>43985</c:v>
                </c:pt>
                <c:pt idx="3353">
                  <c:v>43986</c:v>
                </c:pt>
                <c:pt idx="3354">
                  <c:v>43987</c:v>
                </c:pt>
                <c:pt idx="3355">
                  <c:v>43990</c:v>
                </c:pt>
                <c:pt idx="3356">
                  <c:v>43991</c:v>
                </c:pt>
                <c:pt idx="3357">
                  <c:v>43992</c:v>
                </c:pt>
                <c:pt idx="3358">
                  <c:v>43993</c:v>
                </c:pt>
                <c:pt idx="3359">
                  <c:v>43994</c:v>
                </c:pt>
                <c:pt idx="3360">
                  <c:v>43997</c:v>
                </c:pt>
                <c:pt idx="3361">
                  <c:v>43998</c:v>
                </c:pt>
                <c:pt idx="3362">
                  <c:v>43999</c:v>
                </c:pt>
                <c:pt idx="3363">
                  <c:v>44000</c:v>
                </c:pt>
                <c:pt idx="3364">
                  <c:v>44001</c:v>
                </c:pt>
                <c:pt idx="3365">
                  <c:v>44004</c:v>
                </c:pt>
                <c:pt idx="3366">
                  <c:v>44005</c:v>
                </c:pt>
                <c:pt idx="3367">
                  <c:v>44006</c:v>
                </c:pt>
                <c:pt idx="3368">
                  <c:v>44007</c:v>
                </c:pt>
                <c:pt idx="3369">
                  <c:v>44008</c:v>
                </c:pt>
                <c:pt idx="3370">
                  <c:v>44011</c:v>
                </c:pt>
                <c:pt idx="3371">
                  <c:v>44012</c:v>
                </c:pt>
                <c:pt idx="3372">
                  <c:v>44013</c:v>
                </c:pt>
                <c:pt idx="3373">
                  <c:v>44014</c:v>
                </c:pt>
                <c:pt idx="3374">
                  <c:v>44015</c:v>
                </c:pt>
                <c:pt idx="3375">
                  <c:v>44018</c:v>
                </c:pt>
                <c:pt idx="3376">
                  <c:v>44019</c:v>
                </c:pt>
                <c:pt idx="3377">
                  <c:v>44020</c:v>
                </c:pt>
                <c:pt idx="3378">
                  <c:v>44021</c:v>
                </c:pt>
                <c:pt idx="3379">
                  <c:v>44022</c:v>
                </c:pt>
                <c:pt idx="3380">
                  <c:v>44025</c:v>
                </c:pt>
                <c:pt idx="3381">
                  <c:v>44026</c:v>
                </c:pt>
                <c:pt idx="3382">
                  <c:v>44027</c:v>
                </c:pt>
                <c:pt idx="3383">
                  <c:v>44028</c:v>
                </c:pt>
                <c:pt idx="3384">
                  <c:v>44029</c:v>
                </c:pt>
                <c:pt idx="3385">
                  <c:v>44032</c:v>
                </c:pt>
                <c:pt idx="3386">
                  <c:v>44033</c:v>
                </c:pt>
                <c:pt idx="3387">
                  <c:v>44034</c:v>
                </c:pt>
                <c:pt idx="3388">
                  <c:v>44035</c:v>
                </c:pt>
                <c:pt idx="3389">
                  <c:v>44036</c:v>
                </c:pt>
                <c:pt idx="3390">
                  <c:v>44039</c:v>
                </c:pt>
                <c:pt idx="3391">
                  <c:v>44040</c:v>
                </c:pt>
                <c:pt idx="3392">
                  <c:v>44041</c:v>
                </c:pt>
                <c:pt idx="3393">
                  <c:v>44042</c:v>
                </c:pt>
                <c:pt idx="3394">
                  <c:v>44043</c:v>
                </c:pt>
                <c:pt idx="3395">
                  <c:v>44046</c:v>
                </c:pt>
                <c:pt idx="3396">
                  <c:v>44047</c:v>
                </c:pt>
                <c:pt idx="3397">
                  <c:v>44048</c:v>
                </c:pt>
                <c:pt idx="3398">
                  <c:v>44049</c:v>
                </c:pt>
                <c:pt idx="3399">
                  <c:v>44050</c:v>
                </c:pt>
                <c:pt idx="3400">
                  <c:v>44053</c:v>
                </c:pt>
                <c:pt idx="3401">
                  <c:v>44054</c:v>
                </c:pt>
                <c:pt idx="3402">
                  <c:v>44055</c:v>
                </c:pt>
                <c:pt idx="3403">
                  <c:v>44056</c:v>
                </c:pt>
                <c:pt idx="3404">
                  <c:v>44057</c:v>
                </c:pt>
                <c:pt idx="3405">
                  <c:v>44060</c:v>
                </c:pt>
                <c:pt idx="3406">
                  <c:v>44061</c:v>
                </c:pt>
                <c:pt idx="3407">
                  <c:v>44062</c:v>
                </c:pt>
                <c:pt idx="3408">
                  <c:v>44063</c:v>
                </c:pt>
                <c:pt idx="3409">
                  <c:v>44064</c:v>
                </c:pt>
                <c:pt idx="3410">
                  <c:v>44067</c:v>
                </c:pt>
                <c:pt idx="3411">
                  <c:v>44068</c:v>
                </c:pt>
                <c:pt idx="3412">
                  <c:v>44069</c:v>
                </c:pt>
                <c:pt idx="3413">
                  <c:v>44070</c:v>
                </c:pt>
                <c:pt idx="3414">
                  <c:v>44071</c:v>
                </c:pt>
                <c:pt idx="3415">
                  <c:v>44075</c:v>
                </c:pt>
                <c:pt idx="3416">
                  <c:v>44076</c:v>
                </c:pt>
                <c:pt idx="3417">
                  <c:v>44077</c:v>
                </c:pt>
                <c:pt idx="3418">
                  <c:v>44078</c:v>
                </c:pt>
                <c:pt idx="3419">
                  <c:v>44081</c:v>
                </c:pt>
                <c:pt idx="3420">
                  <c:v>44082</c:v>
                </c:pt>
                <c:pt idx="3421">
                  <c:v>44083</c:v>
                </c:pt>
                <c:pt idx="3422">
                  <c:v>44084</c:v>
                </c:pt>
                <c:pt idx="3423">
                  <c:v>44085</c:v>
                </c:pt>
                <c:pt idx="3424">
                  <c:v>44088</c:v>
                </c:pt>
                <c:pt idx="3425">
                  <c:v>44089</c:v>
                </c:pt>
                <c:pt idx="3426">
                  <c:v>44090</c:v>
                </c:pt>
                <c:pt idx="3427">
                  <c:v>44091</c:v>
                </c:pt>
                <c:pt idx="3428">
                  <c:v>44092</c:v>
                </c:pt>
                <c:pt idx="3429">
                  <c:v>44095</c:v>
                </c:pt>
                <c:pt idx="3430">
                  <c:v>44096</c:v>
                </c:pt>
                <c:pt idx="3431">
                  <c:v>44097</c:v>
                </c:pt>
                <c:pt idx="3432">
                  <c:v>44098</c:v>
                </c:pt>
                <c:pt idx="3433">
                  <c:v>44099</c:v>
                </c:pt>
                <c:pt idx="3434">
                  <c:v>44102</c:v>
                </c:pt>
                <c:pt idx="3435">
                  <c:v>44103</c:v>
                </c:pt>
                <c:pt idx="3436">
                  <c:v>44104</c:v>
                </c:pt>
                <c:pt idx="3437">
                  <c:v>44105</c:v>
                </c:pt>
                <c:pt idx="3438">
                  <c:v>44106</c:v>
                </c:pt>
                <c:pt idx="3439">
                  <c:v>44109</c:v>
                </c:pt>
                <c:pt idx="3440">
                  <c:v>44110</c:v>
                </c:pt>
                <c:pt idx="3441">
                  <c:v>44111</c:v>
                </c:pt>
                <c:pt idx="3442">
                  <c:v>44112</c:v>
                </c:pt>
                <c:pt idx="3443">
                  <c:v>44113</c:v>
                </c:pt>
                <c:pt idx="3444">
                  <c:v>44116</c:v>
                </c:pt>
                <c:pt idx="3445">
                  <c:v>44117</c:v>
                </c:pt>
                <c:pt idx="3446">
                  <c:v>44118</c:v>
                </c:pt>
                <c:pt idx="3447">
                  <c:v>44119</c:v>
                </c:pt>
                <c:pt idx="3448">
                  <c:v>44120</c:v>
                </c:pt>
                <c:pt idx="3449">
                  <c:v>44123</c:v>
                </c:pt>
                <c:pt idx="3450">
                  <c:v>44124</c:v>
                </c:pt>
                <c:pt idx="3451">
                  <c:v>44125</c:v>
                </c:pt>
                <c:pt idx="3452">
                  <c:v>44126</c:v>
                </c:pt>
                <c:pt idx="3453">
                  <c:v>44127</c:v>
                </c:pt>
                <c:pt idx="3454">
                  <c:v>44130</c:v>
                </c:pt>
                <c:pt idx="3455">
                  <c:v>44131</c:v>
                </c:pt>
                <c:pt idx="3456">
                  <c:v>44132</c:v>
                </c:pt>
                <c:pt idx="3457">
                  <c:v>44133</c:v>
                </c:pt>
                <c:pt idx="3458">
                  <c:v>44134</c:v>
                </c:pt>
                <c:pt idx="3459">
                  <c:v>44137</c:v>
                </c:pt>
                <c:pt idx="3460">
                  <c:v>44138</c:v>
                </c:pt>
                <c:pt idx="3461">
                  <c:v>44139</c:v>
                </c:pt>
                <c:pt idx="3462">
                  <c:v>44140</c:v>
                </c:pt>
                <c:pt idx="3463">
                  <c:v>44141</c:v>
                </c:pt>
                <c:pt idx="3464">
                  <c:v>44144</c:v>
                </c:pt>
                <c:pt idx="3465">
                  <c:v>44145</c:v>
                </c:pt>
                <c:pt idx="3466">
                  <c:v>44146</c:v>
                </c:pt>
                <c:pt idx="3467">
                  <c:v>44147</c:v>
                </c:pt>
                <c:pt idx="3468">
                  <c:v>44148</c:v>
                </c:pt>
                <c:pt idx="3469">
                  <c:v>44151</c:v>
                </c:pt>
                <c:pt idx="3470">
                  <c:v>44152</c:v>
                </c:pt>
                <c:pt idx="3471">
                  <c:v>44153</c:v>
                </c:pt>
                <c:pt idx="3472">
                  <c:v>44154</c:v>
                </c:pt>
                <c:pt idx="3473">
                  <c:v>44155</c:v>
                </c:pt>
                <c:pt idx="3474">
                  <c:v>44158</c:v>
                </c:pt>
                <c:pt idx="3475">
                  <c:v>44159</c:v>
                </c:pt>
                <c:pt idx="3476">
                  <c:v>44160</c:v>
                </c:pt>
                <c:pt idx="3477">
                  <c:v>44161</c:v>
                </c:pt>
                <c:pt idx="3478">
                  <c:v>44162</c:v>
                </c:pt>
                <c:pt idx="3479">
                  <c:v>44165</c:v>
                </c:pt>
                <c:pt idx="3480">
                  <c:v>44166</c:v>
                </c:pt>
                <c:pt idx="3481">
                  <c:v>44167</c:v>
                </c:pt>
                <c:pt idx="3482">
                  <c:v>44168</c:v>
                </c:pt>
                <c:pt idx="3483">
                  <c:v>44169</c:v>
                </c:pt>
                <c:pt idx="3484">
                  <c:v>44172</c:v>
                </c:pt>
                <c:pt idx="3485">
                  <c:v>44173</c:v>
                </c:pt>
                <c:pt idx="3486">
                  <c:v>44174</c:v>
                </c:pt>
                <c:pt idx="3487">
                  <c:v>44175</c:v>
                </c:pt>
                <c:pt idx="3488">
                  <c:v>44176</c:v>
                </c:pt>
                <c:pt idx="3489">
                  <c:v>44179</c:v>
                </c:pt>
                <c:pt idx="3490">
                  <c:v>44180</c:v>
                </c:pt>
                <c:pt idx="3491">
                  <c:v>44181</c:v>
                </c:pt>
                <c:pt idx="3492">
                  <c:v>44182</c:v>
                </c:pt>
                <c:pt idx="3493">
                  <c:v>44183</c:v>
                </c:pt>
                <c:pt idx="3494">
                  <c:v>44186</c:v>
                </c:pt>
                <c:pt idx="3495">
                  <c:v>44187</c:v>
                </c:pt>
                <c:pt idx="3496">
                  <c:v>44188</c:v>
                </c:pt>
                <c:pt idx="3497">
                  <c:v>44189</c:v>
                </c:pt>
                <c:pt idx="3498">
                  <c:v>44200</c:v>
                </c:pt>
                <c:pt idx="3499">
                  <c:v>44201</c:v>
                </c:pt>
                <c:pt idx="3500">
                  <c:v>44202</c:v>
                </c:pt>
                <c:pt idx="3501">
                  <c:v>44203</c:v>
                </c:pt>
                <c:pt idx="3502">
                  <c:v>44204</c:v>
                </c:pt>
                <c:pt idx="3503">
                  <c:v>44207</c:v>
                </c:pt>
                <c:pt idx="3504">
                  <c:v>44208</c:v>
                </c:pt>
                <c:pt idx="3505">
                  <c:v>44209</c:v>
                </c:pt>
                <c:pt idx="3506">
                  <c:v>44210</c:v>
                </c:pt>
                <c:pt idx="3507">
                  <c:v>44211</c:v>
                </c:pt>
                <c:pt idx="3508">
                  <c:v>44214</c:v>
                </c:pt>
                <c:pt idx="3509">
                  <c:v>44215</c:v>
                </c:pt>
                <c:pt idx="3510">
                  <c:v>44216</c:v>
                </c:pt>
                <c:pt idx="3511">
                  <c:v>44217</c:v>
                </c:pt>
                <c:pt idx="3512">
                  <c:v>44218</c:v>
                </c:pt>
                <c:pt idx="3513">
                  <c:v>44221</c:v>
                </c:pt>
                <c:pt idx="3514">
                  <c:v>44222</c:v>
                </c:pt>
                <c:pt idx="3515">
                  <c:v>44223</c:v>
                </c:pt>
                <c:pt idx="3516">
                  <c:v>44224</c:v>
                </c:pt>
                <c:pt idx="3517">
                  <c:v>44225</c:v>
                </c:pt>
                <c:pt idx="3518">
                  <c:v>44228</c:v>
                </c:pt>
                <c:pt idx="3519">
                  <c:v>44229</c:v>
                </c:pt>
                <c:pt idx="3520">
                  <c:v>44230</c:v>
                </c:pt>
                <c:pt idx="3521">
                  <c:v>44231</c:v>
                </c:pt>
                <c:pt idx="3522">
                  <c:v>44232</c:v>
                </c:pt>
                <c:pt idx="3523">
                  <c:v>44235</c:v>
                </c:pt>
                <c:pt idx="3524">
                  <c:v>44236</c:v>
                </c:pt>
                <c:pt idx="3525">
                  <c:v>44237</c:v>
                </c:pt>
                <c:pt idx="3526">
                  <c:v>44238</c:v>
                </c:pt>
                <c:pt idx="3527">
                  <c:v>44239</c:v>
                </c:pt>
                <c:pt idx="3528">
                  <c:v>44242</c:v>
                </c:pt>
                <c:pt idx="3529">
                  <c:v>44243</c:v>
                </c:pt>
                <c:pt idx="3530">
                  <c:v>44244</c:v>
                </c:pt>
                <c:pt idx="3531">
                  <c:v>44245</c:v>
                </c:pt>
                <c:pt idx="3532">
                  <c:v>44246</c:v>
                </c:pt>
                <c:pt idx="3533">
                  <c:v>44249</c:v>
                </c:pt>
                <c:pt idx="3534">
                  <c:v>44250</c:v>
                </c:pt>
                <c:pt idx="3535">
                  <c:v>44251</c:v>
                </c:pt>
                <c:pt idx="3536">
                  <c:v>44252</c:v>
                </c:pt>
                <c:pt idx="3537">
                  <c:v>44253</c:v>
                </c:pt>
                <c:pt idx="3538">
                  <c:v>44256</c:v>
                </c:pt>
                <c:pt idx="3539">
                  <c:v>44257</c:v>
                </c:pt>
                <c:pt idx="3540">
                  <c:v>44258</c:v>
                </c:pt>
                <c:pt idx="3541">
                  <c:v>44259</c:v>
                </c:pt>
                <c:pt idx="3542">
                  <c:v>44260</c:v>
                </c:pt>
                <c:pt idx="3543">
                  <c:v>44263</c:v>
                </c:pt>
                <c:pt idx="3544">
                  <c:v>44264</c:v>
                </c:pt>
                <c:pt idx="3545">
                  <c:v>44265</c:v>
                </c:pt>
                <c:pt idx="3546">
                  <c:v>44266</c:v>
                </c:pt>
                <c:pt idx="3547">
                  <c:v>44267</c:v>
                </c:pt>
                <c:pt idx="3548">
                  <c:v>44270</c:v>
                </c:pt>
                <c:pt idx="3549">
                  <c:v>44271</c:v>
                </c:pt>
                <c:pt idx="3550">
                  <c:v>44272</c:v>
                </c:pt>
                <c:pt idx="3551">
                  <c:v>44273</c:v>
                </c:pt>
                <c:pt idx="3552">
                  <c:v>44274</c:v>
                </c:pt>
                <c:pt idx="3553">
                  <c:v>44277</c:v>
                </c:pt>
                <c:pt idx="3554">
                  <c:v>44278</c:v>
                </c:pt>
                <c:pt idx="3555">
                  <c:v>44279</c:v>
                </c:pt>
                <c:pt idx="3556">
                  <c:v>44280</c:v>
                </c:pt>
                <c:pt idx="3557">
                  <c:v>44281</c:v>
                </c:pt>
                <c:pt idx="3558">
                  <c:v>44284</c:v>
                </c:pt>
                <c:pt idx="3559">
                  <c:v>44285</c:v>
                </c:pt>
                <c:pt idx="3560">
                  <c:v>44286</c:v>
                </c:pt>
                <c:pt idx="3561">
                  <c:v>44287</c:v>
                </c:pt>
                <c:pt idx="3562">
                  <c:v>44292</c:v>
                </c:pt>
                <c:pt idx="3563">
                  <c:v>44293</c:v>
                </c:pt>
                <c:pt idx="3564">
                  <c:v>44294</c:v>
                </c:pt>
                <c:pt idx="3565">
                  <c:v>44295</c:v>
                </c:pt>
                <c:pt idx="3566">
                  <c:v>44298</c:v>
                </c:pt>
                <c:pt idx="3567">
                  <c:v>44299</c:v>
                </c:pt>
                <c:pt idx="3568">
                  <c:v>44300</c:v>
                </c:pt>
                <c:pt idx="3569">
                  <c:v>44301</c:v>
                </c:pt>
                <c:pt idx="3570">
                  <c:v>44302</c:v>
                </c:pt>
                <c:pt idx="3571">
                  <c:v>44305</c:v>
                </c:pt>
                <c:pt idx="3572">
                  <c:v>44306</c:v>
                </c:pt>
                <c:pt idx="3573">
                  <c:v>44307</c:v>
                </c:pt>
                <c:pt idx="3574">
                  <c:v>44308</c:v>
                </c:pt>
                <c:pt idx="3575">
                  <c:v>44309</c:v>
                </c:pt>
                <c:pt idx="3576">
                  <c:v>44312</c:v>
                </c:pt>
                <c:pt idx="3577">
                  <c:v>44313</c:v>
                </c:pt>
                <c:pt idx="3578">
                  <c:v>44314</c:v>
                </c:pt>
                <c:pt idx="3579">
                  <c:v>44315</c:v>
                </c:pt>
                <c:pt idx="3580">
                  <c:v>44316</c:v>
                </c:pt>
                <c:pt idx="3581">
                  <c:v>44320</c:v>
                </c:pt>
                <c:pt idx="3582">
                  <c:v>44321</c:v>
                </c:pt>
                <c:pt idx="3583">
                  <c:v>44322</c:v>
                </c:pt>
                <c:pt idx="3584">
                  <c:v>44323</c:v>
                </c:pt>
                <c:pt idx="3585">
                  <c:v>44326</c:v>
                </c:pt>
                <c:pt idx="3586">
                  <c:v>44327</c:v>
                </c:pt>
                <c:pt idx="3587">
                  <c:v>44328</c:v>
                </c:pt>
                <c:pt idx="3588">
                  <c:v>44329</c:v>
                </c:pt>
                <c:pt idx="3589">
                  <c:v>44330</c:v>
                </c:pt>
                <c:pt idx="3590">
                  <c:v>44333</c:v>
                </c:pt>
                <c:pt idx="3591">
                  <c:v>44334</c:v>
                </c:pt>
                <c:pt idx="3592">
                  <c:v>44335</c:v>
                </c:pt>
                <c:pt idx="3593">
                  <c:v>44336</c:v>
                </c:pt>
                <c:pt idx="3594">
                  <c:v>44337</c:v>
                </c:pt>
                <c:pt idx="3595">
                  <c:v>44340</c:v>
                </c:pt>
                <c:pt idx="3596">
                  <c:v>44341</c:v>
                </c:pt>
                <c:pt idx="3597">
                  <c:v>44342</c:v>
                </c:pt>
                <c:pt idx="3598">
                  <c:v>44343</c:v>
                </c:pt>
                <c:pt idx="3599">
                  <c:v>44344</c:v>
                </c:pt>
                <c:pt idx="3600">
                  <c:v>44348</c:v>
                </c:pt>
                <c:pt idx="3601">
                  <c:v>44349</c:v>
                </c:pt>
                <c:pt idx="3602">
                  <c:v>44350</c:v>
                </c:pt>
                <c:pt idx="3603">
                  <c:v>44351</c:v>
                </c:pt>
                <c:pt idx="3604">
                  <c:v>44354</c:v>
                </c:pt>
                <c:pt idx="3605">
                  <c:v>44355</c:v>
                </c:pt>
                <c:pt idx="3606">
                  <c:v>44356</c:v>
                </c:pt>
                <c:pt idx="3607">
                  <c:v>44357</c:v>
                </c:pt>
                <c:pt idx="3608">
                  <c:v>44358</c:v>
                </c:pt>
                <c:pt idx="3609">
                  <c:v>44361</c:v>
                </c:pt>
                <c:pt idx="3610">
                  <c:v>44362</c:v>
                </c:pt>
                <c:pt idx="3611">
                  <c:v>44363</c:v>
                </c:pt>
                <c:pt idx="3612">
                  <c:v>44364</c:v>
                </c:pt>
                <c:pt idx="3613">
                  <c:v>44365</c:v>
                </c:pt>
                <c:pt idx="3614">
                  <c:v>44368</c:v>
                </c:pt>
                <c:pt idx="3615">
                  <c:v>44369</c:v>
                </c:pt>
                <c:pt idx="3616">
                  <c:v>44370</c:v>
                </c:pt>
                <c:pt idx="3617">
                  <c:v>44371</c:v>
                </c:pt>
                <c:pt idx="3618">
                  <c:v>44372</c:v>
                </c:pt>
                <c:pt idx="3619">
                  <c:v>44375</c:v>
                </c:pt>
                <c:pt idx="3620">
                  <c:v>44376</c:v>
                </c:pt>
                <c:pt idx="3621">
                  <c:v>44377</c:v>
                </c:pt>
              </c:numCache>
            </c:numRef>
          </c:cat>
          <c:val>
            <c:numRef>
              <c:f>BDI!$B$2:$B$3637</c:f>
              <c:numCache>
                <c:formatCode>#,##0.00</c:formatCode>
                <c:ptCount val="3636"/>
                <c:pt idx="0">
                  <c:v>4421</c:v>
                </c:pt>
                <c:pt idx="1">
                  <c:v>4452</c:v>
                </c:pt>
                <c:pt idx="2">
                  <c:v>4494</c:v>
                </c:pt>
                <c:pt idx="3">
                  <c:v>4539</c:v>
                </c:pt>
                <c:pt idx="4">
                  <c:v>4579</c:v>
                </c:pt>
                <c:pt idx="5">
                  <c:v>4617</c:v>
                </c:pt>
                <c:pt idx="6">
                  <c:v>4640</c:v>
                </c:pt>
                <c:pt idx="7">
                  <c:v>4647</c:v>
                </c:pt>
                <c:pt idx="8">
                  <c:v>4642</c:v>
                </c:pt>
                <c:pt idx="9">
                  <c:v>4629</c:v>
                </c:pt>
                <c:pt idx="10">
                  <c:v>4555</c:v>
                </c:pt>
                <c:pt idx="11">
                  <c:v>4481</c:v>
                </c:pt>
                <c:pt idx="12">
                  <c:v>4411</c:v>
                </c:pt>
                <c:pt idx="13">
                  <c:v>4362</c:v>
                </c:pt>
                <c:pt idx="14">
                  <c:v>4340</c:v>
                </c:pt>
                <c:pt idx="15">
                  <c:v>4360</c:v>
                </c:pt>
                <c:pt idx="16">
                  <c:v>4381</c:v>
                </c:pt>
                <c:pt idx="17">
                  <c:v>4385</c:v>
                </c:pt>
                <c:pt idx="18">
                  <c:v>4367</c:v>
                </c:pt>
                <c:pt idx="19">
                  <c:v>4343</c:v>
                </c:pt>
                <c:pt idx="20">
                  <c:v>4287</c:v>
                </c:pt>
                <c:pt idx="21">
                  <c:v>4225</c:v>
                </c:pt>
                <c:pt idx="22">
                  <c:v>4219</c:v>
                </c:pt>
                <c:pt idx="23">
                  <c:v>4243</c:v>
                </c:pt>
                <c:pt idx="24">
                  <c:v>4265</c:v>
                </c:pt>
                <c:pt idx="25">
                  <c:v>4291</c:v>
                </c:pt>
                <c:pt idx="26">
                  <c:v>4313</c:v>
                </c:pt>
                <c:pt idx="27">
                  <c:v>4323</c:v>
                </c:pt>
                <c:pt idx="28">
                  <c:v>4328</c:v>
                </c:pt>
                <c:pt idx="29">
                  <c:v>4348</c:v>
                </c:pt>
                <c:pt idx="30">
                  <c:v>4360</c:v>
                </c:pt>
                <c:pt idx="31">
                  <c:v>4366</c:v>
                </c:pt>
                <c:pt idx="32">
                  <c:v>4352</c:v>
                </c:pt>
                <c:pt idx="33">
                  <c:v>4355</c:v>
                </c:pt>
                <c:pt idx="34">
                  <c:v>4355</c:v>
                </c:pt>
                <c:pt idx="35">
                  <c:v>4359</c:v>
                </c:pt>
                <c:pt idx="36">
                  <c:v>4399</c:v>
                </c:pt>
                <c:pt idx="37">
                  <c:v>4456</c:v>
                </c:pt>
                <c:pt idx="38">
                  <c:v>4545</c:v>
                </c:pt>
                <c:pt idx="39">
                  <c:v>4609</c:v>
                </c:pt>
                <c:pt idx="40">
                  <c:v>4704</c:v>
                </c:pt>
                <c:pt idx="41">
                  <c:v>4765</c:v>
                </c:pt>
                <c:pt idx="42">
                  <c:v>4818</c:v>
                </c:pt>
                <c:pt idx="43">
                  <c:v>4872</c:v>
                </c:pt>
                <c:pt idx="44">
                  <c:v>4908</c:v>
                </c:pt>
                <c:pt idx="45">
                  <c:v>4921</c:v>
                </c:pt>
                <c:pt idx="46">
                  <c:v>4937</c:v>
                </c:pt>
                <c:pt idx="47">
                  <c:v>4963</c:v>
                </c:pt>
                <c:pt idx="48">
                  <c:v>5000</c:v>
                </c:pt>
                <c:pt idx="49">
                  <c:v>5041</c:v>
                </c:pt>
                <c:pt idx="50">
                  <c:v>5069</c:v>
                </c:pt>
                <c:pt idx="51">
                  <c:v>5077</c:v>
                </c:pt>
                <c:pt idx="52">
                  <c:v>5071</c:v>
                </c:pt>
                <c:pt idx="53">
                  <c:v>5086</c:v>
                </c:pt>
                <c:pt idx="54">
                  <c:v>5123</c:v>
                </c:pt>
                <c:pt idx="55">
                  <c:v>5172</c:v>
                </c:pt>
                <c:pt idx="56">
                  <c:v>5226</c:v>
                </c:pt>
                <c:pt idx="57">
                  <c:v>5275</c:v>
                </c:pt>
                <c:pt idx="58">
                  <c:v>5330</c:v>
                </c:pt>
                <c:pt idx="59">
                  <c:v>5357</c:v>
                </c:pt>
                <c:pt idx="60">
                  <c:v>5364</c:v>
                </c:pt>
                <c:pt idx="61">
                  <c:v>5356</c:v>
                </c:pt>
                <c:pt idx="62">
                  <c:v>5355</c:v>
                </c:pt>
                <c:pt idx="63">
                  <c:v>5388</c:v>
                </c:pt>
                <c:pt idx="64">
                  <c:v>5417</c:v>
                </c:pt>
                <c:pt idx="65">
                  <c:v>5439</c:v>
                </c:pt>
                <c:pt idx="66">
                  <c:v>5487</c:v>
                </c:pt>
                <c:pt idx="67">
                  <c:v>5532</c:v>
                </c:pt>
                <c:pt idx="68">
                  <c:v>5552</c:v>
                </c:pt>
                <c:pt idx="69">
                  <c:v>5556</c:v>
                </c:pt>
                <c:pt idx="70">
                  <c:v>5546</c:v>
                </c:pt>
                <c:pt idx="71">
                  <c:v>5553</c:v>
                </c:pt>
                <c:pt idx="72">
                  <c:v>5562</c:v>
                </c:pt>
                <c:pt idx="73">
                  <c:v>5601</c:v>
                </c:pt>
                <c:pt idx="74">
                  <c:v>5700</c:v>
                </c:pt>
                <c:pt idx="75">
                  <c:v>5782</c:v>
                </c:pt>
                <c:pt idx="76">
                  <c:v>5850</c:v>
                </c:pt>
                <c:pt idx="77">
                  <c:v>5922</c:v>
                </c:pt>
                <c:pt idx="78">
                  <c:v>6029</c:v>
                </c:pt>
                <c:pt idx="79">
                  <c:v>6122</c:v>
                </c:pt>
                <c:pt idx="80">
                  <c:v>6192</c:v>
                </c:pt>
                <c:pt idx="81">
                  <c:v>6230</c:v>
                </c:pt>
                <c:pt idx="82">
                  <c:v>6248</c:v>
                </c:pt>
                <c:pt idx="83">
                  <c:v>6255</c:v>
                </c:pt>
                <c:pt idx="84">
                  <c:v>6262</c:v>
                </c:pt>
                <c:pt idx="85">
                  <c:v>6276</c:v>
                </c:pt>
                <c:pt idx="86">
                  <c:v>6321</c:v>
                </c:pt>
                <c:pt idx="87">
                  <c:v>6395</c:v>
                </c:pt>
                <c:pt idx="88">
                  <c:v>6478</c:v>
                </c:pt>
                <c:pt idx="89">
                  <c:v>6585</c:v>
                </c:pt>
                <c:pt idx="90">
                  <c:v>6648</c:v>
                </c:pt>
                <c:pt idx="91">
                  <c:v>6685</c:v>
                </c:pt>
                <c:pt idx="92">
                  <c:v>6688</c:v>
                </c:pt>
                <c:pt idx="93">
                  <c:v>6650</c:v>
                </c:pt>
                <c:pt idx="94">
                  <c:v>6603</c:v>
                </c:pt>
                <c:pt idx="95">
                  <c:v>6554</c:v>
                </c:pt>
                <c:pt idx="96">
                  <c:v>6521</c:v>
                </c:pt>
                <c:pt idx="97">
                  <c:v>6471</c:v>
                </c:pt>
                <c:pt idx="98">
                  <c:v>6422</c:v>
                </c:pt>
                <c:pt idx="99">
                  <c:v>6304</c:v>
                </c:pt>
                <c:pt idx="100">
                  <c:v>6212</c:v>
                </c:pt>
                <c:pt idx="101">
                  <c:v>6123</c:v>
                </c:pt>
                <c:pt idx="102">
                  <c:v>6023</c:v>
                </c:pt>
                <c:pt idx="103">
                  <c:v>5971</c:v>
                </c:pt>
                <c:pt idx="104">
                  <c:v>5983</c:v>
                </c:pt>
                <c:pt idx="105">
                  <c:v>6011</c:v>
                </c:pt>
                <c:pt idx="106">
                  <c:v>6023</c:v>
                </c:pt>
                <c:pt idx="107">
                  <c:v>5988</c:v>
                </c:pt>
                <c:pt idx="108">
                  <c:v>5877</c:v>
                </c:pt>
                <c:pt idx="109">
                  <c:v>5736</c:v>
                </c:pt>
                <c:pt idx="110">
                  <c:v>5661</c:v>
                </c:pt>
                <c:pt idx="111">
                  <c:v>5538</c:v>
                </c:pt>
                <c:pt idx="112">
                  <c:v>5407</c:v>
                </c:pt>
                <c:pt idx="113">
                  <c:v>5302</c:v>
                </c:pt>
                <c:pt idx="114">
                  <c:v>5258</c:v>
                </c:pt>
                <c:pt idx="115">
                  <c:v>5254</c:v>
                </c:pt>
                <c:pt idx="116">
                  <c:v>5310</c:v>
                </c:pt>
                <c:pt idx="117">
                  <c:v>5438</c:v>
                </c:pt>
                <c:pt idx="118">
                  <c:v>5672</c:v>
                </c:pt>
                <c:pt idx="119">
                  <c:v>5922</c:v>
                </c:pt>
                <c:pt idx="120">
                  <c:v>6038</c:v>
                </c:pt>
                <c:pt idx="121">
                  <c:v>6105</c:v>
                </c:pt>
                <c:pt idx="122">
                  <c:v>6180</c:v>
                </c:pt>
                <c:pt idx="123">
                  <c:v>6234</c:v>
                </c:pt>
                <c:pt idx="124">
                  <c:v>6278</c:v>
                </c:pt>
                <c:pt idx="125">
                  <c:v>6304</c:v>
                </c:pt>
                <c:pt idx="126">
                  <c:v>6302</c:v>
                </c:pt>
                <c:pt idx="127">
                  <c:v>6293</c:v>
                </c:pt>
                <c:pt idx="128">
                  <c:v>6251</c:v>
                </c:pt>
                <c:pt idx="129">
                  <c:v>6201</c:v>
                </c:pt>
                <c:pt idx="130">
                  <c:v>6220</c:v>
                </c:pt>
                <c:pt idx="131">
                  <c:v>6301</c:v>
                </c:pt>
                <c:pt idx="132">
                  <c:v>6484</c:v>
                </c:pt>
                <c:pt idx="133">
                  <c:v>6656</c:v>
                </c:pt>
                <c:pt idx="134">
                  <c:v>6706</c:v>
                </c:pt>
                <c:pt idx="135">
                  <c:v>6692</c:v>
                </c:pt>
                <c:pt idx="136">
                  <c:v>6637</c:v>
                </c:pt>
                <c:pt idx="137">
                  <c:v>6582</c:v>
                </c:pt>
                <c:pt idx="138">
                  <c:v>6567</c:v>
                </c:pt>
                <c:pt idx="139">
                  <c:v>6601</c:v>
                </c:pt>
                <c:pt idx="140">
                  <c:v>6659</c:v>
                </c:pt>
                <c:pt idx="141">
                  <c:v>6720</c:v>
                </c:pt>
                <c:pt idx="142">
                  <c:v>6780</c:v>
                </c:pt>
                <c:pt idx="143">
                  <c:v>6838</c:v>
                </c:pt>
                <c:pt idx="144">
                  <c:v>6890</c:v>
                </c:pt>
                <c:pt idx="145">
                  <c:v>6936</c:v>
                </c:pt>
                <c:pt idx="146">
                  <c:v>6967</c:v>
                </c:pt>
                <c:pt idx="147">
                  <c:v>6993</c:v>
                </c:pt>
                <c:pt idx="148">
                  <c:v>7000</c:v>
                </c:pt>
                <c:pt idx="149">
                  <c:v>7007</c:v>
                </c:pt>
                <c:pt idx="150">
                  <c:v>6990</c:v>
                </c:pt>
                <c:pt idx="151">
                  <c:v>6966</c:v>
                </c:pt>
                <c:pt idx="152">
                  <c:v>6917</c:v>
                </c:pt>
                <c:pt idx="153">
                  <c:v>6936</c:v>
                </c:pt>
                <c:pt idx="154">
                  <c:v>7011</c:v>
                </c:pt>
                <c:pt idx="155">
                  <c:v>7066</c:v>
                </c:pt>
                <c:pt idx="156">
                  <c:v>7143</c:v>
                </c:pt>
                <c:pt idx="157">
                  <c:v>7231</c:v>
                </c:pt>
                <c:pt idx="158">
                  <c:v>7319</c:v>
                </c:pt>
                <c:pt idx="159">
                  <c:v>7313</c:v>
                </c:pt>
                <c:pt idx="160">
                  <c:v>7289</c:v>
                </c:pt>
                <c:pt idx="161">
                  <c:v>7243</c:v>
                </c:pt>
                <c:pt idx="162">
                  <c:v>7211</c:v>
                </c:pt>
                <c:pt idx="163">
                  <c:v>7237</c:v>
                </c:pt>
                <c:pt idx="164">
                  <c:v>7277</c:v>
                </c:pt>
                <c:pt idx="165">
                  <c:v>7381</c:v>
                </c:pt>
                <c:pt idx="166">
                  <c:v>7474</c:v>
                </c:pt>
                <c:pt idx="167">
                  <c:v>7586</c:v>
                </c:pt>
                <c:pt idx="168">
                  <c:v>7702</c:v>
                </c:pt>
                <c:pt idx="169">
                  <c:v>7783</c:v>
                </c:pt>
                <c:pt idx="170">
                  <c:v>7907</c:v>
                </c:pt>
                <c:pt idx="171">
                  <c:v>8090</c:v>
                </c:pt>
                <c:pt idx="172">
                  <c:v>8270</c:v>
                </c:pt>
                <c:pt idx="173">
                  <c:v>8410</c:v>
                </c:pt>
                <c:pt idx="174">
                  <c:v>8477</c:v>
                </c:pt>
                <c:pt idx="175">
                  <c:v>8468</c:v>
                </c:pt>
                <c:pt idx="176">
                  <c:v>8421</c:v>
                </c:pt>
                <c:pt idx="177">
                  <c:v>8340</c:v>
                </c:pt>
                <c:pt idx="178">
                  <c:v>8302</c:v>
                </c:pt>
                <c:pt idx="179">
                  <c:v>8296</c:v>
                </c:pt>
                <c:pt idx="180">
                  <c:v>8313</c:v>
                </c:pt>
                <c:pt idx="181">
                  <c:v>8429</c:v>
                </c:pt>
                <c:pt idx="182">
                  <c:v>8619</c:v>
                </c:pt>
                <c:pt idx="183">
                  <c:v>8956</c:v>
                </c:pt>
                <c:pt idx="184">
                  <c:v>9082</c:v>
                </c:pt>
                <c:pt idx="185">
                  <c:v>9215</c:v>
                </c:pt>
                <c:pt idx="186">
                  <c:v>9480</c:v>
                </c:pt>
                <c:pt idx="187">
                  <c:v>9386</c:v>
                </c:pt>
                <c:pt idx="188">
                  <c:v>9474</c:v>
                </c:pt>
                <c:pt idx="189">
                  <c:v>9537</c:v>
                </c:pt>
                <c:pt idx="190">
                  <c:v>9566</c:v>
                </c:pt>
                <c:pt idx="191">
                  <c:v>9561</c:v>
                </c:pt>
                <c:pt idx="192">
                  <c:v>9513</c:v>
                </c:pt>
                <c:pt idx="193">
                  <c:v>9535</c:v>
                </c:pt>
                <c:pt idx="194">
                  <c:v>9665</c:v>
                </c:pt>
                <c:pt idx="195">
                  <c:v>9860</c:v>
                </c:pt>
                <c:pt idx="196">
                  <c:v>10218</c:v>
                </c:pt>
                <c:pt idx="197">
                  <c:v>10513</c:v>
                </c:pt>
                <c:pt idx="198">
                  <c:v>10695</c:v>
                </c:pt>
                <c:pt idx="199">
                  <c:v>10756</c:v>
                </c:pt>
                <c:pt idx="200">
                  <c:v>10748</c:v>
                </c:pt>
                <c:pt idx="201">
                  <c:v>10724</c:v>
                </c:pt>
                <c:pt idx="202">
                  <c:v>10732</c:v>
                </c:pt>
                <c:pt idx="203">
                  <c:v>10798</c:v>
                </c:pt>
                <c:pt idx="204">
                  <c:v>10853</c:v>
                </c:pt>
                <c:pt idx="205">
                  <c:v>10944</c:v>
                </c:pt>
                <c:pt idx="206">
                  <c:v>10984</c:v>
                </c:pt>
                <c:pt idx="207">
                  <c:v>10994</c:v>
                </c:pt>
                <c:pt idx="208">
                  <c:v>11025</c:v>
                </c:pt>
                <c:pt idx="209">
                  <c:v>11033</c:v>
                </c:pt>
                <c:pt idx="210">
                  <c:v>10886</c:v>
                </c:pt>
                <c:pt idx="211">
                  <c:v>10656</c:v>
                </c:pt>
                <c:pt idx="212">
                  <c:v>10581</c:v>
                </c:pt>
                <c:pt idx="213">
                  <c:v>10548</c:v>
                </c:pt>
                <c:pt idx="214">
                  <c:v>10539</c:v>
                </c:pt>
                <c:pt idx="215">
                  <c:v>10605</c:v>
                </c:pt>
                <c:pt idx="216">
                  <c:v>10674</c:v>
                </c:pt>
                <c:pt idx="217">
                  <c:v>10744</c:v>
                </c:pt>
                <c:pt idx="218">
                  <c:v>10867</c:v>
                </c:pt>
                <c:pt idx="219">
                  <c:v>10995</c:v>
                </c:pt>
                <c:pt idx="220">
                  <c:v>11039</c:v>
                </c:pt>
                <c:pt idx="221">
                  <c:v>10995</c:v>
                </c:pt>
                <c:pt idx="222">
                  <c:v>10938</c:v>
                </c:pt>
                <c:pt idx="223">
                  <c:v>10870</c:v>
                </c:pt>
                <c:pt idx="224">
                  <c:v>10780</c:v>
                </c:pt>
                <c:pt idx="225">
                  <c:v>10647</c:v>
                </c:pt>
                <c:pt idx="226">
                  <c:v>10517</c:v>
                </c:pt>
                <c:pt idx="227">
                  <c:v>10328</c:v>
                </c:pt>
                <c:pt idx="228">
                  <c:v>10148</c:v>
                </c:pt>
                <c:pt idx="229">
                  <c:v>10003</c:v>
                </c:pt>
                <c:pt idx="230">
                  <c:v>9897</c:v>
                </c:pt>
                <c:pt idx="231">
                  <c:v>9922</c:v>
                </c:pt>
                <c:pt idx="232">
                  <c:v>10092</c:v>
                </c:pt>
                <c:pt idx="233">
                  <c:v>10210</c:v>
                </c:pt>
                <c:pt idx="234">
                  <c:v>10270</c:v>
                </c:pt>
                <c:pt idx="235">
                  <c:v>10285</c:v>
                </c:pt>
                <c:pt idx="236">
                  <c:v>10216</c:v>
                </c:pt>
                <c:pt idx="237">
                  <c:v>10142</c:v>
                </c:pt>
                <c:pt idx="238">
                  <c:v>10068</c:v>
                </c:pt>
                <c:pt idx="239">
                  <c:v>9992</c:v>
                </c:pt>
                <c:pt idx="240">
                  <c:v>9929</c:v>
                </c:pt>
                <c:pt idx="241">
                  <c:v>9936</c:v>
                </c:pt>
                <c:pt idx="242">
                  <c:v>9949</c:v>
                </c:pt>
                <c:pt idx="243">
                  <c:v>9918</c:v>
                </c:pt>
                <c:pt idx="244">
                  <c:v>9848</c:v>
                </c:pt>
                <c:pt idx="245">
                  <c:v>9751</c:v>
                </c:pt>
                <c:pt idx="246">
                  <c:v>9591</c:v>
                </c:pt>
                <c:pt idx="247">
                  <c:v>9392</c:v>
                </c:pt>
                <c:pt idx="248">
                  <c:v>9236</c:v>
                </c:pt>
                <c:pt idx="249">
                  <c:v>9143</c:v>
                </c:pt>
                <c:pt idx="250">
                  <c:v>8891</c:v>
                </c:pt>
                <c:pt idx="251">
                  <c:v>8756</c:v>
                </c:pt>
                <c:pt idx="252">
                  <c:v>8702</c:v>
                </c:pt>
                <c:pt idx="253">
                  <c:v>8732</c:v>
                </c:pt>
                <c:pt idx="254">
                  <c:v>8730</c:v>
                </c:pt>
                <c:pt idx="255">
                  <c:v>8621</c:v>
                </c:pt>
                <c:pt idx="256">
                  <c:v>8333</c:v>
                </c:pt>
                <c:pt idx="257">
                  <c:v>7949</c:v>
                </c:pt>
                <c:pt idx="258">
                  <c:v>7654</c:v>
                </c:pt>
                <c:pt idx="259">
                  <c:v>7336</c:v>
                </c:pt>
                <c:pt idx="260">
                  <c:v>6915</c:v>
                </c:pt>
                <c:pt idx="261">
                  <c:v>6472</c:v>
                </c:pt>
                <c:pt idx="262">
                  <c:v>6462</c:v>
                </c:pt>
                <c:pt idx="263">
                  <c:v>6513</c:v>
                </c:pt>
                <c:pt idx="264">
                  <c:v>6437</c:v>
                </c:pt>
                <c:pt idx="265">
                  <c:v>6246</c:v>
                </c:pt>
                <c:pt idx="266">
                  <c:v>5948</c:v>
                </c:pt>
                <c:pt idx="267">
                  <c:v>5780</c:v>
                </c:pt>
                <c:pt idx="268">
                  <c:v>5692</c:v>
                </c:pt>
                <c:pt idx="269">
                  <c:v>5615</c:v>
                </c:pt>
                <c:pt idx="270">
                  <c:v>5900</c:v>
                </c:pt>
                <c:pt idx="271">
                  <c:v>6052</c:v>
                </c:pt>
                <c:pt idx="272">
                  <c:v>6134</c:v>
                </c:pt>
                <c:pt idx="273">
                  <c:v>6121</c:v>
                </c:pt>
                <c:pt idx="274">
                  <c:v>6032</c:v>
                </c:pt>
                <c:pt idx="275">
                  <c:v>6002</c:v>
                </c:pt>
                <c:pt idx="276">
                  <c:v>6135</c:v>
                </c:pt>
                <c:pt idx="277">
                  <c:v>6353</c:v>
                </c:pt>
                <c:pt idx="278">
                  <c:v>6520</c:v>
                </c:pt>
                <c:pt idx="279">
                  <c:v>6712</c:v>
                </c:pt>
                <c:pt idx="280">
                  <c:v>6965</c:v>
                </c:pt>
                <c:pt idx="281">
                  <c:v>7212</c:v>
                </c:pt>
                <c:pt idx="282">
                  <c:v>7355</c:v>
                </c:pt>
                <c:pt idx="283">
                  <c:v>7381</c:v>
                </c:pt>
                <c:pt idx="284">
                  <c:v>7319</c:v>
                </c:pt>
                <c:pt idx="285">
                  <c:v>7081</c:v>
                </c:pt>
                <c:pt idx="286">
                  <c:v>6998</c:v>
                </c:pt>
                <c:pt idx="287">
                  <c:v>7187</c:v>
                </c:pt>
                <c:pt idx="288">
                  <c:v>7296</c:v>
                </c:pt>
                <c:pt idx="289">
                  <c:v>7312</c:v>
                </c:pt>
                <c:pt idx="290">
                  <c:v>7299</c:v>
                </c:pt>
                <c:pt idx="291">
                  <c:v>7332</c:v>
                </c:pt>
                <c:pt idx="292">
                  <c:v>7613</c:v>
                </c:pt>
                <c:pt idx="293">
                  <c:v>7878</c:v>
                </c:pt>
                <c:pt idx="294">
                  <c:v>7993</c:v>
                </c:pt>
                <c:pt idx="295">
                  <c:v>8162</c:v>
                </c:pt>
                <c:pt idx="296">
                  <c:v>8403</c:v>
                </c:pt>
                <c:pt idx="297">
                  <c:v>8536</c:v>
                </c:pt>
                <c:pt idx="298">
                  <c:v>8624</c:v>
                </c:pt>
                <c:pt idx="299">
                  <c:v>8560</c:v>
                </c:pt>
                <c:pt idx="300">
                  <c:v>8346</c:v>
                </c:pt>
                <c:pt idx="301">
                  <c:v>8092</c:v>
                </c:pt>
                <c:pt idx="302">
                  <c:v>7972</c:v>
                </c:pt>
                <c:pt idx="303">
                  <c:v>7913</c:v>
                </c:pt>
                <c:pt idx="304">
                  <c:v>7893</c:v>
                </c:pt>
                <c:pt idx="305">
                  <c:v>7801</c:v>
                </c:pt>
                <c:pt idx="306">
                  <c:v>7684</c:v>
                </c:pt>
                <c:pt idx="307">
                  <c:v>7619</c:v>
                </c:pt>
                <c:pt idx="308">
                  <c:v>7679</c:v>
                </c:pt>
                <c:pt idx="309">
                  <c:v>7884</c:v>
                </c:pt>
                <c:pt idx="310">
                  <c:v>8069</c:v>
                </c:pt>
                <c:pt idx="311">
                  <c:v>8081</c:v>
                </c:pt>
                <c:pt idx="312">
                  <c:v>7890</c:v>
                </c:pt>
                <c:pt idx="313">
                  <c:v>7655</c:v>
                </c:pt>
                <c:pt idx="314">
                  <c:v>7690</c:v>
                </c:pt>
                <c:pt idx="315">
                  <c:v>7737</c:v>
                </c:pt>
                <c:pt idx="316">
                  <c:v>7741</c:v>
                </c:pt>
                <c:pt idx="317">
                  <c:v>7754</c:v>
                </c:pt>
                <c:pt idx="318">
                  <c:v>7760</c:v>
                </c:pt>
                <c:pt idx="319">
                  <c:v>7823</c:v>
                </c:pt>
                <c:pt idx="320">
                  <c:v>7889</c:v>
                </c:pt>
                <c:pt idx="321">
                  <c:v>7961</c:v>
                </c:pt>
                <c:pt idx="322">
                  <c:v>7957</c:v>
                </c:pt>
                <c:pt idx="323">
                  <c:v>7967</c:v>
                </c:pt>
                <c:pt idx="324">
                  <c:v>8038</c:v>
                </c:pt>
                <c:pt idx="325">
                  <c:v>8203</c:v>
                </c:pt>
                <c:pt idx="326">
                  <c:v>8350</c:v>
                </c:pt>
                <c:pt idx="327">
                  <c:v>8550</c:v>
                </c:pt>
                <c:pt idx="328">
                  <c:v>8862</c:v>
                </c:pt>
                <c:pt idx="329">
                  <c:v>9182</c:v>
                </c:pt>
                <c:pt idx="330">
                  <c:v>9329</c:v>
                </c:pt>
                <c:pt idx="331">
                  <c:v>9344</c:v>
                </c:pt>
                <c:pt idx="332">
                  <c:v>9273</c:v>
                </c:pt>
                <c:pt idx="333">
                  <c:v>9356</c:v>
                </c:pt>
                <c:pt idx="334">
                  <c:v>9439</c:v>
                </c:pt>
                <c:pt idx="335">
                  <c:v>9581</c:v>
                </c:pt>
                <c:pt idx="336">
                  <c:v>9855</c:v>
                </c:pt>
                <c:pt idx="337">
                  <c:v>10104</c:v>
                </c:pt>
                <c:pt idx="338">
                  <c:v>10221</c:v>
                </c:pt>
                <c:pt idx="339">
                  <c:v>10237</c:v>
                </c:pt>
                <c:pt idx="340">
                  <c:v>10220</c:v>
                </c:pt>
                <c:pt idx="341">
                  <c:v>10354</c:v>
                </c:pt>
                <c:pt idx="342">
                  <c:v>10649</c:v>
                </c:pt>
                <c:pt idx="343">
                  <c:v>11067</c:v>
                </c:pt>
                <c:pt idx="344">
                  <c:v>11459</c:v>
                </c:pt>
                <c:pt idx="345">
                  <c:v>11709</c:v>
                </c:pt>
                <c:pt idx="346">
                  <c:v>11793</c:v>
                </c:pt>
                <c:pt idx="347">
                  <c:v>11771</c:v>
                </c:pt>
                <c:pt idx="348">
                  <c:v>11648</c:v>
                </c:pt>
                <c:pt idx="349">
                  <c:v>11465</c:v>
                </c:pt>
                <c:pt idx="350">
                  <c:v>11269</c:v>
                </c:pt>
                <c:pt idx="351">
                  <c:v>11245</c:v>
                </c:pt>
                <c:pt idx="352">
                  <c:v>11347</c:v>
                </c:pt>
                <c:pt idx="353">
                  <c:v>11440</c:v>
                </c:pt>
                <c:pt idx="354">
                  <c:v>11458</c:v>
                </c:pt>
                <c:pt idx="355">
                  <c:v>11503</c:v>
                </c:pt>
                <c:pt idx="356">
                  <c:v>11623</c:v>
                </c:pt>
                <c:pt idx="357">
                  <c:v>11689</c:v>
                </c:pt>
                <c:pt idx="358">
                  <c:v>11612</c:v>
                </c:pt>
                <c:pt idx="359">
                  <c:v>11534</c:v>
                </c:pt>
                <c:pt idx="360">
                  <c:v>11409</c:v>
                </c:pt>
                <c:pt idx="361">
                  <c:v>11105</c:v>
                </c:pt>
                <c:pt idx="362">
                  <c:v>10142</c:v>
                </c:pt>
                <c:pt idx="363">
                  <c:v>9646</c:v>
                </c:pt>
                <c:pt idx="364">
                  <c:v>9419</c:v>
                </c:pt>
                <c:pt idx="365">
                  <c:v>9413</c:v>
                </c:pt>
                <c:pt idx="366">
                  <c:v>9437</c:v>
                </c:pt>
                <c:pt idx="367">
                  <c:v>9474</c:v>
                </c:pt>
                <c:pt idx="368">
                  <c:v>9428</c:v>
                </c:pt>
                <c:pt idx="369">
                  <c:v>9211</c:v>
                </c:pt>
                <c:pt idx="370">
                  <c:v>9139</c:v>
                </c:pt>
                <c:pt idx="371">
                  <c:v>9244</c:v>
                </c:pt>
                <c:pt idx="372">
                  <c:v>9473</c:v>
                </c:pt>
                <c:pt idx="373">
                  <c:v>9599</c:v>
                </c:pt>
                <c:pt idx="374">
                  <c:v>9589</c:v>
                </c:pt>
                <c:pt idx="375">
                  <c:v>9379</c:v>
                </c:pt>
                <c:pt idx="376">
                  <c:v>9139</c:v>
                </c:pt>
                <c:pt idx="377">
                  <c:v>8925</c:v>
                </c:pt>
                <c:pt idx="378">
                  <c:v>8854</c:v>
                </c:pt>
                <c:pt idx="379">
                  <c:v>8964</c:v>
                </c:pt>
                <c:pt idx="380">
                  <c:v>9147</c:v>
                </c:pt>
                <c:pt idx="381">
                  <c:v>9272</c:v>
                </c:pt>
                <c:pt idx="382">
                  <c:v>9313</c:v>
                </c:pt>
                <c:pt idx="383">
                  <c:v>9230</c:v>
                </c:pt>
                <c:pt idx="384">
                  <c:v>9181</c:v>
                </c:pt>
                <c:pt idx="385">
                  <c:v>9150</c:v>
                </c:pt>
                <c:pt idx="386">
                  <c:v>9092</c:v>
                </c:pt>
                <c:pt idx="387">
                  <c:v>9059</c:v>
                </c:pt>
                <c:pt idx="388">
                  <c:v>9012</c:v>
                </c:pt>
                <c:pt idx="389">
                  <c:v>8961</c:v>
                </c:pt>
                <c:pt idx="390">
                  <c:v>8904</c:v>
                </c:pt>
                <c:pt idx="391">
                  <c:v>8856</c:v>
                </c:pt>
                <c:pt idx="392">
                  <c:v>8771</c:v>
                </c:pt>
                <c:pt idx="393">
                  <c:v>8637</c:v>
                </c:pt>
                <c:pt idx="394">
                  <c:v>8513</c:v>
                </c:pt>
                <c:pt idx="395">
                  <c:v>8434</c:v>
                </c:pt>
                <c:pt idx="396">
                  <c:v>8388</c:v>
                </c:pt>
                <c:pt idx="397">
                  <c:v>8341</c:v>
                </c:pt>
                <c:pt idx="398">
                  <c:v>8280</c:v>
                </c:pt>
                <c:pt idx="399">
                  <c:v>8209</c:v>
                </c:pt>
                <c:pt idx="400">
                  <c:v>8100</c:v>
                </c:pt>
                <c:pt idx="401">
                  <c:v>7869</c:v>
                </c:pt>
                <c:pt idx="402">
                  <c:v>7521</c:v>
                </c:pt>
                <c:pt idx="403">
                  <c:v>7201</c:v>
                </c:pt>
                <c:pt idx="404">
                  <c:v>7055</c:v>
                </c:pt>
                <c:pt idx="405">
                  <c:v>6992</c:v>
                </c:pt>
                <c:pt idx="406">
                  <c:v>7097</c:v>
                </c:pt>
                <c:pt idx="407">
                  <c:v>7420</c:v>
                </c:pt>
                <c:pt idx="408">
                  <c:v>7557</c:v>
                </c:pt>
                <c:pt idx="409">
                  <c:v>7622</c:v>
                </c:pt>
                <c:pt idx="410">
                  <c:v>7543</c:v>
                </c:pt>
                <c:pt idx="411">
                  <c:v>7344</c:v>
                </c:pt>
                <c:pt idx="412">
                  <c:v>7190</c:v>
                </c:pt>
                <c:pt idx="413">
                  <c:v>7147</c:v>
                </c:pt>
                <c:pt idx="414">
                  <c:v>7115</c:v>
                </c:pt>
                <c:pt idx="415">
                  <c:v>7050</c:v>
                </c:pt>
                <c:pt idx="416">
                  <c:v>6929</c:v>
                </c:pt>
                <c:pt idx="417">
                  <c:v>6809</c:v>
                </c:pt>
                <c:pt idx="418">
                  <c:v>6691</c:v>
                </c:pt>
                <c:pt idx="419">
                  <c:v>6466</c:v>
                </c:pt>
                <c:pt idx="420">
                  <c:v>6146</c:v>
                </c:pt>
                <c:pt idx="421">
                  <c:v>5874</c:v>
                </c:pt>
                <c:pt idx="422">
                  <c:v>5663</c:v>
                </c:pt>
                <c:pt idx="423">
                  <c:v>5492</c:v>
                </c:pt>
                <c:pt idx="424">
                  <c:v>5255</c:v>
                </c:pt>
                <c:pt idx="425">
                  <c:v>5026</c:v>
                </c:pt>
                <c:pt idx="426">
                  <c:v>4893</c:v>
                </c:pt>
                <c:pt idx="427">
                  <c:v>4800</c:v>
                </c:pt>
                <c:pt idx="428">
                  <c:v>4747</c:v>
                </c:pt>
                <c:pt idx="429">
                  <c:v>4760</c:v>
                </c:pt>
                <c:pt idx="430">
                  <c:v>4856</c:v>
                </c:pt>
                <c:pt idx="431">
                  <c:v>4958</c:v>
                </c:pt>
                <c:pt idx="432">
                  <c:v>4975</c:v>
                </c:pt>
                <c:pt idx="433">
                  <c:v>4949</c:v>
                </c:pt>
                <c:pt idx="434">
                  <c:v>4782</c:v>
                </c:pt>
                <c:pt idx="435">
                  <c:v>4489</c:v>
                </c:pt>
                <c:pt idx="436">
                  <c:v>4163</c:v>
                </c:pt>
                <c:pt idx="437">
                  <c:v>3746</c:v>
                </c:pt>
                <c:pt idx="438">
                  <c:v>3504</c:v>
                </c:pt>
                <c:pt idx="439">
                  <c:v>3217</c:v>
                </c:pt>
                <c:pt idx="440">
                  <c:v>3025</c:v>
                </c:pt>
                <c:pt idx="441">
                  <c:v>2990</c:v>
                </c:pt>
                <c:pt idx="442">
                  <c:v>3002</c:v>
                </c:pt>
                <c:pt idx="443">
                  <c:v>2992</c:v>
                </c:pt>
                <c:pt idx="444">
                  <c:v>2922</c:v>
                </c:pt>
                <c:pt idx="445">
                  <c:v>2764</c:v>
                </c:pt>
                <c:pt idx="446">
                  <c:v>2503</c:v>
                </c:pt>
                <c:pt idx="447">
                  <c:v>2221</c:v>
                </c:pt>
                <c:pt idx="448">
                  <c:v>1976</c:v>
                </c:pt>
                <c:pt idx="449">
                  <c:v>1809</c:v>
                </c:pt>
                <c:pt idx="450">
                  <c:v>1615</c:v>
                </c:pt>
                <c:pt idx="451">
                  <c:v>1506</c:v>
                </c:pt>
                <c:pt idx="452">
                  <c:v>1438</c:v>
                </c:pt>
                <c:pt idx="453">
                  <c:v>1355</c:v>
                </c:pt>
                <c:pt idx="454">
                  <c:v>1292</c:v>
                </c:pt>
                <c:pt idx="455">
                  <c:v>1221</c:v>
                </c:pt>
                <c:pt idx="456">
                  <c:v>1149</c:v>
                </c:pt>
                <c:pt idx="457">
                  <c:v>1102</c:v>
                </c:pt>
                <c:pt idx="458">
                  <c:v>1048</c:v>
                </c:pt>
                <c:pt idx="459">
                  <c:v>982</c:v>
                </c:pt>
                <c:pt idx="460">
                  <c:v>925</c:v>
                </c:pt>
                <c:pt idx="461">
                  <c:v>885</c:v>
                </c:pt>
                <c:pt idx="462">
                  <c:v>851</c:v>
                </c:pt>
                <c:pt idx="463">
                  <c:v>827</c:v>
                </c:pt>
                <c:pt idx="464">
                  <c:v>815</c:v>
                </c:pt>
                <c:pt idx="465">
                  <c:v>826</c:v>
                </c:pt>
                <c:pt idx="466">
                  <c:v>839</c:v>
                </c:pt>
                <c:pt idx="467">
                  <c:v>829</c:v>
                </c:pt>
                <c:pt idx="468">
                  <c:v>820</c:v>
                </c:pt>
                <c:pt idx="469">
                  <c:v>818</c:v>
                </c:pt>
                <c:pt idx="470">
                  <c:v>824</c:v>
                </c:pt>
                <c:pt idx="471">
                  <c:v>838</c:v>
                </c:pt>
                <c:pt idx="472">
                  <c:v>841</c:v>
                </c:pt>
                <c:pt idx="473">
                  <c:v>856</c:v>
                </c:pt>
                <c:pt idx="474">
                  <c:v>865</c:v>
                </c:pt>
                <c:pt idx="475">
                  <c:v>859</c:v>
                </c:pt>
                <c:pt idx="476">
                  <c:v>847</c:v>
                </c:pt>
                <c:pt idx="477">
                  <c:v>836</c:v>
                </c:pt>
                <c:pt idx="478">
                  <c:v>824</c:v>
                </c:pt>
                <c:pt idx="479">
                  <c:v>804</c:v>
                </c:pt>
                <c:pt idx="480">
                  <c:v>763</c:v>
                </c:pt>
                <c:pt idx="481">
                  <c:v>733</c:v>
                </c:pt>
                <c:pt idx="482">
                  <c:v>715</c:v>
                </c:pt>
                <c:pt idx="483">
                  <c:v>700</c:v>
                </c:pt>
                <c:pt idx="484">
                  <c:v>684</c:v>
                </c:pt>
                <c:pt idx="485">
                  <c:v>672</c:v>
                </c:pt>
                <c:pt idx="486">
                  <c:v>666</c:v>
                </c:pt>
                <c:pt idx="487">
                  <c:v>663</c:v>
                </c:pt>
                <c:pt idx="488">
                  <c:v>671</c:v>
                </c:pt>
                <c:pt idx="489">
                  <c:v>679</c:v>
                </c:pt>
                <c:pt idx="490">
                  <c:v>691</c:v>
                </c:pt>
                <c:pt idx="491">
                  <c:v>711</c:v>
                </c:pt>
                <c:pt idx="492">
                  <c:v>764</c:v>
                </c:pt>
                <c:pt idx="493">
                  <c:v>803</c:v>
                </c:pt>
                <c:pt idx="494">
                  <c:v>828</c:v>
                </c:pt>
                <c:pt idx="495">
                  <c:v>836</c:v>
                </c:pt>
                <c:pt idx="496">
                  <c:v>829</c:v>
                </c:pt>
                <c:pt idx="497">
                  <c:v>818</c:v>
                </c:pt>
                <c:pt idx="498">
                  <c:v>801</c:v>
                </c:pt>
                <c:pt idx="499">
                  <c:v>784</c:v>
                </c:pt>
                <c:pt idx="500">
                  <c:v>774</c:v>
                </c:pt>
                <c:pt idx="501">
                  <c:v>773</c:v>
                </c:pt>
                <c:pt idx="502">
                  <c:v>772</c:v>
                </c:pt>
                <c:pt idx="503">
                  <c:v>775</c:v>
                </c:pt>
                <c:pt idx="504">
                  <c:v>789</c:v>
                </c:pt>
                <c:pt idx="505">
                  <c:v>821</c:v>
                </c:pt>
                <c:pt idx="506">
                  <c:v>872</c:v>
                </c:pt>
                <c:pt idx="507">
                  <c:v>889</c:v>
                </c:pt>
                <c:pt idx="508">
                  <c:v>911</c:v>
                </c:pt>
                <c:pt idx="509">
                  <c:v>920</c:v>
                </c:pt>
                <c:pt idx="510">
                  <c:v>908</c:v>
                </c:pt>
                <c:pt idx="511">
                  <c:v>881</c:v>
                </c:pt>
                <c:pt idx="512">
                  <c:v>868</c:v>
                </c:pt>
                <c:pt idx="513">
                  <c:v>872</c:v>
                </c:pt>
                <c:pt idx="514">
                  <c:v>900</c:v>
                </c:pt>
                <c:pt idx="515">
                  <c:v>945</c:v>
                </c:pt>
                <c:pt idx="516">
                  <c:v>980</c:v>
                </c:pt>
                <c:pt idx="517">
                  <c:v>995</c:v>
                </c:pt>
                <c:pt idx="518">
                  <c:v>1004</c:v>
                </c:pt>
                <c:pt idx="519">
                  <c:v>1014</c:v>
                </c:pt>
                <c:pt idx="520">
                  <c:v>1036</c:v>
                </c:pt>
                <c:pt idx="521">
                  <c:v>1070</c:v>
                </c:pt>
                <c:pt idx="522">
                  <c:v>1099</c:v>
                </c:pt>
                <c:pt idx="523">
                  <c:v>1148</c:v>
                </c:pt>
                <c:pt idx="524">
                  <c:v>1316</c:v>
                </c:pt>
                <c:pt idx="525">
                  <c:v>1498</c:v>
                </c:pt>
                <c:pt idx="526">
                  <c:v>1642</c:v>
                </c:pt>
                <c:pt idx="527">
                  <c:v>1815</c:v>
                </c:pt>
                <c:pt idx="528">
                  <c:v>1974</c:v>
                </c:pt>
                <c:pt idx="529">
                  <c:v>2055</c:v>
                </c:pt>
                <c:pt idx="530">
                  <c:v>1989</c:v>
                </c:pt>
                <c:pt idx="531">
                  <c:v>1908</c:v>
                </c:pt>
                <c:pt idx="532">
                  <c:v>1846</c:v>
                </c:pt>
                <c:pt idx="533">
                  <c:v>1895</c:v>
                </c:pt>
                <c:pt idx="534">
                  <c:v>1986</c:v>
                </c:pt>
                <c:pt idx="535">
                  <c:v>2057</c:v>
                </c:pt>
                <c:pt idx="536">
                  <c:v>2099</c:v>
                </c:pt>
                <c:pt idx="537">
                  <c:v>2084</c:v>
                </c:pt>
                <c:pt idx="538">
                  <c:v>2010</c:v>
                </c:pt>
                <c:pt idx="539">
                  <c:v>1960</c:v>
                </c:pt>
                <c:pt idx="540">
                  <c:v>1950</c:v>
                </c:pt>
                <c:pt idx="541">
                  <c:v>1986</c:v>
                </c:pt>
                <c:pt idx="542">
                  <c:v>2014</c:v>
                </c:pt>
                <c:pt idx="543">
                  <c:v>2034</c:v>
                </c:pt>
                <c:pt idx="544">
                  <c:v>2084</c:v>
                </c:pt>
                <c:pt idx="545">
                  <c:v>2167</c:v>
                </c:pt>
                <c:pt idx="546">
                  <c:v>2225</c:v>
                </c:pt>
                <c:pt idx="547">
                  <c:v>2262</c:v>
                </c:pt>
                <c:pt idx="548">
                  <c:v>2298</c:v>
                </c:pt>
                <c:pt idx="549">
                  <c:v>2271</c:v>
                </c:pt>
                <c:pt idx="550">
                  <c:v>2201</c:v>
                </c:pt>
                <c:pt idx="551">
                  <c:v>2122</c:v>
                </c:pt>
                <c:pt idx="552">
                  <c:v>2058</c:v>
                </c:pt>
                <c:pt idx="553">
                  <c:v>1974</c:v>
                </c:pt>
                <c:pt idx="554">
                  <c:v>1861</c:v>
                </c:pt>
                <c:pt idx="555">
                  <c:v>1795</c:v>
                </c:pt>
                <c:pt idx="556">
                  <c:v>1782</c:v>
                </c:pt>
                <c:pt idx="557">
                  <c:v>1773</c:v>
                </c:pt>
                <c:pt idx="558">
                  <c:v>1758</c:v>
                </c:pt>
                <c:pt idx="559">
                  <c:v>1740</c:v>
                </c:pt>
                <c:pt idx="560">
                  <c:v>1714</c:v>
                </c:pt>
                <c:pt idx="561">
                  <c:v>1678</c:v>
                </c:pt>
                <c:pt idx="562">
                  <c:v>1646</c:v>
                </c:pt>
                <c:pt idx="563">
                  <c:v>1615</c:v>
                </c:pt>
                <c:pt idx="564">
                  <c:v>1574</c:v>
                </c:pt>
                <c:pt idx="565">
                  <c:v>1538</c:v>
                </c:pt>
                <c:pt idx="566">
                  <c:v>1506</c:v>
                </c:pt>
                <c:pt idx="567">
                  <c:v>1486</c:v>
                </c:pt>
                <c:pt idx="568">
                  <c:v>1466</c:v>
                </c:pt>
                <c:pt idx="569">
                  <c:v>1463</c:v>
                </c:pt>
                <c:pt idx="570">
                  <c:v>1478</c:v>
                </c:pt>
                <c:pt idx="571">
                  <c:v>1492</c:v>
                </c:pt>
                <c:pt idx="572">
                  <c:v>1534</c:v>
                </c:pt>
                <c:pt idx="573">
                  <c:v>1604</c:v>
                </c:pt>
                <c:pt idx="574">
                  <c:v>1682</c:v>
                </c:pt>
                <c:pt idx="575">
                  <c:v>1737</c:v>
                </c:pt>
                <c:pt idx="576">
                  <c:v>1797</c:v>
                </c:pt>
                <c:pt idx="577">
                  <c:v>1869</c:v>
                </c:pt>
                <c:pt idx="578">
                  <c:v>1897</c:v>
                </c:pt>
                <c:pt idx="579">
                  <c:v>1873</c:v>
                </c:pt>
                <c:pt idx="580">
                  <c:v>1839</c:v>
                </c:pt>
                <c:pt idx="581">
                  <c:v>1790</c:v>
                </c:pt>
                <c:pt idx="582">
                  <c:v>1772</c:v>
                </c:pt>
                <c:pt idx="583">
                  <c:v>1786</c:v>
                </c:pt>
                <c:pt idx="584">
                  <c:v>1806</c:v>
                </c:pt>
                <c:pt idx="585">
                  <c:v>1897</c:v>
                </c:pt>
                <c:pt idx="586">
                  <c:v>2065</c:v>
                </c:pt>
                <c:pt idx="587">
                  <c:v>2194</c:v>
                </c:pt>
                <c:pt idx="588">
                  <c:v>2214</c:v>
                </c:pt>
                <c:pt idx="589">
                  <c:v>2215</c:v>
                </c:pt>
                <c:pt idx="590">
                  <c:v>2253</c:v>
                </c:pt>
                <c:pt idx="591">
                  <c:v>2332</c:v>
                </c:pt>
                <c:pt idx="592">
                  <c:v>2432</c:v>
                </c:pt>
                <c:pt idx="593">
                  <c:v>2544</c:v>
                </c:pt>
                <c:pt idx="594">
                  <c:v>2605</c:v>
                </c:pt>
                <c:pt idx="595">
                  <c:v>2644</c:v>
                </c:pt>
                <c:pt idx="596">
                  <c:v>2665</c:v>
                </c:pt>
                <c:pt idx="597">
                  <c:v>2707</c:v>
                </c:pt>
                <c:pt idx="598">
                  <c:v>2786</c:v>
                </c:pt>
                <c:pt idx="599">
                  <c:v>2942</c:v>
                </c:pt>
                <c:pt idx="600">
                  <c:v>3164</c:v>
                </c:pt>
                <c:pt idx="601">
                  <c:v>3298</c:v>
                </c:pt>
                <c:pt idx="602">
                  <c:v>3494</c:v>
                </c:pt>
                <c:pt idx="603">
                  <c:v>3681</c:v>
                </c:pt>
                <c:pt idx="604">
                  <c:v>4106</c:v>
                </c:pt>
                <c:pt idx="605">
                  <c:v>4291</c:v>
                </c:pt>
                <c:pt idx="606">
                  <c:v>4093</c:v>
                </c:pt>
                <c:pt idx="607">
                  <c:v>3809</c:v>
                </c:pt>
                <c:pt idx="608">
                  <c:v>3646</c:v>
                </c:pt>
                <c:pt idx="609">
                  <c:v>3518</c:v>
                </c:pt>
                <c:pt idx="610">
                  <c:v>3452</c:v>
                </c:pt>
                <c:pt idx="611">
                  <c:v>3483</c:v>
                </c:pt>
                <c:pt idx="612">
                  <c:v>3583</c:v>
                </c:pt>
                <c:pt idx="613">
                  <c:v>3763</c:v>
                </c:pt>
                <c:pt idx="614">
                  <c:v>3951</c:v>
                </c:pt>
                <c:pt idx="615">
                  <c:v>4026</c:v>
                </c:pt>
                <c:pt idx="616">
                  <c:v>4073</c:v>
                </c:pt>
                <c:pt idx="617">
                  <c:v>4070</c:v>
                </c:pt>
                <c:pt idx="618">
                  <c:v>4029</c:v>
                </c:pt>
                <c:pt idx="619">
                  <c:v>3874</c:v>
                </c:pt>
                <c:pt idx="620">
                  <c:v>3751</c:v>
                </c:pt>
                <c:pt idx="621">
                  <c:v>3703</c:v>
                </c:pt>
                <c:pt idx="622">
                  <c:v>3703</c:v>
                </c:pt>
                <c:pt idx="623">
                  <c:v>3734</c:v>
                </c:pt>
                <c:pt idx="624">
                  <c:v>3757</c:v>
                </c:pt>
                <c:pt idx="625">
                  <c:v>3742</c:v>
                </c:pt>
                <c:pt idx="626">
                  <c:v>3672</c:v>
                </c:pt>
                <c:pt idx="627">
                  <c:v>3520</c:v>
                </c:pt>
                <c:pt idx="628">
                  <c:v>3375</c:v>
                </c:pt>
                <c:pt idx="629">
                  <c:v>3216</c:v>
                </c:pt>
                <c:pt idx="630">
                  <c:v>3107</c:v>
                </c:pt>
                <c:pt idx="631">
                  <c:v>3018</c:v>
                </c:pt>
                <c:pt idx="632">
                  <c:v>2985</c:v>
                </c:pt>
                <c:pt idx="633">
                  <c:v>2975</c:v>
                </c:pt>
                <c:pt idx="634">
                  <c:v>3097</c:v>
                </c:pt>
                <c:pt idx="635">
                  <c:v>3324</c:v>
                </c:pt>
                <c:pt idx="636">
                  <c:v>3501</c:v>
                </c:pt>
                <c:pt idx="637">
                  <c:v>3542</c:v>
                </c:pt>
                <c:pt idx="638">
                  <c:v>3511</c:v>
                </c:pt>
                <c:pt idx="639">
                  <c:v>3455</c:v>
                </c:pt>
                <c:pt idx="640">
                  <c:v>3407</c:v>
                </c:pt>
                <c:pt idx="641">
                  <c:v>3355</c:v>
                </c:pt>
                <c:pt idx="642">
                  <c:v>3345</c:v>
                </c:pt>
                <c:pt idx="643">
                  <c:v>3407</c:v>
                </c:pt>
                <c:pt idx="644">
                  <c:v>3475</c:v>
                </c:pt>
                <c:pt idx="645">
                  <c:v>3499</c:v>
                </c:pt>
                <c:pt idx="646">
                  <c:v>3445</c:v>
                </c:pt>
                <c:pt idx="647">
                  <c:v>3350</c:v>
                </c:pt>
                <c:pt idx="648">
                  <c:v>3251</c:v>
                </c:pt>
                <c:pt idx="649">
                  <c:v>3159</c:v>
                </c:pt>
                <c:pt idx="650">
                  <c:v>3051</c:v>
                </c:pt>
                <c:pt idx="651">
                  <c:v>2907</c:v>
                </c:pt>
                <c:pt idx="652">
                  <c:v>2772</c:v>
                </c:pt>
                <c:pt idx="653">
                  <c:v>2689</c:v>
                </c:pt>
                <c:pt idx="654">
                  <c:v>2623</c:v>
                </c:pt>
                <c:pt idx="655">
                  <c:v>2612</c:v>
                </c:pt>
                <c:pt idx="656">
                  <c:v>2685</c:v>
                </c:pt>
                <c:pt idx="657">
                  <c:v>2752</c:v>
                </c:pt>
                <c:pt idx="658">
                  <c:v>2774</c:v>
                </c:pt>
                <c:pt idx="659">
                  <c:v>2704</c:v>
                </c:pt>
                <c:pt idx="660">
                  <c:v>2614</c:v>
                </c:pt>
                <c:pt idx="661">
                  <c:v>2534</c:v>
                </c:pt>
                <c:pt idx="662">
                  <c:v>2468</c:v>
                </c:pt>
                <c:pt idx="663">
                  <c:v>2437</c:v>
                </c:pt>
                <c:pt idx="664">
                  <c:v>2388</c:v>
                </c:pt>
                <c:pt idx="665">
                  <c:v>2427</c:v>
                </c:pt>
                <c:pt idx="666">
                  <c:v>2425</c:v>
                </c:pt>
                <c:pt idx="667">
                  <c:v>2421</c:v>
                </c:pt>
                <c:pt idx="668">
                  <c:v>2423</c:v>
                </c:pt>
                <c:pt idx="669">
                  <c:v>2413</c:v>
                </c:pt>
                <c:pt idx="670">
                  <c:v>2414</c:v>
                </c:pt>
                <c:pt idx="671">
                  <c:v>2415</c:v>
                </c:pt>
                <c:pt idx="672">
                  <c:v>2429</c:v>
                </c:pt>
                <c:pt idx="673">
                  <c:v>2462</c:v>
                </c:pt>
                <c:pt idx="674">
                  <c:v>2491</c:v>
                </c:pt>
                <c:pt idx="675">
                  <c:v>2492</c:v>
                </c:pt>
                <c:pt idx="676">
                  <c:v>2468</c:v>
                </c:pt>
                <c:pt idx="677">
                  <c:v>2450</c:v>
                </c:pt>
                <c:pt idx="678">
                  <c:v>2431</c:v>
                </c:pt>
                <c:pt idx="679">
                  <c:v>2415</c:v>
                </c:pt>
                <c:pt idx="680">
                  <c:v>2390</c:v>
                </c:pt>
                <c:pt idx="681">
                  <c:v>2356</c:v>
                </c:pt>
                <c:pt idx="682">
                  <c:v>2318</c:v>
                </c:pt>
                <c:pt idx="683">
                  <c:v>2246</c:v>
                </c:pt>
                <c:pt idx="684">
                  <c:v>2175</c:v>
                </c:pt>
                <c:pt idx="685">
                  <c:v>2163</c:v>
                </c:pt>
                <c:pt idx="686">
                  <c:v>2183</c:v>
                </c:pt>
                <c:pt idx="687">
                  <c:v>2192</c:v>
                </c:pt>
                <c:pt idx="688">
                  <c:v>2185</c:v>
                </c:pt>
                <c:pt idx="689">
                  <c:v>2220</c:v>
                </c:pt>
                <c:pt idx="690">
                  <c:v>2284</c:v>
                </c:pt>
                <c:pt idx="691">
                  <c:v>2357</c:v>
                </c:pt>
                <c:pt idx="692">
                  <c:v>2362</c:v>
                </c:pt>
                <c:pt idx="693">
                  <c:v>2441</c:v>
                </c:pt>
                <c:pt idx="694">
                  <c:v>2546</c:v>
                </c:pt>
                <c:pt idx="695">
                  <c:v>2647</c:v>
                </c:pt>
                <c:pt idx="696">
                  <c:v>2695</c:v>
                </c:pt>
                <c:pt idx="697">
                  <c:v>2696</c:v>
                </c:pt>
                <c:pt idx="698">
                  <c:v>2646</c:v>
                </c:pt>
                <c:pt idx="699">
                  <c:v>2597</c:v>
                </c:pt>
                <c:pt idx="700">
                  <c:v>2688</c:v>
                </c:pt>
                <c:pt idx="701">
                  <c:v>2728</c:v>
                </c:pt>
                <c:pt idx="702">
                  <c:v>2766</c:v>
                </c:pt>
                <c:pt idx="703">
                  <c:v>2832</c:v>
                </c:pt>
                <c:pt idx="704">
                  <c:v>2917</c:v>
                </c:pt>
                <c:pt idx="705">
                  <c:v>3001</c:v>
                </c:pt>
                <c:pt idx="706">
                  <c:v>3043</c:v>
                </c:pt>
                <c:pt idx="707">
                  <c:v>3044</c:v>
                </c:pt>
                <c:pt idx="708">
                  <c:v>3013</c:v>
                </c:pt>
                <c:pt idx="709">
                  <c:v>2986</c:v>
                </c:pt>
                <c:pt idx="710">
                  <c:v>3013</c:v>
                </c:pt>
                <c:pt idx="711">
                  <c:v>3103</c:v>
                </c:pt>
                <c:pt idx="712">
                  <c:v>3185</c:v>
                </c:pt>
                <c:pt idx="713">
                  <c:v>3247</c:v>
                </c:pt>
                <c:pt idx="714">
                  <c:v>3295</c:v>
                </c:pt>
                <c:pt idx="715">
                  <c:v>3335</c:v>
                </c:pt>
                <c:pt idx="716">
                  <c:v>3393</c:v>
                </c:pt>
                <c:pt idx="717">
                  <c:v>3480</c:v>
                </c:pt>
                <c:pt idx="718">
                  <c:v>3615</c:v>
                </c:pt>
                <c:pt idx="719">
                  <c:v>3748</c:v>
                </c:pt>
                <c:pt idx="720">
                  <c:v>3954</c:v>
                </c:pt>
                <c:pt idx="721">
                  <c:v>4111</c:v>
                </c:pt>
                <c:pt idx="722">
                  <c:v>4220</c:v>
                </c:pt>
                <c:pt idx="723">
                  <c:v>4381</c:v>
                </c:pt>
                <c:pt idx="724">
                  <c:v>4643</c:v>
                </c:pt>
                <c:pt idx="725">
                  <c:v>4661</c:v>
                </c:pt>
                <c:pt idx="726">
                  <c:v>4507</c:v>
                </c:pt>
                <c:pt idx="727">
                  <c:v>4423</c:v>
                </c:pt>
                <c:pt idx="728">
                  <c:v>4340</c:v>
                </c:pt>
                <c:pt idx="729">
                  <c:v>4234</c:v>
                </c:pt>
                <c:pt idx="730">
                  <c:v>4119</c:v>
                </c:pt>
                <c:pt idx="731">
                  <c:v>3974</c:v>
                </c:pt>
                <c:pt idx="732">
                  <c:v>3887</c:v>
                </c:pt>
                <c:pt idx="733">
                  <c:v>3836</c:v>
                </c:pt>
                <c:pt idx="734">
                  <c:v>3918</c:v>
                </c:pt>
                <c:pt idx="735">
                  <c:v>4062</c:v>
                </c:pt>
                <c:pt idx="736">
                  <c:v>4107</c:v>
                </c:pt>
                <c:pt idx="737">
                  <c:v>4036</c:v>
                </c:pt>
                <c:pt idx="738">
                  <c:v>3902</c:v>
                </c:pt>
                <c:pt idx="739">
                  <c:v>3791</c:v>
                </c:pt>
                <c:pt idx="740">
                  <c:v>3671</c:v>
                </c:pt>
                <c:pt idx="741">
                  <c:v>3579</c:v>
                </c:pt>
                <c:pt idx="742">
                  <c:v>3530</c:v>
                </c:pt>
                <c:pt idx="743">
                  <c:v>3518</c:v>
                </c:pt>
                <c:pt idx="744">
                  <c:v>3474</c:v>
                </c:pt>
                <c:pt idx="745">
                  <c:v>3376</c:v>
                </c:pt>
                <c:pt idx="746">
                  <c:v>3258</c:v>
                </c:pt>
                <c:pt idx="747">
                  <c:v>3154</c:v>
                </c:pt>
                <c:pt idx="748">
                  <c:v>3063</c:v>
                </c:pt>
                <c:pt idx="749">
                  <c:v>3023</c:v>
                </c:pt>
                <c:pt idx="750">
                  <c:v>3005</c:v>
                </c:pt>
                <c:pt idx="751">
                  <c:v>3140</c:v>
                </c:pt>
                <c:pt idx="752">
                  <c:v>3270</c:v>
                </c:pt>
                <c:pt idx="753">
                  <c:v>3259</c:v>
                </c:pt>
                <c:pt idx="754">
                  <c:v>3149</c:v>
                </c:pt>
                <c:pt idx="755">
                  <c:v>3140</c:v>
                </c:pt>
                <c:pt idx="756">
                  <c:v>3148</c:v>
                </c:pt>
                <c:pt idx="757">
                  <c:v>3160</c:v>
                </c:pt>
                <c:pt idx="758">
                  <c:v>3175</c:v>
                </c:pt>
                <c:pt idx="759">
                  <c:v>3235</c:v>
                </c:pt>
                <c:pt idx="760">
                  <c:v>3299</c:v>
                </c:pt>
                <c:pt idx="761">
                  <c:v>3295</c:v>
                </c:pt>
                <c:pt idx="762">
                  <c:v>3208</c:v>
                </c:pt>
                <c:pt idx="763">
                  <c:v>3158</c:v>
                </c:pt>
                <c:pt idx="764">
                  <c:v>3170</c:v>
                </c:pt>
                <c:pt idx="765">
                  <c:v>3204</c:v>
                </c:pt>
                <c:pt idx="766">
                  <c:v>3223</c:v>
                </c:pt>
                <c:pt idx="767">
                  <c:v>3205</c:v>
                </c:pt>
                <c:pt idx="768">
                  <c:v>3118</c:v>
                </c:pt>
                <c:pt idx="769">
                  <c:v>2963</c:v>
                </c:pt>
                <c:pt idx="770">
                  <c:v>2848</c:v>
                </c:pt>
                <c:pt idx="771">
                  <c:v>2745</c:v>
                </c:pt>
                <c:pt idx="772">
                  <c:v>2691</c:v>
                </c:pt>
                <c:pt idx="773">
                  <c:v>2673</c:v>
                </c:pt>
                <c:pt idx="774">
                  <c:v>2685</c:v>
                </c:pt>
                <c:pt idx="775">
                  <c:v>2715</c:v>
                </c:pt>
                <c:pt idx="776">
                  <c:v>2722</c:v>
                </c:pt>
                <c:pt idx="777">
                  <c:v>2706</c:v>
                </c:pt>
                <c:pt idx="778">
                  <c:v>2630</c:v>
                </c:pt>
                <c:pt idx="779">
                  <c:v>2575</c:v>
                </c:pt>
                <c:pt idx="780">
                  <c:v>2571</c:v>
                </c:pt>
                <c:pt idx="781">
                  <c:v>2566</c:v>
                </c:pt>
                <c:pt idx="782">
                  <c:v>2598</c:v>
                </c:pt>
                <c:pt idx="783">
                  <c:v>2661</c:v>
                </c:pt>
                <c:pt idx="784">
                  <c:v>2704</c:v>
                </c:pt>
                <c:pt idx="785">
                  <c:v>2714</c:v>
                </c:pt>
                <c:pt idx="786">
                  <c:v>2721</c:v>
                </c:pt>
                <c:pt idx="787">
                  <c:v>2724</c:v>
                </c:pt>
                <c:pt idx="788">
                  <c:v>2707</c:v>
                </c:pt>
                <c:pt idx="789">
                  <c:v>2711</c:v>
                </c:pt>
                <c:pt idx="790">
                  <c:v>2738</c:v>
                </c:pt>
                <c:pt idx="791">
                  <c:v>2760</c:v>
                </c:pt>
                <c:pt idx="792">
                  <c:v>2792</c:v>
                </c:pt>
                <c:pt idx="793">
                  <c:v>2911</c:v>
                </c:pt>
                <c:pt idx="794">
                  <c:v>3121</c:v>
                </c:pt>
                <c:pt idx="795">
                  <c:v>3242</c:v>
                </c:pt>
                <c:pt idx="796">
                  <c:v>3259</c:v>
                </c:pt>
                <c:pt idx="797">
                  <c:v>3210</c:v>
                </c:pt>
                <c:pt idx="798">
                  <c:v>3230</c:v>
                </c:pt>
                <c:pt idx="799">
                  <c:v>3316</c:v>
                </c:pt>
                <c:pt idx="800">
                  <c:v>3506</c:v>
                </c:pt>
                <c:pt idx="801">
                  <c:v>3574</c:v>
                </c:pt>
                <c:pt idx="802">
                  <c:v>3498</c:v>
                </c:pt>
                <c:pt idx="803">
                  <c:v>3427</c:v>
                </c:pt>
                <c:pt idx="804">
                  <c:v>3396</c:v>
                </c:pt>
                <c:pt idx="805">
                  <c:v>3379</c:v>
                </c:pt>
                <c:pt idx="806">
                  <c:v>3337</c:v>
                </c:pt>
                <c:pt idx="807">
                  <c:v>3280</c:v>
                </c:pt>
                <c:pt idx="808">
                  <c:v>3243</c:v>
                </c:pt>
                <c:pt idx="809">
                  <c:v>3177</c:v>
                </c:pt>
                <c:pt idx="810">
                  <c:v>3098</c:v>
                </c:pt>
                <c:pt idx="811">
                  <c:v>3021</c:v>
                </c:pt>
                <c:pt idx="812">
                  <c:v>2982</c:v>
                </c:pt>
                <c:pt idx="813">
                  <c:v>2998</c:v>
                </c:pt>
                <c:pt idx="814">
                  <c:v>2991</c:v>
                </c:pt>
                <c:pt idx="815">
                  <c:v>2981</c:v>
                </c:pt>
                <c:pt idx="816">
                  <c:v>2947</c:v>
                </c:pt>
                <c:pt idx="817">
                  <c:v>2922</c:v>
                </c:pt>
                <c:pt idx="818">
                  <c:v>2913</c:v>
                </c:pt>
                <c:pt idx="819">
                  <c:v>2911</c:v>
                </c:pt>
                <c:pt idx="820">
                  <c:v>2928</c:v>
                </c:pt>
                <c:pt idx="821">
                  <c:v>2966</c:v>
                </c:pt>
                <c:pt idx="822">
                  <c:v>3001</c:v>
                </c:pt>
                <c:pt idx="823">
                  <c:v>3009</c:v>
                </c:pt>
                <c:pt idx="824">
                  <c:v>3002</c:v>
                </c:pt>
                <c:pt idx="825">
                  <c:v>2998</c:v>
                </c:pt>
                <c:pt idx="826">
                  <c:v>3009</c:v>
                </c:pt>
                <c:pt idx="827">
                  <c:v>3006</c:v>
                </c:pt>
                <c:pt idx="828">
                  <c:v>3013</c:v>
                </c:pt>
                <c:pt idx="829">
                  <c:v>3020</c:v>
                </c:pt>
                <c:pt idx="830">
                  <c:v>3203</c:v>
                </c:pt>
                <c:pt idx="831">
                  <c:v>3329</c:v>
                </c:pt>
                <c:pt idx="832">
                  <c:v>3359</c:v>
                </c:pt>
                <c:pt idx="833">
                  <c:v>3354</c:v>
                </c:pt>
                <c:pt idx="834">
                  <c:v>3352</c:v>
                </c:pt>
                <c:pt idx="835">
                  <c:v>3379</c:v>
                </c:pt>
                <c:pt idx="836">
                  <c:v>3468</c:v>
                </c:pt>
                <c:pt idx="837">
                  <c:v>3608</c:v>
                </c:pt>
                <c:pt idx="838">
                  <c:v>3707</c:v>
                </c:pt>
                <c:pt idx="839">
                  <c:v>3822</c:v>
                </c:pt>
                <c:pt idx="840">
                  <c:v>3888</c:v>
                </c:pt>
                <c:pt idx="841">
                  <c:v>3914</c:v>
                </c:pt>
                <c:pt idx="842">
                  <c:v>3929</c:v>
                </c:pt>
                <c:pt idx="843">
                  <c:v>3922</c:v>
                </c:pt>
                <c:pt idx="844">
                  <c:v>3882</c:v>
                </c:pt>
                <c:pt idx="845">
                  <c:v>3832</c:v>
                </c:pt>
                <c:pt idx="846">
                  <c:v>3803</c:v>
                </c:pt>
                <c:pt idx="847">
                  <c:v>3844</c:v>
                </c:pt>
                <c:pt idx="848">
                  <c:v>3943</c:v>
                </c:pt>
                <c:pt idx="849">
                  <c:v>4187</c:v>
                </c:pt>
                <c:pt idx="850">
                  <c:v>4209</c:v>
                </c:pt>
                <c:pt idx="851">
                  <c:v>4156</c:v>
                </c:pt>
                <c:pt idx="852">
                  <c:v>4078</c:v>
                </c:pt>
                <c:pt idx="853">
                  <c:v>4074</c:v>
                </c:pt>
                <c:pt idx="854">
                  <c:v>4041</c:v>
                </c:pt>
                <c:pt idx="855">
                  <c:v>3933</c:v>
                </c:pt>
                <c:pt idx="856">
                  <c:v>3844</c:v>
                </c:pt>
                <c:pt idx="857">
                  <c:v>3733</c:v>
                </c:pt>
                <c:pt idx="858">
                  <c:v>3579</c:v>
                </c:pt>
                <c:pt idx="859">
                  <c:v>3514</c:v>
                </c:pt>
                <c:pt idx="860">
                  <c:v>3423</c:v>
                </c:pt>
                <c:pt idx="861">
                  <c:v>3288</c:v>
                </c:pt>
                <c:pt idx="862">
                  <c:v>3115</c:v>
                </c:pt>
                <c:pt idx="863">
                  <c:v>3020</c:v>
                </c:pt>
                <c:pt idx="864">
                  <c:v>2893</c:v>
                </c:pt>
                <c:pt idx="865">
                  <c:v>2784</c:v>
                </c:pt>
                <c:pt idx="866">
                  <c:v>2694</c:v>
                </c:pt>
                <c:pt idx="867">
                  <c:v>2601</c:v>
                </c:pt>
                <c:pt idx="868">
                  <c:v>2547</c:v>
                </c:pt>
                <c:pt idx="869">
                  <c:v>2515</c:v>
                </c:pt>
                <c:pt idx="870">
                  <c:v>2502</c:v>
                </c:pt>
                <c:pt idx="871">
                  <c:v>2501</c:v>
                </c:pt>
                <c:pt idx="872">
                  <c:v>2482</c:v>
                </c:pt>
                <c:pt idx="873">
                  <c:v>2447</c:v>
                </c:pt>
                <c:pt idx="874">
                  <c:v>2406</c:v>
                </c:pt>
                <c:pt idx="875">
                  <c:v>2351</c:v>
                </c:pt>
                <c:pt idx="876">
                  <c:v>2280</c:v>
                </c:pt>
                <c:pt idx="877">
                  <c:v>2216</c:v>
                </c:pt>
                <c:pt idx="878">
                  <c:v>2127</c:v>
                </c:pt>
                <c:pt idx="879">
                  <c:v>2018</c:v>
                </c:pt>
                <c:pt idx="880">
                  <c:v>1940</c:v>
                </c:pt>
                <c:pt idx="881">
                  <c:v>1902</c:v>
                </c:pt>
                <c:pt idx="882">
                  <c:v>1840</c:v>
                </c:pt>
                <c:pt idx="883">
                  <c:v>1790</c:v>
                </c:pt>
                <c:pt idx="884">
                  <c:v>1709</c:v>
                </c:pt>
                <c:pt idx="885">
                  <c:v>1700</c:v>
                </c:pt>
                <c:pt idx="886">
                  <c:v>1720</c:v>
                </c:pt>
                <c:pt idx="887">
                  <c:v>1732</c:v>
                </c:pt>
                <c:pt idx="888">
                  <c:v>1761</c:v>
                </c:pt>
                <c:pt idx="889">
                  <c:v>1781</c:v>
                </c:pt>
                <c:pt idx="890">
                  <c:v>1801</c:v>
                </c:pt>
                <c:pt idx="891">
                  <c:v>1826</c:v>
                </c:pt>
                <c:pt idx="892">
                  <c:v>1841</c:v>
                </c:pt>
                <c:pt idx="893">
                  <c:v>1869</c:v>
                </c:pt>
                <c:pt idx="894">
                  <c:v>1901</c:v>
                </c:pt>
                <c:pt idx="895">
                  <c:v>1942</c:v>
                </c:pt>
                <c:pt idx="896">
                  <c:v>1967</c:v>
                </c:pt>
                <c:pt idx="897">
                  <c:v>1977</c:v>
                </c:pt>
                <c:pt idx="898">
                  <c:v>1964</c:v>
                </c:pt>
                <c:pt idx="899">
                  <c:v>1957</c:v>
                </c:pt>
                <c:pt idx="900">
                  <c:v>1978</c:v>
                </c:pt>
                <c:pt idx="901">
                  <c:v>2030</c:v>
                </c:pt>
                <c:pt idx="902">
                  <c:v>2114</c:v>
                </c:pt>
                <c:pt idx="903">
                  <c:v>2212</c:v>
                </c:pt>
                <c:pt idx="904">
                  <c:v>2378</c:v>
                </c:pt>
                <c:pt idx="905">
                  <c:v>2437</c:v>
                </c:pt>
                <c:pt idx="906">
                  <c:v>2468</c:v>
                </c:pt>
                <c:pt idx="907">
                  <c:v>2488</c:v>
                </c:pt>
                <c:pt idx="908">
                  <c:v>2515</c:v>
                </c:pt>
                <c:pt idx="909">
                  <c:v>2558</c:v>
                </c:pt>
                <c:pt idx="910">
                  <c:v>2644</c:v>
                </c:pt>
                <c:pt idx="911">
                  <c:v>2756</c:v>
                </c:pt>
                <c:pt idx="912">
                  <c:v>2841</c:v>
                </c:pt>
                <c:pt idx="913">
                  <c:v>2861</c:v>
                </c:pt>
                <c:pt idx="914">
                  <c:v>2773</c:v>
                </c:pt>
                <c:pt idx="915">
                  <c:v>2703</c:v>
                </c:pt>
                <c:pt idx="916">
                  <c:v>2712</c:v>
                </c:pt>
                <c:pt idx="917">
                  <c:v>2713</c:v>
                </c:pt>
                <c:pt idx="918">
                  <c:v>2741</c:v>
                </c:pt>
                <c:pt idx="919">
                  <c:v>2835</c:v>
                </c:pt>
                <c:pt idx="920">
                  <c:v>2876</c:v>
                </c:pt>
                <c:pt idx="921">
                  <c:v>2881</c:v>
                </c:pt>
                <c:pt idx="922">
                  <c:v>2918</c:v>
                </c:pt>
                <c:pt idx="923">
                  <c:v>2975</c:v>
                </c:pt>
                <c:pt idx="924">
                  <c:v>2988</c:v>
                </c:pt>
                <c:pt idx="925">
                  <c:v>2995</c:v>
                </c:pt>
                <c:pt idx="926">
                  <c:v>2976</c:v>
                </c:pt>
                <c:pt idx="927">
                  <c:v>2940</c:v>
                </c:pt>
                <c:pt idx="928">
                  <c:v>2840</c:v>
                </c:pt>
                <c:pt idx="929">
                  <c:v>2737</c:v>
                </c:pt>
                <c:pt idx="930">
                  <c:v>2676</c:v>
                </c:pt>
                <c:pt idx="931">
                  <c:v>2628</c:v>
                </c:pt>
                <c:pt idx="932">
                  <c:v>2562</c:v>
                </c:pt>
                <c:pt idx="933">
                  <c:v>2486</c:v>
                </c:pt>
                <c:pt idx="934">
                  <c:v>2461</c:v>
                </c:pt>
                <c:pt idx="935">
                  <c:v>2444</c:v>
                </c:pt>
                <c:pt idx="936">
                  <c:v>2451</c:v>
                </c:pt>
                <c:pt idx="937">
                  <c:v>2504</c:v>
                </c:pt>
                <c:pt idx="938">
                  <c:v>2468</c:v>
                </c:pt>
                <c:pt idx="939">
                  <c:v>2446</c:v>
                </c:pt>
                <c:pt idx="940">
                  <c:v>2452</c:v>
                </c:pt>
                <c:pt idx="941">
                  <c:v>2478</c:v>
                </c:pt>
                <c:pt idx="942">
                  <c:v>2569</c:v>
                </c:pt>
                <c:pt idx="943">
                  <c:v>2639</c:v>
                </c:pt>
                <c:pt idx="944">
                  <c:v>2662</c:v>
                </c:pt>
                <c:pt idx="945">
                  <c:v>2696</c:v>
                </c:pt>
                <c:pt idx="946">
                  <c:v>2695</c:v>
                </c:pt>
                <c:pt idx="947">
                  <c:v>2719</c:v>
                </c:pt>
                <c:pt idx="948">
                  <c:v>2748</c:v>
                </c:pt>
                <c:pt idx="949">
                  <c:v>2769</c:v>
                </c:pt>
                <c:pt idx="950">
                  <c:v>2762</c:v>
                </c:pt>
                <c:pt idx="951">
                  <c:v>2756</c:v>
                </c:pt>
                <c:pt idx="952">
                  <c:v>2744</c:v>
                </c:pt>
                <c:pt idx="953">
                  <c:v>2729</c:v>
                </c:pt>
                <c:pt idx="954">
                  <c:v>2720</c:v>
                </c:pt>
                <c:pt idx="955">
                  <c:v>2727</c:v>
                </c:pt>
                <c:pt idx="956">
                  <c:v>2748</c:v>
                </c:pt>
                <c:pt idx="957">
                  <c:v>2778</c:v>
                </c:pt>
                <c:pt idx="958">
                  <c:v>2784</c:v>
                </c:pt>
                <c:pt idx="959">
                  <c:v>2707</c:v>
                </c:pt>
                <c:pt idx="960">
                  <c:v>2678</c:v>
                </c:pt>
                <c:pt idx="961">
                  <c:v>2648</c:v>
                </c:pt>
                <c:pt idx="962">
                  <c:v>2600</c:v>
                </c:pt>
                <c:pt idx="963">
                  <c:v>2542</c:v>
                </c:pt>
                <c:pt idx="964">
                  <c:v>2510</c:v>
                </c:pt>
                <c:pt idx="965">
                  <c:v>2495</c:v>
                </c:pt>
                <c:pt idx="966">
                  <c:v>2482</c:v>
                </c:pt>
                <c:pt idx="967">
                  <c:v>2467</c:v>
                </c:pt>
                <c:pt idx="968">
                  <c:v>2454</c:v>
                </c:pt>
                <c:pt idx="969">
                  <c:v>2366</c:v>
                </c:pt>
                <c:pt idx="970">
                  <c:v>2313</c:v>
                </c:pt>
                <c:pt idx="971">
                  <c:v>2261</c:v>
                </c:pt>
                <c:pt idx="972">
                  <c:v>2219</c:v>
                </c:pt>
                <c:pt idx="973">
                  <c:v>2188</c:v>
                </c:pt>
                <c:pt idx="974">
                  <c:v>2164</c:v>
                </c:pt>
                <c:pt idx="975">
                  <c:v>2155</c:v>
                </c:pt>
                <c:pt idx="976">
                  <c:v>2179</c:v>
                </c:pt>
                <c:pt idx="977">
                  <c:v>2199</c:v>
                </c:pt>
                <c:pt idx="978">
                  <c:v>2213</c:v>
                </c:pt>
                <c:pt idx="979">
                  <c:v>2200</c:v>
                </c:pt>
                <c:pt idx="980">
                  <c:v>2170</c:v>
                </c:pt>
                <c:pt idx="981">
                  <c:v>2145</c:v>
                </c:pt>
                <c:pt idx="982">
                  <c:v>2099</c:v>
                </c:pt>
                <c:pt idx="983">
                  <c:v>2096</c:v>
                </c:pt>
                <c:pt idx="984">
                  <c:v>2133</c:v>
                </c:pt>
                <c:pt idx="985">
                  <c:v>2168</c:v>
                </c:pt>
                <c:pt idx="986">
                  <c:v>2179</c:v>
                </c:pt>
                <c:pt idx="987">
                  <c:v>2173</c:v>
                </c:pt>
                <c:pt idx="988">
                  <c:v>2144</c:v>
                </c:pt>
                <c:pt idx="989">
                  <c:v>2111</c:v>
                </c:pt>
                <c:pt idx="990">
                  <c:v>2095</c:v>
                </c:pt>
                <c:pt idx="991">
                  <c:v>2076</c:v>
                </c:pt>
                <c:pt idx="992">
                  <c:v>2069</c:v>
                </c:pt>
                <c:pt idx="993">
                  <c:v>2047</c:v>
                </c:pt>
                <c:pt idx="994">
                  <c:v>2028</c:v>
                </c:pt>
                <c:pt idx="995">
                  <c:v>1999</c:v>
                </c:pt>
                <c:pt idx="996">
                  <c:v>1955</c:v>
                </c:pt>
                <c:pt idx="997">
                  <c:v>1886</c:v>
                </c:pt>
                <c:pt idx="998">
                  <c:v>1830</c:v>
                </c:pt>
                <c:pt idx="999">
                  <c:v>1795</c:v>
                </c:pt>
                <c:pt idx="1000">
                  <c:v>1773</c:v>
                </c:pt>
                <c:pt idx="1001">
                  <c:v>1693</c:v>
                </c:pt>
                <c:pt idx="1002">
                  <c:v>1621</c:v>
                </c:pt>
                <c:pt idx="1003">
                  <c:v>1544</c:v>
                </c:pt>
                <c:pt idx="1004">
                  <c:v>1519</c:v>
                </c:pt>
                <c:pt idx="1005">
                  <c:v>1495</c:v>
                </c:pt>
                <c:pt idx="1006">
                  <c:v>1480</c:v>
                </c:pt>
                <c:pt idx="1007">
                  <c:v>1453</c:v>
                </c:pt>
                <c:pt idx="1008">
                  <c:v>1438</c:v>
                </c:pt>
                <c:pt idx="1009">
                  <c:v>1439</c:v>
                </c:pt>
                <c:pt idx="1010">
                  <c:v>1439</c:v>
                </c:pt>
                <c:pt idx="1011">
                  <c:v>1432</c:v>
                </c:pt>
                <c:pt idx="1012">
                  <c:v>1411</c:v>
                </c:pt>
                <c:pt idx="1013">
                  <c:v>1393</c:v>
                </c:pt>
                <c:pt idx="1014">
                  <c:v>1370</c:v>
                </c:pt>
                <c:pt idx="1015">
                  <c:v>1345</c:v>
                </c:pt>
                <c:pt idx="1016">
                  <c:v>1292</c:v>
                </c:pt>
                <c:pt idx="1017">
                  <c:v>1234</c:v>
                </c:pt>
                <c:pt idx="1018">
                  <c:v>1186</c:v>
                </c:pt>
                <c:pt idx="1019">
                  <c:v>1137</c:v>
                </c:pt>
                <c:pt idx="1020">
                  <c:v>1107</c:v>
                </c:pt>
                <c:pt idx="1021">
                  <c:v>1084</c:v>
                </c:pt>
                <c:pt idx="1022">
                  <c:v>1064</c:v>
                </c:pt>
                <c:pt idx="1023">
                  <c:v>1045</c:v>
                </c:pt>
                <c:pt idx="1024">
                  <c:v>1043</c:v>
                </c:pt>
                <c:pt idx="1025">
                  <c:v>1045</c:v>
                </c:pt>
                <c:pt idx="1026">
                  <c:v>1064</c:v>
                </c:pt>
                <c:pt idx="1027">
                  <c:v>1092</c:v>
                </c:pt>
                <c:pt idx="1028">
                  <c:v>1136</c:v>
                </c:pt>
                <c:pt idx="1029">
                  <c:v>1178</c:v>
                </c:pt>
                <c:pt idx="1030">
                  <c:v>1206</c:v>
                </c:pt>
                <c:pt idx="1031">
                  <c:v>1236</c:v>
                </c:pt>
                <c:pt idx="1032">
                  <c:v>1271</c:v>
                </c:pt>
                <c:pt idx="1033">
                  <c:v>1292</c:v>
                </c:pt>
                <c:pt idx="1034">
                  <c:v>1301</c:v>
                </c:pt>
                <c:pt idx="1035">
                  <c:v>1295</c:v>
                </c:pt>
                <c:pt idx="1036">
                  <c:v>1279</c:v>
                </c:pt>
                <c:pt idx="1037">
                  <c:v>1253</c:v>
                </c:pt>
                <c:pt idx="1038">
                  <c:v>1242</c:v>
                </c:pt>
                <c:pt idx="1039">
                  <c:v>1245</c:v>
                </c:pt>
                <c:pt idx="1040">
                  <c:v>1251</c:v>
                </c:pt>
                <c:pt idx="1041">
                  <c:v>1262</c:v>
                </c:pt>
                <c:pt idx="1042">
                  <c:v>1281</c:v>
                </c:pt>
                <c:pt idx="1043">
                  <c:v>1317</c:v>
                </c:pt>
                <c:pt idx="1044">
                  <c:v>1346</c:v>
                </c:pt>
                <c:pt idx="1045">
                  <c:v>1382</c:v>
                </c:pt>
                <c:pt idx="1046">
                  <c:v>1424</c:v>
                </c:pt>
                <c:pt idx="1047">
                  <c:v>1472</c:v>
                </c:pt>
                <c:pt idx="1048">
                  <c:v>1538</c:v>
                </c:pt>
                <c:pt idx="1049">
                  <c:v>1562</c:v>
                </c:pt>
                <c:pt idx="1050">
                  <c:v>1559</c:v>
                </c:pt>
                <c:pt idx="1051">
                  <c:v>1548</c:v>
                </c:pt>
                <c:pt idx="1052">
                  <c:v>1538</c:v>
                </c:pt>
                <c:pt idx="1053">
                  <c:v>1533</c:v>
                </c:pt>
                <c:pt idx="1054">
                  <c:v>1531</c:v>
                </c:pt>
                <c:pt idx="1055">
                  <c:v>1531</c:v>
                </c:pt>
                <c:pt idx="1056">
                  <c:v>1543</c:v>
                </c:pt>
                <c:pt idx="1057">
                  <c:v>1565</c:v>
                </c:pt>
                <c:pt idx="1058">
                  <c:v>1583</c:v>
                </c:pt>
                <c:pt idx="1059">
                  <c:v>1585</c:v>
                </c:pt>
                <c:pt idx="1060">
                  <c:v>1585</c:v>
                </c:pt>
                <c:pt idx="1061">
                  <c:v>1572</c:v>
                </c:pt>
                <c:pt idx="1062">
                  <c:v>1545</c:v>
                </c:pt>
                <c:pt idx="1063">
                  <c:v>1530</c:v>
                </c:pt>
                <c:pt idx="1064">
                  <c:v>1520</c:v>
                </c:pt>
                <c:pt idx="1065">
                  <c:v>1498</c:v>
                </c:pt>
                <c:pt idx="1066">
                  <c:v>1462</c:v>
                </c:pt>
                <c:pt idx="1067">
                  <c:v>1430</c:v>
                </c:pt>
                <c:pt idx="1068">
                  <c:v>1401</c:v>
                </c:pt>
                <c:pt idx="1069">
                  <c:v>1376</c:v>
                </c:pt>
                <c:pt idx="1070">
                  <c:v>1359</c:v>
                </c:pt>
                <c:pt idx="1071">
                  <c:v>1342</c:v>
                </c:pt>
                <c:pt idx="1072">
                  <c:v>1324</c:v>
                </c:pt>
                <c:pt idx="1073">
                  <c:v>1309</c:v>
                </c:pt>
                <c:pt idx="1074">
                  <c:v>1296</c:v>
                </c:pt>
                <c:pt idx="1075">
                  <c:v>1284</c:v>
                </c:pt>
                <c:pt idx="1076">
                  <c:v>1271</c:v>
                </c:pt>
                <c:pt idx="1077">
                  <c:v>1262</c:v>
                </c:pt>
                <c:pt idx="1078">
                  <c:v>1254</c:v>
                </c:pt>
                <c:pt idx="1079">
                  <c:v>1250</c:v>
                </c:pt>
                <c:pt idx="1080">
                  <c:v>1259</c:v>
                </c:pt>
                <c:pt idx="1081">
                  <c:v>1269</c:v>
                </c:pt>
                <c:pt idx="1082">
                  <c:v>1292</c:v>
                </c:pt>
                <c:pt idx="1083">
                  <c:v>1302</c:v>
                </c:pt>
                <c:pt idx="1084">
                  <c:v>1314</c:v>
                </c:pt>
                <c:pt idx="1085">
                  <c:v>1340</c:v>
                </c:pt>
                <c:pt idx="1086">
                  <c:v>1348</c:v>
                </c:pt>
                <c:pt idx="1087">
                  <c:v>1344</c:v>
                </c:pt>
                <c:pt idx="1088">
                  <c:v>1334</c:v>
                </c:pt>
                <c:pt idx="1089">
                  <c:v>1320</c:v>
                </c:pt>
                <c:pt idx="1090">
                  <c:v>1306</c:v>
                </c:pt>
                <c:pt idx="1091">
                  <c:v>1291</c:v>
                </c:pt>
                <c:pt idx="1092">
                  <c:v>1274</c:v>
                </c:pt>
                <c:pt idx="1093">
                  <c:v>1271</c:v>
                </c:pt>
                <c:pt idx="1094">
                  <c:v>1329</c:v>
                </c:pt>
                <c:pt idx="1095">
                  <c:v>1349</c:v>
                </c:pt>
                <c:pt idx="1096">
                  <c:v>1369</c:v>
                </c:pt>
                <c:pt idx="1097">
                  <c:v>1398</c:v>
                </c:pt>
                <c:pt idx="1098">
                  <c:v>1446</c:v>
                </c:pt>
                <c:pt idx="1099">
                  <c:v>1467</c:v>
                </c:pt>
                <c:pt idx="1100">
                  <c:v>1474</c:v>
                </c:pt>
                <c:pt idx="1101">
                  <c:v>1480</c:v>
                </c:pt>
                <c:pt idx="1102">
                  <c:v>1485</c:v>
                </c:pt>
                <c:pt idx="1103">
                  <c:v>1489</c:v>
                </c:pt>
                <c:pt idx="1104">
                  <c:v>1489</c:v>
                </c:pt>
                <c:pt idx="1105">
                  <c:v>1484</c:v>
                </c:pt>
                <c:pt idx="1106">
                  <c:v>1456</c:v>
                </c:pt>
                <c:pt idx="1107">
                  <c:v>1434</c:v>
                </c:pt>
                <c:pt idx="1108">
                  <c:v>1428</c:v>
                </c:pt>
                <c:pt idx="1109">
                  <c:v>1418</c:v>
                </c:pt>
                <c:pt idx="1110">
                  <c:v>1412</c:v>
                </c:pt>
                <c:pt idx="1111">
                  <c:v>1400</c:v>
                </c:pt>
                <c:pt idx="1112">
                  <c:v>1405</c:v>
                </c:pt>
                <c:pt idx="1113">
                  <c:v>1424</c:v>
                </c:pt>
                <c:pt idx="1114">
                  <c:v>1423</c:v>
                </c:pt>
                <c:pt idx="1115">
                  <c:v>1418</c:v>
                </c:pt>
                <c:pt idx="1116">
                  <c:v>1409</c:v>
                </c:pt>
                <c:pt idx="1117">
                  <c:v>1406</c:v>
                </c:pt>
                <c:pt idx="1118">
                  <c:v>1414</c:v>
                </c:pt>
                <c:pt idx="1119">
                  <c:v>1424</c:v>
                </c:pt>
                <c:pt idx="1120">
                  <c:v>1442</c:v>
                </c:pt>
                <c:pt idx="1121">
                  <c:v>1438</c:v>
                </c:pt>
                <c:pt idx="1122">
                  <c:v>1420</c:v>
                </c:pt>
                <c:pt idx="1123">
                  <c:v>1413</c:v>
                </c:pt>
                <c:pt idx="1124">
                  <c:v>1422</c:v>
                </c:pt>
                <c:pt idx="1125">
                  <c:v>1419</c:v>
                </c:pt>
                <c:pt idx="1126">
                  <c:v>1428</c:v>
                </c:pt>
                <c:pt idx="1127">
                  <c:v>1443</c:v>
                </c:pt>
                <c:pt idx="1128">
                  <c:v>1453</c:v>
                </c:pt>
                <c:pt idx="1129">
                  <c:v>1449</c:v>
                </c:pt>
                <c:pt idx="1130">
                  <c:v>1437</c:v>
                </c:pt>
                <c:pt idx="1131">
                  <c:v>1411</c:v>
                </c:pt>
                <c:pt idx="1132">
                  <c:v>1383</c:v>
                </c:pt>
                <c:pt idx="1133">
                  <c:v>1367</c:v>
                </c:pt>
                <c:pt idx="1134">
                  <c:v>1353</c:v>
                </c:pt>
                <c:pt idx="1135">
                  <c:v>1340</c:v>
                </c:pt>
                <c:pt idx="1136">
                  <c:v>1330</c:v>
                </c:pt>
                <c:pt idx="1137">
                  <c:v>1328</c:v>
                </c:pt>
                <c:pt idx="1138">
                  <c:v>1325</c:v>
                </c:pt>
                <c:pt idx="1139">
                  <c:v>1323</c:v>
                </c:pt>
                <c:pt idx="1140">
                  <c:v>1317</c:v>
                </c:pt>
                <c:pt idx="1141">
                  <c:v>1310</c:v>
                </c:pt>
                <c:pt idx="1142">
                  <c:v>1296</c:v>
                </c:pt>
                <c:pt idx="1143">
                  <c:v>1278</c:v>
                </c:pt>
                <c:pt idx="1144">
                  <c:v>1264</c:v>
                </c:pt>
                <c:pt idx="1145">
                  <c:v>1256</c:v>
                </c:pt>
                <c:pt idx="1146">
                  <c:v>1253</c:v>
                </c:pt>
                <c:pt idx="1147">
                  <c:v>1260</c:v>
                </c:pt>
                <c:pt idx="1148">
                  <c:v>1268</c:v>
                </c:pt>
                <c:pt idx="1149">
                  <c:v>1268</c:v>
                </c:pt>
                <c:pt idx="1150">
                  <c:v>1264</c:v>
                </c:pt>
                <c:pt idx="1151">
                  <c:v>1257</c:v>
                </c:pt>
                <c:pt idx="1152">
                  <c:v>1265</c:v>
                </c:pt>
                <c:pt idx="1153">
                  <c:v>1277</c:v>
                </c:pt>
                <c:pt idx="1154">
                  <c:v>1287</c:v>
                </c:pt>
                <c:pt idx="1155">
                  <c:v>1306</c:v>
                </c:pt>
                <c:pt idx="1156">
                  <c:v>1344</c:v>
                </c:pt>
                <c:pt idx="1157">
                  <c:v>1371</c:v>
                </c:pt>
                <c:pt idx="1158">
                  <c:v>1414</c:v>
                </c:pt>
                <c:pt idx="1159">
                  <c:v>1462</c:v>
                </c:pt>
                <c:pt idx="1160">
                  <c:v>1515</c:v>
                </c:pt>
                <c:pt idx="1161">
                  <c:v>1565</c:v>
                </c:pt>
                <c:pt idx="1162">
                  <c:v>1602</c:v>
                </c:pt>
                <c:pt idx="1163">
                  <c:v>1582</c:v>
                </c:pt>
                <c:pt idx="1164">
                  <c:v>1541</c:v>
                </c:pt>
                <c:pt idx="1165">
                  <c:v>1537</c:v>
                </c:pt>
                <c:pt idx="1166">
                  <c:v>1619</c:v>
                </c:pt>
                <c:pt idx="1167">
                  <c:v>1682</c:v>
                </c:pt>
                <c:pt idx="1168">
                  <c:v>1740</c:v>
                </c:pt>
                <c:pt idx="1169">
                  <c:v>1750</c:v>
                </c:pt>
                <c:pt idx="1170">
                  <c:v>1767</c:v>
                </c:pt>
                <c:pt idx="1171">
                  <c:v>1744</c:v>
                </c:pt>
                <c:pt idx="1172">
                  <c:v>1782</c:v>
                </c:pt>
                <c:pt idx="1173">
                  <c:v>1838</c:v>
                </c:pt>
                <c:pt idx="1174">
                  <c:v>1876</c:v>
                </c:pt>
                <c:pt idx="1175">
                  <c:v>1901</c:v>
                </c:pt>
                <c:pt idx="1176">
                  <c:v>1927</c:v>
                </c:pt>
                <c:pt idx="1177">
                  <c:v>1907</c:v>
                </c:pt>
                <c:pt idx="1178">
                  <c:v>1814</c:v>
                </c:pt>
                <c:pt idx="1179">
                  <c:v>1764</c:v>
                </c:pt>
                <c:pt idx="1180">
                  <c:v>1795</c:v>
                </c:pt>
                <c:pt idx="1181">
                  <c:v>1811</c:v>
                </c:pt>
                <c:pt idx="1182">
                  <c:v>1884</c:v>
                </c:pt>
                <c:pt idx="1183">
                  <c:v>1920</c:v>
                </c:pt>
                <c:pt idx="1184">
                  <c:v>1928</c:v>
                </c:pt>
                <c:pt idx="1185">
                  <c:v>1927</c:v>
                </c:pt>
                <c:pt idx="1186">
                  <c:v>1920</c:v>
                </c:pt>
                <c:pt idx="1187">
                  <c:v>1913</c:v>
                </c:pt>
                <c:pt idx="1188">
                  <c:v>1899</c:v>
                </c:pt>
                <c:pt idx="1189">
                  <c:v>1886</c:v>
                </c:pt>
                <c:pt idx="1190">
                  <c:v>1885</c:v>
                </c:pt>
                <c:pt idx="1191">
                  <c:v>1908</c:v>
                </c:pt>
                <c:pt idx="1192">
                  <c:v>1967</c:v>
                </c:pt>
                <c:pt idx="1193">
                  <c:v>2000</c:v>
                </c:pt>
                <c:pt idx="1194">
                  <c:v>2032</c:v>
                </c:pt>
                <c:pt idx="1195">
                  <c:v>2106</c:v>
                </c:pt>
                <c:pt idx="1196">
                  <c:v>2127</c:v>
                </c:pt>
                <c:pt idx="1197">
                  <c:v>2155</c:v>
                </c:pt>
                <c:pt idx="1198">
                  <c:v>2173</c:v>
                </c:pt>
                <c:pt idx="1199">
                  <c:v>2160</c:v>
                </c:pt>
                <c:pt idx="1200">
                  <c:v>2136</c:v>
                </c:pt>
                <c:pt idx="1201">
                  <c:v>2140</c:v>
                </c:pt>
                <c:pt idx="1202">
                  <c:v>2161</c:v>
                </c:pt>
                <c:pt idx="1203">
                  <c:v>2153</c:v>
                </c:pt>
                <c:pt idx="1204">
                  <c:v>2153</c:v>
                </c:pt>
                <c:pt idx="1205">
                  <c:v>2161</c:v>
                </c:pt>
                <c:pt idx="1206">
                  <c:v>2145</c:v>
                </c:pt>
                <c:pt idx="1207">
                  <c:v>2091</c:v>
                </c:pt>
                <c:pt idx="1208">
                  <c:v>2018</c:v>
                </c:pt>
                <c:pt idx="1209">
                  <c:v>1965</c:v>
                </c:pt>
                <c:pt idx="1210">
                  <c:v>1912</c:v>
                </c:pt>
                <c:pt idx="1211">
                  <c:v>1859</c:v>
                </c:pt>
                <c:pt idx="1212">
                  <c:v>1817</c:v>
                </c:pt>
                <c:pt idx="1213">
                  <c:v>1784</c:v>
                </c:pt>
                <c:pt idx="1214">
                  <c:v>1766</c:v>
                </c:pt>
                <c:pt idx="1215">
                  <c:v>1759</c:v>
                </c:pt>
                <c:pt idx="1216">
                  <c:v>1802</c:v>
                </c:pt>
                <c:pt idx="1217">
                  <c:v>1840</c:v>
                </c:pt>
                <c:pt idx="1218">
                  <c:v>1835</c:v>
                </c:pt>
                <c:pt idx="1219">
                  <c:v>1818</c:v>
                </c:pt>
                <c:pt idx="1220">
                  <c:v>1846</c:v>
                </c:pt>
                <c:pt idx="1221">
                  <c:v>1884</c:v>
                </c:pt>
                <c:pt idx="1222">
                  <c:v>1898</c:v>
                </c:pt>
                <c:pt idx="1223">
                  <c:v>1895</c:v>
                </c:pt>
                <c:pt idx="1224">
                  <c:v>1874</c:v>
                </c:pt>
                <c:pt idx="1225">
                  <c:v>1854</c:v>
                </c:pt>
                <c:pt idx="1226">
                  <c:v>1830</c:v>
                </c:pt>
                <c:pt idx="1227">
                  <c:v>1814</c:v>
                </c:pt>
                <c:pt idx="1228">
                  <c:v>1807</c:v>
                </c:pt>
                <c:pt idx="1229">
                  <c:v>1809</c:v>
                </c:pt>
                <c:pt idx="1230">
                  <c:v>1828</c:v>
                </c:pt>
                <c:pt idx="1231">
                  <c:v>1846</c:v>
                </c:pt>
                <c:pt idx="1232">
                  <c:v>1862</c:v>
                </c:pt>
                <c:pt idx="1233">
                  <c:v>1866</c:v>
                </c:pt>
                <c:pt idx="1234">
                  <c:v>1856</c:v>
                </c:pt>
                <c:pt idx="1235">
                  <c:v>1848</c:v>
                </c:pt>
                <c:pt idx="1236">
                  <c:v>1849</c:v>
                </c:pt>
                <c:pt idx="1237">
                  <c:v>1882</c:v>
                </c:pt>
                <c:pt idx="1238">
                  <c:v>1922</c:v>
                </c:pt>
                <c:pt idx="1239">
                  <c:v>1930</c:v>
                </c:pt>
                <c:pt idx="1240">
                  <c:v>1922</c:v>
                </c:pt>
                <c:pt idx="1241">
                  <c:v>1912</c:v>
                </c:pt>
                <c:pt idx="1242">
                  <c:v>1889</c:v>
                </c:pt>
                <c:pt idx="1243">
                  <c:v>1888</c:v>
                </c:pt>
                <c:pt idx="1244">
                  <c:v>1885</c:v>
                </c:pt>
                <c:pt idx="1245">
                  <c:v>1878</c:v>
                </c:pt>
                <c:pt idx="1246">
                  <c:v>1856</c:v>
                </c:pt>
                <c:pt idx="1247">
                  <c:v>1787</c:v>
                </c:pt>
                <c:pt idx="1248">
                  <c:v>1738</c:v>
                </c:pt>
                <c:pt idx="1249">
                  <c:v>1624</c:v>
                </c:pt>
                <c:pt idx="1250">
                  <c:v>1552</c:v>
                </c:pt>
                <c:pt idx="1251">
                  <c:v>1426</c:v>
                </c:pt>
                <c:pt idx="1252">
                  <c:v>1347</c:v>
                </c:pt>
                <c:pt idx="1253">
                  <c:v>1308</c:v>
                </c:pt>
                <c:pt idx="1254">
                  <c:v>1258</c:v>
                </c:pt>
                <c:pt idx="1255">
                  <c:v>1193</c:v>
                </c:pt>
                <c:pt idx="1256">
                  <c:v>1105</c:v>
                </c:pt>
                <c:pt idx="1257">
                  <c:v>1053</c:v>
                </c:pt>
                <c:pt idx="1258">
                  <c:v>1013</c:v>
                </c:pt>
                <c:pt idx="1259">
                  <c:v>974</c:v>
                </c:pt>
                <c:pt idx="1260">
                  <c:v>926</c:v>
                </c:pt>
                <c:pt idx="1261">
                  <c:v>893</c:v>
                </c:pt>
                <c:pt idx="1262">
                  <c:v>862</c:v>
                </c:pt>
                <c:pt idx="1263">
                  <c:v>841</c:v>
                </c:pt>
                <c:pt idx="1264">
                  <c:v>807</c:v>
                </c:pt>
                <c:pt idx="1265">
                  <c:v>784</c:v>
                </c:pt>
                <c:pt idx="1266">
                  <c:v>753</c:v>
                </c:pt>
                <c:pt idx="1267">
                  <c:v>726</c:v>
                </c:pt>
                <c:pt idx="1268">
                  <c:v>702</c:v>
                </c:pt>
                <c:pt idx="1269">
                  <c:v>680</c:v>
                </c:pt>
                <c:pt idx="1270">
                  <c:v>662</c:v>
                </c:pt>
                <c:pt idx="1271">
                  <c:v>651</c:v>
                </c:pt>
                <c:pt idx="1272">
                  <c:v>647</c:v>
                </c:pt>
                <c:pt idx="1273">
                  <c:v>648</c:v>
                </c:pt>
                <c:pt idx="1274">
                  <c:v>660</c:v>
                </c:pt>
                <c:pt idx="1275">
                  <c:v>676</c:v>
                </c:pt>
                <c:pt idx="1276">
                  <c:v>695</c:v>
                </c:pt>
                <c:pt idx="1277">
                  <c:v>715</c:v>
                </c:pt>
                <c:pt idx="1278">
                  <c:v>729</c:v>
                </c:pt>
                <c:pt idx="1279">
                  <c:v>734</c:v>
                </c:pt>
                <c:pt idx="1280">
                  <c:v>731</c:v>
                </c:pt>
                <c:pt idx="1281">
                  <c:v>723</c:v>
                </c:pt>
                <c:pt idx="1282">
                  <c:v>717</c:v>
                </c:pt>
                <c:pt idx="1283">
                  <c:v>715</c:v>
                </c:pt>
                <c:pt idx="1284">
                  <c:v>706</c:v>
                </c:pt>
                <c:pt idx="1285">
                  <c:v>704</c:v>
                </c:pt>
                <c:pt idx="1286">
                  <c:v>706</c:v>
                </c:pt>
                <c:pt idx="1287">
                  <c:v>718</c:v>
                </c:pt>
                <c:pt idx="1288">
                  <c:v>730</c:v>
                </c:pt>
                <c:pt idx="1289">
                  <c:v>738</c:v>
                </c:pt>
                <c:pt idx="1290">
                  <c:v>750</c:v>
                </c:pt>
                <c:pt idx="1291">
                  <c:v>763</c:v>
                </c:pt>
                <c:pt idx="1292">
                  <c:v>771</c:v>
                </c:pt>
                <c:pt idx="1293">
                  <c:v>782</c:v>
                </c:pt>
                <c:pt idx="1294">
                  <c:v>787</c:v>
                </c:pt>
                <c:pt idx="1295">
                  <c:v>798</c:v>
                </c:pt>
                <c:pt idx="1296">
                  <c:v>812</c:v>
                </c:pt>
                <c:pt idx="1297">
                  <c:v>824</c:v>
                </c:pt>
                <c:pt idx="1298">
                  <c:v>837</c:v>
                </c:pt>
                <c:pt idx="1299">
                  <c:v>844</c:v>
                </c:pt>
                <c:pt idx="1300">
                  <c:v>855</c:v>
                </c:pt>
                <c:pt idx="1301">
                  <c:v>866</c:v>
                </c:pt>
                <c:pt idx="1302">
                  <c:v>874</c:v>
                </c:pt>
                <c:pt idx="1303">
                  <c:v>879</c:v>
                </c:pt>
                <c:pt idx="1304">
                  <c:v>884</c:v>
                </c:pt>
                <c:pt idx="1305">
                  <c:v>896</c:v>
                </c:pt>
                <c:pt idx="1306">
                  <c:v>902</c:v>
                </c:pt>
                <c:pt idx="1307">
                  <c:v>908</c:v>
                </c:pt>
                <c:pt idx="1308">
                  <c:v>912</c:v>
                </c:pt>
                <c:pt idx="1309">
                  <c:v>917</c:v>
                </c:pt>
                <c:pt idx="1310">
                  <c:v>922</c:v>
                </c:pt>
                <c:pt idx="1311">
                  <c:v>930</c:v>
                </c:pt>
                <c:pt idx="1312">
                  <c:v>934</c:v>
                </c:pt>
                <c:pt idx="1313">
                  <c:v>934</c:v>
                </c:pt>
                <c:pt idx="1314">
                  <c:v>931</c:v>
                </c:pt>
                <c:pt idx="1315">
                  <c:v>926</c:v>
                </c:pt>
                <c:pt idx="1316">
                  <c:v>928</c:v>
                </c:pt>
                <c:pt idx="1317">
                  <c:v>928</c:v>
                </c:pt>
                <c:pt idx="1318">
                  <c:v>944</c:v>
                </c:pt>
                <c:pt idx="1319">
                  <c:v>960</c:v>
                </c:pt>
                <c:pt idx="1320">
                  <c:v>972</c:v>
                </c:pt>
                <c:pt idx="1321">
                  <c:v>975</c:v>
                </c:pt>
                <c:pt idx="1322">
                  <c:v>989</c:v>
                </c:pt>
                <c:pt idx="1323">
                  <c:v>1006</c:v>
                </c:pt>
                <c:pt idx="1324">
                  <c:v>1028</c:v>
                </c:pt>
                <c:pt idx="1325">
                  <c:v>1067</c:v>
                </c:pt>
                <c:pt idx="1326">
                  <c:v>1090</c:v>
                </c:pt>
                <c:pt idx="1327">
                  <c:v>1116</c:v>
                </c:pt>
                <c:pt idx="1328">
                  <c:v>1137</c:v>
                </c:pt>
                <c:pt idx="1329">
                  <c:v>1148</c:v>
                </c:pt>
                <c:pt idx="1330">
                  <c:v>1156</c:v>
                </c:pt>
                <c:pt idx="1331">
                  <c:v>1155</c:v>
                </c:pt>
                <c:pt idx="1332">
                  <c:v>1152</c:v>
                </c:pt>
                <c:pt idx="1333">
                  <c:v>1149</c:v>
                </c:pt>
                <c:pt idx="1334">
                  <c:v>1157</c:v>
                </c:pt>
                <c:pt idx="1335">
                  <c:v>1157</c:v>
                </c:pt>
                <c:pt idx="1336">
                  <c:v>1165</c:v>
                </c:pt>
                <c:pt idx="1337">
                  <c:v>1156</c:v>
                </c:pt>
                <c:pt idx="1338">
                  <c:v>1146</c:v>
                </c:pt>
                <c:pt idx="1339">
                  <c:v>1138</c:v>
                </c:pt>
                <c:pt idx="1340">
                  <c:v>1132</c:v>
                </c:pt>
                <c:pt idx="1341">
                  <c:v>1130</c:v>
                </c:pt>
                <c:pt idx="1342">
                  <c:v>1137</c:v>
                </c:pt>
                <c:pt idx="1343">
                  <c:v>1137</c:v>
                </c:pt>
                <c:pt idx="1344">
                  <c:v>1141</c:v>
                </c:pt>
                <c:pt idx="1345">
                  <c:v>1141</c:v>
                </c:pt>
                <c:pt idx="1346">
                  <c:v>1127</c:v>
                </c:pt>
                <c:pt idx="1347">
                  <c:v>1100</c:v>
                </c:pt>
                <c:pt idx="1348">
                  <c:v>1058</c:v>
                </c:pt>
                <c:pt idx="1349">
                  <c:v>1034</c:v>
                </c:pt>
                <c:pt idx="1350">
                  <c:v>1012</c:v>
                </c:pt>
                <c:pt idx="1351">
                  <c:v>986</c:v>
                </c:pt>
                <c:pt idx="1352">
                  <c:v>950</c:v>
                </c:pt>
                <c:pt idx="1353">
                  <c:v>923</c:v>
                </c:pt>
                <c:pt idx="1354">
                  <c:v>904</c:v>
                </c:pt>
                <c:pt idx="1355">
                  <c:v>878</c:v>
                </c:pt>
                <c:pt idx="1356">
                  <c:v>872</c:v>
                </c:pt>
                <c:pt idx="1357">
                  <c:v>877</c:v>
                </c:pt>
                <c:pt idx="1358">
                  <c:v>884</c:v>
                </c:pt>
                <c:pt idx="1359">
                  <c:v>893</c:v>
                </c:pt>
                <c:pt idx="1360">
                  <c:v>902</c:v>
                </c:pt>
                <c:pt idx="1361">
                  <c:v>912</c:v>
                </c:pt>
                <c:pt idx="1362">
                  <c:v>924</c:v>
                </c:pt>
                <c:pt idx="1363">
                  <c:v>938</c:v>
                </c:pt>
                <c:pt idx="1364">
                  <c:v>954</c:v>
                </c:pt>
                <c:pt idx="1365">
                  <c:v>972</c:v>
                </c:pt>
                <c:pt idx="1366">
                  <c:v>978</c:v>
                </c:pt>
                <c:pt idx="1367">
                  <c:v>978</c:v>
                </c:pt>
                <c:pt idx="1368">
                  <c:v>978</c:v>
                </c:pt>
                <c:pt idx="1369">
                  <c:v>981</c:v>
                </c:pt>
                <c:pt idx="1370">
                  <c:v>988</c:v>
                </c:pt>
                <c:pt idx="1371">
                  <c:v>994</c:v>
                </c:pt>
                <c:pt idx="1372">
                  <c:v>1004</c:v>
                </c:pt>
                <c:pt idx="1373">
                  <c:v>1013</c:v>
                </c:pt>
                <c:pt idx="1374">
                  <c:v>1063</c:v>
                </c:pt>
                <c:pt idx="1375">
                  <c:v>1103</c:v>
                </c:pt>
                <c:pt idx="1376">
                  <c:v>1138</c:v>
                </c:pt>
                <c:pt idx="1377">
                  <c:v>1157</c:v>
                </c:pt>
                <c:pt idx="1378">
                  <c:v>1162</c:v>
                </c:pt>
                <c:pt idx="1379">
                  <c:v>1160</c:v>
                </c:pt>
                <c:pt idx="1380">
                  <c:v>1146</c:v>
                </c:pt>
                <c:pt idx="1381">
                  <c:v>1121</c:v>
                </c:pt>
                <c:pt idx="1382">
                  <c:v>1110</c:v>
                </c:pt>
                <c:pt idx="1383">
                  <c:v>1102</c:v>
                </c:pt>
                <c:pt idx="1384">
                  <c:v>1093</c:v>
                </c:pt>
                <c:pt idx="1385">
                  <c:v>1074</c:v>
                </c:pt>
                <c:pt idx="1386">
                  <c:v>1053</c:v>
                </c:pt>
                <c:pt idx="1387">
                  <c:v>1037</c:v>
                </c:pt>
                <c:pt idx="1388">
                  <c:v>1022</c:v>
                </c:pt>
                <c:pt idx="1389">
                  <c:v>1003</c:v>
                </c:pt>
                <c:pt idx="1390">
                  <c:v>982</c:v>
                </c:pt>
                <c:pt idx="1391">
                  <c:v>958</c:v>
                </c:pt>
                <c:pt idx="1392">
                  <c:v>933</c:v>
                </c:pt>
                <c:pt idx="1393">
                  <c:v>915</c:v>
                </c:pt>
                <c:pt idx="1394">
                  <c:v>897</c:v>
                </c:pt>
                <c:pt idx="1395">
                  <c:v>878</c:v>
                </c:pt>
                <c:pt idx="1396">
                  <c:v>861</c:v>
                </c:pt>
                <c:pt idx="1397">
                  <c:v>852</c:v>
                </c:pt>
                <c:pt idx="1398">
                  <c:v>843</c:v>
                </c:pt>
                <c:pt idx="1399">
                  <c:v>836</c:v>
                </c:pt>
                <c:pt idx="1400">
                  <c:v>812</c:v>
                </c:pt>
                <c:pt idx="1401">
                  <c:v>790</c:v>
                </c:pt>
                <c:pt idx="1402">
                  <c:v>774</c:v>
                </c:pt>
                <c:pt idx="1403">
                  <c:v>764</c:v>
                </c:pt>
                <c:pt idx="1404">
                  <c:v>750</c:v>
                </c:pt>
                <c:pt idx="1405">
                  <c:v>728</c:v>
                </c:pt>
                <c:pt idx="1406">
                  <c:v>720</c:v>
                </c:pt>
                <c:pt idx="1407">
                  <c:v>714</c:v>
                </c:pt>
                <c:pt idx="1408">
                  <c:v>711</c:v>
                </c:pt>
                <c:pt idx="1409">
                  <c:v>709</c:v>
                </c:pt>
                <c:pt idx="1410">
                  <c:v>712</c:v>
                </c:pt>
                <c:pt idx="1411">
                  <c:v>715</c:v>
                </c:pt>
                <c:pt idx="1412">
                  <c:v>717</c:v>
                </c:pt>
                <c:pt idx="1413">
                  <c:v>724</c:v>
                </c:pt>
                <c:pt idx="1414">
                  <c:v>718</c:v>
                </c:pt>
                <c:pt idx="1415">
                  <c:v>707</c:v>
                </c:pt>
                <c:pt idx="1416">
                  <c:v>703</c:v>
                </c:pt>
                <c:pt idx="1417">
                  <c:v>698</c:v>
                </c:pt>
                <c:pt idx="1418">
                  <c:v>693</c:v>
                </c:pt>
                <c:pt idx="1419">
                  <c:v>684</c:v>
                </c:pt>
                <c:pt idx="1420">
                  <c:v>675</c:v>
                </c:pt>
                <c:pt idx="1421">
                  <c:v>669</c:v>
                </c:pt>
                <c:pt idx="1422">
                  <c:v>666</c:v>
                </c:pt>
                <c:pt idx="1423">
                  <c:v>662</c:v>
                </c:pt>
                <c:pt idx="1424">
                  <c:v>661</c:v>
                </c:pt>
                <c:pt idx="1425">
                  <c:v>663</c:v>
                </c:pt>
                <c:pt idx="1426">
                  <c:v>662</c:v>
                </c:pt>
                <c:pt idx="1427">
                  <c:v>663</c:v>
                </c:pt>
                <c:pt idx="1428">
                  <c:v>697</c:v>
                </c:pt>
                <c:pt idx="1429">
                  <c:v>722</c:v>
                </c:pt>
                <c:pt idx="1430">
                  <c:v>755</c:v>
                </c:pt>
                <c:pt idx="1431">
                  <c:v>774</c:v>
                </c:pt>
                <c:pt idx="1432">
                  <c:v>772</c:v>
                </c:pt>
                <c:pt idx="1433">
                  <c:v>763</c:v>
                </c:pt>
                <c:pt idx="1434">
                  <c:v>752</c:v>
                </c:pt>
                <c:pt idx="1435">
                  <c:v>744</c:v>
                </c:pt>
                <c:pt idx="1436">
                  <c:v>766</c:v>
                </c:pt>
                <c:pt idx="1437">
                  <c:v>777</c:v>
                </c:pt>
                <c:pt idx="1438">
                  <c:v>778</c:v>
                </c:pt>
                <c:pt idx="1439">
                  <c:v>798</c:v>
                </c:pt>
                <c:pt idx="1440">
                  <c:v>845</c:v>
                </c:pt>
                <c:pt idx="1441">
                  <c:v>875</c:v>
                </c:pt>
                <c:pt idx="1442">
                  <c:v>883</c:v>
                </c:pt>
                <c:pt idx="1443">
                  <c:v>875</c:v>
                </c:pt>
                <c:pt idx="1444">
                  <c:v>875</c:v>
                </c:pt>
                <c:pt idx="1445">
                  <c:v>903</c:v>
                </c:pt>
                <c:pt idx="1446">
                  <c:v>926</c:v>
                </c:pt>
                <c:pt idx="1447">
                  <c:v>941</c:v>
                </c:pt>
                <c:pt idx="1448">
                  <c:v>981</c:v>
                </c:pt>
                <c:pt idx="1449">
                  <c:v>999</c:v>
                </c:pt>
                <c:pt idx="1450">
                  <c:v>989</c:v>
                </c:pt>
                <c:pt idx="1451">
                  <c:v>1010</c:v>
                </c:pt>
                <c:pt idx="1452">
                  <c:v>1037</c:v>
                </c:pt>
                <c:pt idx="1453">
                  <c:v>1109</c:v>
                </c:pt>
                <c:pt idx="1454">
                  <c:v>1088</c:v>
                </c:pt>
                <c:pt idx="1455">
                  <c:v>1051</c:v>
                </c:pt>
                <c:pt idx="1456">
                  <c:v>1049</c:v>
                </c:pt>
                <c:pt idx="1457">
                  <c:v>1048</c:v>
                </c:pt>
                <c:pt idx="1458">
                  <c:v>1043</c:v>
                </c:pt>
                <c:pt idx="1459">
                  <c:v>1026</c:v>
                </c:pt>
                <c:pt idx="1460">
                  <c:v>1000</c:v>
                </c:pt>
                <c:pt idx="1461">
                  <c:v>986</c:v>
                </c:pt>
                <c:pt idx="1462">
                  <c:v>971</c:v>
                </c:pt>
                <c:pt idx="1463">
                  <c:v>947</c:v>
                </c:pt>
                <c:pt idx="1464">
                  <c:v>916</c:v>
                </c:pt>
                <c:pt idx="1465">
                  <c:v>916</c:v>
                </c:pt>
                <c:pt idx="1466">
                  <c:v>940</c:v>
                </c:pt>
                <c:pt idx="1467">
                  <c:v>965</c:v>
                </c:pt>
                <c:pt idx="1468">
                  <c:v>985</c:v>
                </c:pt>
                <c:pt idx="1469">
                  <c:v>1011</c:v>
                </c:pt>
                <c:pt idx="1470">
                  <c:v>1024</c:v>
                </c:pt>
                <c:pt idx="1471">
                  <c:v>1036</c:v>
                </c:pt>
                <c:pt idx="1472">
                  <c:v>1054</c:v>
                </c:pt>
                <c:pt idx="1473">
                  <c:v>1066</c:v>
                </c:pt>
                <c:pt idx="1474">
                  <c:v>1073</c:v>
                </c:pt>
                <c:pt idx="1475">
                  <c:v>1084</c:v>
                </c:pt>
                <c:pt idx="1476">
                  <c:v>1090</c:v>
                </c:pt>
                <c:pt idx="1477">
                  <c:v>1094</c:v>
                </c:pt>
                <c:pt idx="1478">
                  <c:v>1097</c:v>
                </c:pt>
                <c:pt idx="1479">
                  <c:v>1104</c:v>
                </c:pt>
                <c:pt idx="1480">
                  <c:v>1097</c:v>
                </c:pt>
                <c:pt idx="1481">
                  <c:v>1086</c:v>
                </c:pt>
                <c:pt idx="1482">
                  <c:v>1077</c:v>
                </c:pt>
                <c:pt idx="1483">
                  <c:v>1054</c:v>
                </c:pt>
                <c:pt idx="1484">
                  <c:v>1022</c:v>
                </c:pt>
                <c:pt idx="1485">
                  <c:v>990</c:v>
                </c:pt>
                <c:pt idx="1486">
                  <c:v>966</c:v>
                </c:pt>
                <c:pt idx="1487">
                  <c:v>937</c:v>
                </c:pt>
                <c:pt idx="1488">
                  <c:v>900</c:v>
                </c:pt>
                <c:pt idx="1489">
                  <c:v>826</c:v>
                </c:pt>
                <c:pt idx="1490">
                  <c:v>799</c:v>
                </c:pt>
                <c:pt idx="1491">
                  <c:v>784</c:v>
                </c:pt>
                <c:pt idx="1492">
                  <c:v>766</c:v>
                </c:pt>
                <c:pt idx="1493">
                  <c:v>743</c:v>
                </c:pt>
                <c:pt idx="1494">
                  <c:v>720</c:v>
                </c:pt>
                <c:pt idx="1495">
                  <c:v>708</c:v>
                </c:pt>
                <c:pt idx="1496">
                  <c:v>700</c:v>
                </c:pt>
                <c:pt idx="1497">
                  <c:v>699</c:v>
                </c:pt>
                <c:pt idx="1498">
                  <c:v>698</c:v>
                </c:pt>
                <c:pt idx="1499">
                  <c:v>700</c:v>
                </c:pt>
                <c:pt idx="1500">
                  <c:v>706</c:v>
                </c:pt>
                <c:pt idx="1501">
                  <c:v>712</c:v>
                </c:pt>
                <c:pt idx="1502">
                  <c:v>734</c:v>
                </c:pt>
                <c:pt idx="1503">
                  <c:v>743</c:v>
                </c:pt>
                <c:pt idx="1504">
                  <c:v>751</c:v>
                </c:pt>
                <c:pt idx="1505">
                  <c:v>760</c:v>
                </c:pt>
                <c:pt idx="1506">
                  <c:v>762</c:v>
                </c:pt>
                <c:pt idx="1507">
                  <c:v>765</c:v>
                </c:pt>
                <c:pt idx="1508">
                  <c:v>781</c:v>
                </c:pt>
                <c:pt idx="1509">
                  <c:v>820</c:v>
                </c:pt>
                <c:pt idx="1510">
                  <c:v>837</c:v>
                </c:pt>
                <c:pt idx="1511">
                  <c:v>838</c:v>
                </c:pt>
                <c:pt idx="1512">
                  <c:v>825</c:v>
                </c:pt>
                <c:pt idx="1513">
                  <c:v>817</c:v>
                </c:pt>
                <c:pt idx="1514">
                  <c:v>808</c:v>
                </c:pt>
                <c:pt idx="1515">
                  <c:v>798</c:v>
                </c:pt>
                <c:pt idx="1516">
                  <c:v>792</c:v>
                </c:pt>
                <c:pt idx="1517">
                  <c:v>779</c:v>
                </c:pt>
                <c:pt idx="1518">
                  <c:v>767</c:v>
                </c:pt>
                <c:pt idx="1519">
                  <c:v>760</c:v>
                </c:pt>
                <c:pt idx="1520">
                  <c:v>750</c:v>
                </c:pt>
                <c:pt idx="1521">
                  <c:v>745</c:v>
                </c:pt>
                <c:pt idx="1522">
                  <c:v>739</c:v>
                </c:pt>
                <c:pt idx="1523">
                  <c:v>740</c:v>
                </c:pt>
                <c:pt idx="1524">
                  <c:v>749</c:v>
                </c:pt>
                <c:pt idx="1525">
                  <c:v>748</c:v>
                </c:pt>
                <c:pt idx="1526">
                  <c:v>746</c:v>
                </c:pt>
                <c:pt idx="1527">
                  <c:v>747</c:v>
                </c:pt>
                <c:pt idx="1528">
                  <c:v>751</c:v>
                </c:pt>
                <c:pt idx="1529">
                  <c:v>748</c:v>
                </c:pt>
                <c:pt idx="1530">
                  <c:v>753</c:v>
                </c:pt>
                <c:pt idx="1531">
                  <c:v>747</c:v>
                </c:pt>
                <c:pt idx="1532">
                  <c:v>738</c:v>
                </c:pt>
                <c:pt idx="1533">
                  <c:v>735</c:v>
                </c:pt>
                <c:pt idx="1534">
                  <c:v>737</c:v>
                </c:pt>
                <c:pt idx="1535">
                  <c:v>740</c:v>
                </c:pt>
                <c:pt idx="1536">
                  <c:v>743</c:v>
                </c:pt>
                <c:pt idx="1537">
                  <c:v>741</c:v>
                </c:pt>
                <c:pt idx="1538">
                  <c:v>745</c:v>
                </c:pt>
                <c:pt idx="1539">
                  <c:v>757</c:v>
                </c:pt>
                <c:pt idx="1540">
                  <c:v>776</c:v>
                </c:pt>
                <c:pt idx="1541">
                  <c:v>789</c:v>
                </c:pt>
                <c:pt idx="1542">
                  <c:v>806</c:v>
                </c:pt>
                <c:pt idx="1543">
                  <c:v>820</c:v>
                </c:pt>
                <c:pt idx="1544">
                  <c:v>834</c:v>
                </c:pt>
                <c:pt idx="1545">
                  <c:v>843</c:v>
                </c:pt>
                <c:pt idx="1546">
                  <c:v>847</c:v>
                </c:pt>
                <c:pt idx="1547">
                  <c:v>865</c:v>
                </c:pt>
                <c:pt idx="1548">
                  <c:v>875</c:v>
                </c:pt>
                <c:pt idx="1549">
                  <c:v>880</c:v>
                </c:pt>
                <c:pt idx="1550">
                  <c:v>892</c:v>
                </c:pt>
                <c:pt idx="1551">
                  <c:v>899</c:v>
                </c:pt>
                <c:pt idx="1552">
                  <c:v>912</c:v>
                </c:pt>
                <c:pt idx="1553">
                  <c:v>923</c:v>
                </c:pt>
                <c:pt idx="1554">
                  <c:v>930</c:v>
                </c:pt>
                <c:pt idx="1555">
                  <c:v>933</c:v>
                </c:pt>
                <c:pt idx="1556">
                  <c:v>935</c:v>
                </c:pt>
                <c:pt idx="1557">
                  <c:v>931</c:v>
                </c:pt>
                <c:pt idx="1558">
                  <c:v>922</c:v>
                </c:pt>
                <c:pt idx="1559">
                  <c:v>910</c:v>
                </c:pt>
                <c:pt idx="1560">
                  <c:v>896</c:v>
                </c:pt>
                <c:pt idx="1561">
                  <c:v>877</c:v>
                </c:pt>
                <c:pt idx="1562">
                  <c:v>866</c:v>
                </c:pt>
                <c:pt idx="1563">
                  <c:v>861</c:v>
                </c:pt>
                <c:pt idx="1564">
                  <c:v>858</c:v>
                </c:pt>
                <c:pt idx="1565">
                  <c:v>856</c:v>
                </c:pt>
                <c:pt idx="1566">
                  <c:v>859</c:v>
                </c:pt>
                <c:pt idx="1567">
                  <c:v>865</c:v>
                </c:pt>
                <c:pt idx="1568">
                  <c:v>875</c:v>
                </c:pt>
                <c:pt idx="1569">
                  <c:v>876</c:v>
                </c:pt>
                <c:pt idx="1570">
                  <c:v>880</c:v>
                </c:pt>
                <c:pt idx="1571">
                  <c:v>885</c:v>
                </c:pt>
                <c:pt idx="1572">
                  <c:v>885</c:v>
                </c:pt>
                <c:pt idx="1573">
                  <c:v>888</c:v>
                </c:pt>
                <c:pt idx="1574">
                  <c:v>889</c:v>
                </c:pt>
                <c:pt idx="1575">
                  <c:v>885</c:v>
                </c:pt>
                <c:pt idx="1576">
                  <c:v>879</c:v>
                </c:pt>
                <c:pt idx="1577">
                  <c:v>872</c:v>
                </c:pt>
                <c:pt idx="1578">
                  <c:v>871</c:v>
                </c:pt>
                <c:pt idx="1579">
                  <c:v>868</c:v>
                </c:pt>
                <c:pt idx="1580">
                  <c:v>863</c:v>
                </c:pt>
                <c:pt idx="1581">
                  <c:v>862</c:v>
                </c:pt>
                <c:pt idx="1582">
                  <c:v>873</c:v>
                </c:pt>
                <c:pt idx="1583">
                  <c:v>878</c:v>
                </c:pt>
                <c:pt idx="1584">
                  <c:v>889</c:v>
                </c:pt>
                <c:pt idx="1585">
                  <c:v>892</c:v>
                </c:pt>
                <c:pt idx="1586">
                  <c:v>889</c:v>
                </c:pt>
                <c:pt idx="1587">
                  <c:v>884</c:v>
                </c:pt>
                <c:pt idx="1588">
                  <c:v>879</c:v>
                </c:pt>
                <c:pt idx="1589">
                  <c:v>872</c:v>
                </c:pt>
                <c:pt idx="1590">
                  <c:v>861</c:v>
                </c:pt>
                <c:pt idx="1591">
                  <c:v>850</c:v>
                </c:pt>
                <c:pt idx="1592">
                  <c:v>841</c:v>
                </c:pt>
                <c:pt idx="1593">
                  <c:v>836</c:v>
                </c:pt>
                <c:pt idx="1594">
                  <c:v>830</c:v>
                </c:pt>
                <c:pt idx="1595">
                  <c:v>829</c:v>
                </c:pt>
                <c:pt idx="1596">
                  <c:v>828</c:v>
                </c:pt>
                <c:pt idx="1597">
                  <c:v>826</c:v>
                </c:pt>
                <c:pt idx="1598">
                  <c:v>822</c:v>
                </c:pt>
                <c:pt idx="1599">
                  <c:v>818</c:v>
                </c:pt>
                <c:pt idx="1600">
                  <c:v>811</c:v>
                </c:pt>
                <c:pt idx="1601">
                  <c:v>809</c:v>
                </c:pt>
                <c:pt idx="1602">
                  <c:v>806</c:v>
                </c:pt>
                <c:pt idx="1603">
                  <c:v>805</c:v>
                </c:pt>
                <c:pt idx="1604">
                  <c:v>801</c:v>
                </c:pt>
                <c:pt idx="1605">
                  <c:v>806</c:v>
                </c:pt>
                <c:pt idx="1606">
                  <c:v>812</c:v>
                </c:pt>
                <c:pt idx="1607">
                  <c:v>815</c:v>
                </c:pt>
                <c:pt idx="1608">
                  <c:v>825</c:v>
                </c:pt>
                <c:pt idx="1609">
                  <c:v>847</c:v>
                </c:pt>
                <c:pt idx="1610">
                  <c:v>873</c:v>
                </c:pt>
                <c:pt idx="1611">
                  <c:v>900</c:v>
                </c:pt>
                <c:pt idx="1612">
                  <c:v>925</c:v>
                </c:pt>
                <c:pt idx="1613">
                  <c:v>962</c:v>
                </c:pt>
                <c:pt idx="1614">
                  <c:v>995</c:v>
                </c:pt>
                <c:pt idx="1615">
                  <c:v>1012</c:v>
                </c:pt>
                <c:pt idx="1616">
                  <c:v>1027</c:v>
                </c:pt>
                <c:pt idx="1617">
                  <c:v>1062</c:v>
                </c:pt>
                <c:pt idx="1618">
                  <c:v>1090</c:v>
                </c:pt>
                <c:pt idx="1619">
                  <c:v>1125</c:v>
                </c:pt>
                <c:pt idx="1620">
                  <c:v>1151</c:v>
                </c:pt>
                <c:pt idx="1621">
                  <c:v>1171</c:v>
                </c:pt>
                <c:pt idx="1622">
                  <c:v>1179</c:v>
                </c:pt>
                <c:pt idx="1623">
                  <c:v>1170</c:v>
                </c:pt>
                <c:pt idx="1624">
                  <c:v>1133</c:v>
                </c:pt>
                <c:pt idx="1625">
                  <c:v>1103</c:v>
                </c:pt>
                <c:pt idx="1626">
                  <c:v>1099</c:v>
                </c:pt>
                <c:pt idx="1627">
                  <c:v>1115</c:v>
                </c:pt>
                <c:pt idx="1628">
                  <c:v>1120</c:v>
                </c:pt>
                <c:pt idx="1629">
                  <c:v>1130</c:v>
                </c:pt>
                <c:pt idx="1630">
                  <c:v>1139</c:v>
                </c:pt>
                <c:pt idx="1631">
                  <c:v>1149</c:v>
                </c:pt>
                <c:pt idx="1632">
                  <c:v>1151</c:v>
                </c:pt>
                <c:pt idx="1633">
                  <c:v>1152</c:v>
                </c:pt>
                <c:pt idx="1634">
                  <c:v>1151</c:v>
                </c:pt>
                <c:pt idx="1635">
                  <c:v>1146</c:v>
                </c:pt>
                <c:pt idx="1636">
                  <c:v>1138</c:v>
                </c:pt>
                <c:pt idx="1637">
                  <c:v>1135</c:v>
                </c:pt>
                <c:pt idx="1638">
                  <c:v>1127</c:v>
                </c:pt>
                <c:pt idx="1639">
                  <c:v>1117</c:v>
                </c:pt>
                <c:pt idx="1640">
                  <c:v>1092</c:v>
                </c:pt>
                <c:pt idx="1641">
                  <c:v>1082</c:v>
                </c:pt>
                <c:pt idx="1642">
                  <c:v>1075</c:v>
                </c:pt>
                <c:pt idx="1643">
                  <c:v>1067</c:v>
                </c:pt>
                <c:pt idx="1644">
                  <c:v>1062</c:v>
                </c:pt>
                <c:pt idx="1645">
                  <c:v>1066</c:v>
                </c:pt>
                <c:pt idx="1646">
                  <c:v>1065</c:v>
                </c:pt>
                <c:pt idx="1647">
                  <c:v>1058</c:v>
                </c:pt>
                <c:pt idx="1648">
                  <c:v>1046</c:v>
                </c:pt>
                <c:pt idx="1649">
                  <c:v>1024</c:v>
                </c:pt>
                <c:pt idx="1650">
                  <c:v>1012</c:v>
                </c:pt>
                <c:pt idx="1651">
                  <c:v>1001</c:v>
                </c:pt>
                <c:pt idx="1652">
                  <c:v>996</c:v>
                </c:pt>
                <c:pt idx="1653">
                  <c:v>1007</c:v>
                </c:pt>
                <c:pt idx="1654">
                  <c:v>1060</c:v>
                </c:pt>
                <c:pt idx="1655">
                  <c:v>1091</c:v>
                </c:pt>
                <c:pt idx="1656">
                  <c:v>1102</c:v>
                </c:pt>
                <c:pt idx="1657">
                  <c:v>1115</c:v>
                </c:pt>
                <c:pt idx="1658">
                  <c:v>1145</c:v>
                </c:pt>
                <c:pt idx="1659">
                  <c:v>1156</c:v>
                </c:pt>
                <c:pt idx="1660">
                  <c:v>1158</c:v>
                </c:pt>
                <c:pt idx="1661">
                  <c:v>1165</c:v>
                </c:pt>
                <c:pt idx="1662">
                  <c:v>1169</c:v>
                </c:pt>
                <c:pt idx="1663">
                  <c:v>1146</c:v>
                </c:pt>
                <c:pt idx="1664">
                  <c:v>1136</c:v>
                </c:pt>
                <c:pt idx="1665">
                  <c:v>1132</c:v>
                </c:pt>
                <c:pt idx="1666">
                  <c:v>1139</c:v>
                </c:pt>
                <c:pt idx="1667">
                  <c:v>1168</c:v>
                </c:pt>
                <c:pt idx="1668">
                  <c:v>1215</c:v>
                </c:pt>
                <c:pt idx="1669">
                  <c:v>1279</c:v>
                </c:pt>
                <c:pt idx="1670">
                  <c:v>1352</c:v>
                </c:pt>
                <c:pt idx="1671">
                  <c:v>1478</c:v>
                </c:pt>
                <c:pt idx="1672">
                  <c:v>1541</c:v>
                </c:pt>
                <c:pt idx="1673">
                  <c:v>1628</c:v>
                </c:pt>
                <c:pt idx="1674">
                  <c:v>1621</c:v>
                </c:pt>
                <c:pt idx="1675">
                  <c:v>1636</c:v>
                </c:pt>
                <c:pt idx="1676">
                  <c:v>1651</c:v>
                </c:pt>
                <c:pt idx="1677">
                  <c:v>1740</c:v>
                </c:pt>
                <c:pt idx="1678">
                  <c:v>1822</c:v>
                </c:pt>
                <c:pt idx="1679">
                  <c:v>1860</c:v>
                </c:pt>
                <c:pt idx="1680">
                  <c:v>1904</c:v>
                </c:pt>
                <c:pt idx="1681">
                  <c:v>1947</c:v>
                </c:pt>
                <c:pt idx="1682">
                  <c:v>2021</c:v>
                </c:pt>
                <c:pt idx="1683">
                  <c:v>2127</c:v>
                </c:pt>
                <c:pt idx="1684">
                  <c:v>2113</c:v>
                </c:pt>
                <c:pt idx="1685">
                  <c:v>2046</c:v>
                </c:pt>
                <c:pt idx="1686">
                  <c:v>2003</c:v>
                </c:pt>
                <c:pt idx="1687">
                  <c:v>1994</c:v>
                </c:pt>
                <c:pt idx="1688">
                  <c:v>2008</c:v>
                </c:pt>
                <c:pt idx="1689">
                  <c:v>2047</c:v>
                </c:pt>
                <c:pt idx="1690">
                  <c:v>2084</c:v>
                </c:pt>
                <c:pt idx="1691">
                  <c:v>2115</c:v>
                </c:pt>
                <c:pt idx="1692">
                  <c:v>2146</c:v>
                </c:pt>
                <c:pt idx="1693">
                  <c:v>2125</c:v>
                </c:pt>
                <c:pt idx="1694">
                  <c:v>2011</c:v>
                </c:pt>
                <c:pt idx="1695">
                  <c:v>1985</c:v>
                </c:pt>
                <c:pt idx="1696">
                  <c:v>1961</c:v>
                </c:pt>
                <c:pt idx="1697">
                  <c:v>1963</c:v>
                </c:pt>
                <c:pt idx="1698">
                  <c:v>1965</c:v>
                </c:pt>
                <c:pt idx="1699">
                  <c:v>1960</c:v>
                </c:pt>
                <c:pt idx="1700">
                  <c:v>1901</c:v>
                </c:pt>
                <c:pt idx="1701">
                  <c:v>1878</c:v>
                </c:pt>
                <c:pt idx="1702">
                  <c:v>1847</c:v>
                </c:pt>
                <c:pt idx="1703">
                  <c:v>1786</c:v>
                </c:pt>
                <c:pt idx="1704">
                  <c:v>1708</c:v>
                </c:pt>
                <c:pt idx="1705">
                  <c:v>1671</c:v>
                </c:pt>
                <c:pt idx="1706">
                  <c:v>1619</c:v>
                </c:pt>
                <c:pt idx="1707">
                  <c:v>1551</c:v>
                </c:pt>
                <c:pt idx="1708">
                  <c:v>1484</c:v>
                </c:pt>
                <c:pt idx="1709">
                  <c:v>1504</c:v>
                </c:pt>
                <c:pt idx="1710">
                  <c:v>1525</c:v>
                </c:pt>
                <c:pt idx="1711">
                  <c:v>1552</c:v>
                </c:pt>
                <c:pt idx="1712">
                  <c:v>1600</c:v>
                </c:pt>
                <c:pt idx="1713">
                  <c:v>1602</c:v>
                </c:pt>
                <c:pt idx="1714">
                  <c:v>1593</c:v>
                </c:pt>
                <c:pt idx="1715">
                  <c:v>1581</c:v>
                </c:pt>
                <c:pt idx="1716">
                  <c:v>1564</c:v>
                </c:pt>
                <c:pt idx="1717">
                  <c:v>1543</c:v>
                </c:pt>
                <c:pt idx="1718">
                  <c:v>1531</c:v>
                </c:pt>
                <c:pt idx="1719">
                  <c:v>1517</c:v>
                </c:pt>
                <c:pt idx="1720">
                  <c:v>1507</c:v>
                </c:pt>
                <c:pt idx="1721">
                  <c:v>1500</c:v>
                </c:pt>
                <c:pt idx="1722">
                  <c:v>1495</c:v>
                </c:pt>
                <c:pt idx="1723">
                  <c:v>1527</c:v>
                </c:pt>
                <c:pt idx="1724">
                  <c:v>1499</c:v>
                </c:pt>
                <c:pt idx="1725">
                  <c:v>1483</c:v>
                </c:pt>
                <c:pt idx="1726">
                  <c:v>1492</c:v>
                </c:pt>
                <c:pt idx="1727">
                  <c:v>1512</c:v>
                </c:pt>
                <c:pt idx="1728">
                  <c:v>1573</c:v>
                </c:pt>
                <c:pt idx="1729">
                  <c:v>1719</c:v>
                </c:pt>
                <c:pt idx="1730">
                  <c:v>1821</c:v>
                </c:pt>
                <c:pt idx="1731">
                  <c:v>1865</c:v>
                </c:pt>
                <c:pt idx="1732">
                  <c:v>1922</c:v>
                </c:pt>
                <c:pt idx="1733">
                  <c:v>1994</c:v>
                </c:pt>
                <c:pt idx="1734">
                  <c:v>2145</c:v>
                </c:pt>
                <c:pt idx="1735">
                  <c:v>2176</c:v>
                </c:pt>
                <c:pt idx="1736">
                  <c:v>2183</c:v>
                </c:pt>
                <c:pt idx="1737">
                  <c:v>2237</c:v>
                </c:pt>
                <c:pt idx="1738">
                  <c:v>2299</c:v>
                </c:pt>
                <c:pt idx="1739">
                  <c:v>2337</c:v>
                </c:pt>
                <c:pt idx="1740">
                  <c:v>2330</c:v>
                </c:pt>
                <c:pt idx="1741">
                  <c:v>2292</c:v>
                </c:pt>
                <c:pt idx="1742">
                  <c:v>2225</c:v>
                </c:pt>
                <c:pt idx="1743">
                  <c:v>2156</c:v>
                </c:pt>
                <c:pt idx="1744">
                  <c:v>2134</c:v>
                </c:pt>
                <c:pt idx="1745">
                  <c:v>2208</c:v>
                </c:pt>
                <c:pt idx="1746">
                  <c:v>2247</c:v>
                </c:pt>
                <c:pt idx="1747">
                  <c:v>2277</c:v>
                </c:pt>
                <c:pt idx="1748">
                  <c:v>2113</c:v>
                </c:pt>
                <c:pt idx="1749">
                  <c:v>2036</c:v>
                </c:pt>
                <c:pt idx="1750">
                  <c:v>1951</c:v>
                </c:pt>
                <c:pt idx="1751">
                  <c:v>1876</c:v>
                </c:pt>
                <c:pt idx="1752">
                  <c:v>1826</c:v>
                </c:pt>
                <c:pt idx="1753">
                  <c:v>1706</c:v>
                </c:pt>
                <c:pt idx="1754">
                  <c:v>1512</c:v>
                </c:pt>
                <c:pt idx="1755">
                  <c:v>1395</c:v>
                </c:pt>
                <c:pt idx="1756">
                  <c:v>1370</c:v>
                </c:pt>
                <c:pt idx="1757">
                  <c:v>1374</c:v>
                </c:pt>
                <c:pt idx="1758">
                  <c:v>1398</c:v>
                </c:pt>
                <c:pt idx="1759">
                  <c:v>1421</c:v>
                </c:pt>
                <c:pt idx="1760">
                  <c:v>1428</c:v>
                </c:pt>
                <c:pt idx="1761">
                  <c:v>1369</c:v>
                </c:pt>
                <c:pt idx="1762">
                  <c:v>1322</c:v>
                </c:pt>
                <c:pt idx="1763">
                  <c:v>1271</c:v>
                </c:pt>
                <c:pt idx="1764">
                  <c:v>1246</c:v>
                </c:pt>
                <c:pt idx="1765">
                  <c:v>1217</c:v>
                </c:pt>
                <c:pt idx="1766">
                  <c:v>1177</c:v>
                </c:pt>
                <c:pt idx="1767">
                  <c:v>1148</c:v>
                </c:pt>
                <c:pt idx="1768">
                  <c:v>1127</c:v>
                </c:pt>
                <c:pt idx="1769">
                  <c:v>1110</c:v>
                </c:pt>
                <c:pt idx="1770">
                  <c:v>1093</c:v>
                </c:pt>
                <c:pt idx="1771">
                  <c:v>1084</c:v>
                </c:pt>
                <c:pt idx="1772">
                  <c:v>1086</c:v>
                </c:pt>
                <c:pt idx="1773">
                  <c:v>1092</c:v>
                </c:pt>
                <c:pt idx="1774">
                  <c:v>1091</c:v>
                </c:pt>
                <c:pt idx="1775">
                  <c:v>1096</c:v>
                </c:pt>
                <c:pt idx="1776">
                  <c:v>1091</c:v>
                </c:pt>
                <c:pt idx="1777">
                  <c:v>1085</c:v>
                </c:pt>
                <c:pt idx="1778">
                  <c:v>1097</c:v>
                </c:pt>
                <c:pt idx="1779">
                  <c:v>1106</c:v>
                </c:pt>
                <c:pt idx="1780">
                  <c:v>1130</c:v>
                </c:pt>
                <c:pt idx="1781">
                  <c:v>1146</c:v>
                </c:pt>
                <c:pt idx="1782">
                  <c:v>1160</c:v>
                </c:pt>
                <c:pt idx="1783">
                  <c:v>1164</c:v>
                </c:pt>
                <c:pt idx="1784">
                  <c:v>1175</c:v>
                </c:pt>
                <c:pt idx="1785">
                  <c:v>1174</c:v>
                </c:pt>
                <c:pt idx="1786">
                  <c:v>1197</c:v>
                </c:pt>
                <c:pt idx="1787">
                  <c:v>1222</c:v>
                </c:pt>
                <c:pt idx="1788">
                  <c:v>1250</c:v>
                </c:pt>
                <c:pt idx="1789">
                  <c:v>1258</c:v>
                </c:pt>
                <c:pt idx="1790">
                  <c:v>1276</c:v>
                </c:pt>
                <c:pt idx="1791">
                  <c:v>1325</c:v>
                </c:pt>
                <c:pt idx="1792">
                  <c:v>1391</c:v>
                </c:pt>
                <c:pt idx="1793">
                  <c:v>1480</c:v>
                </c:pt>
                <c:pt idx="1794">
                  <c:v>1543</c:v>
                </c:pt>
                <c:pt idx="1795">
                  <c:v>1562</c:v>
                </c:pt>
                <c:pt idx="1796">
                  <c:v>1580</c:v>
                </c:pt>
                <c:pt idx="1797">
                  <c:v>1453</c:v>
                </c:pt>
                <c:pt idx="1798">
                  <c:v>1468</c:v>
                </c:pt>
                <c:pt idx="1799">
                  <c:v>1477</c:v>
                </c:pt>
                <c:pt idx="1800">
                  <c:v>1481</c:v>
                </c:pt>
                <c:pt idx="1801">
                  <c:v>1518</c:v>
                </c:pt>
                <c:pt idx="1802">
                  <c:v>1570</c:v>
                </c:pt>
                <c:pt idx="1803">
                  <c:v>1621</c:v>
                </c:pt>
                <c:pt idx="1804">
                  <c:v>1599</c:v>
                </c:pt>
                <c:pt idx="1805">
                  <c:v>1602</c:v>
                </c:pt>
                <c:pt idx="1806">
                  <c:v>1578</c:v>
                </c:pt>
                <c:pt idx="1807">
                  <c:v>1496</c:v>
                </c:pt>
                <c:pt idx="1808">
                  <c:v>1412</c:v>
                </c:pt>
                <c:pt idx="1809">
                  <c:v>1373</c:v>
                </c:pt>
                <c:pt idx="1810">
                  <c:v>1362</c:v>
                </c:pt>
                <c:pt idx="1811">
                  <c:v>1316</c:v>
                </c:pt>
                <c:pt idx="1812">
                  <c:v>1273</c:v>
                </c:pt>
                <c:pt idx="1813">
                  <c:v>1235</c:v>
                </c:pt>
                <c:pt idx="1814">
                  <c:v>1205</c:v>
                </c:pt>
                <c:pt idx="1815">
                  <c:v>1186</c:v>
                </c:pt>
                <c:pt idx="1816">
                  <c:v>1098</c:v>
                </c:pt>
                <c:pt idx="1817">
                  <c:v>1061</c:v>
                </c:pt>
                <c:pt idx="1818">
                  <c:v>1029</c:v>
                </c:pt>
                <c:pt idx="1819">
                  <c:v>1002</c:v>
                </c:pt>
                <c:pt idx="1820">
                  <c:v>989</c:v>
                </c:pt>
                <c:pt idx="1821">
                  <c:v>970</c:v>
                </c:pt>
                <c:pt idx="1822">
                  <c:v>936</c:v>
                </c:pt>
                <c:pt idx="1823">
                  <c:v>930</c:v>
                </c:pt>
                <c:pt idx="1824">
                  <c:v>939</c:v>
                </c:pt>
                <c:pt idx="1825">
                  <c:v>956</c:v>
                </c:pt>
                <c:pt idx="1826">
                  <c:v>962</c:v>
                </c:pt>
                <c:pt idx="1827">
                  <c:v>967</c:v>
                </c:pt>
                <c:pt idx="1828">
                  <c:v>961</c:v>
                </c:pt>
                <c:pt idx="1829">
                  <c:v>949</c:v>
                </c:pt>
                <c:pt idx="1830">
                  <c:v>943</c:v>
                </c:pt>
                <c:pt idx="1831">
                  <c:v>993</c:v>
                </c:pt>
                <c:pt idx="1832">
                  <c:v>1017</c:v>
                </c:pt>
                <c:pt idx="1833">
                  <c:v>1022</c:v>
                </c:pt>
                <c:pt idx="1834">
                  <c:v>1022</c:v>
                </c:pt>
                <c:pt idx="1835">
                  <c:v>1008</c:v>
                </c:pt>
                <c:pt idx="1836">
                  <c:v>997</c:v>
                </c:pt>
                <c:pt idx="1837">
                  <c:v>987</c:v>
                </c:pt>
                <c:pt idx="1838">
                  <c:v>982</c:v>
                </c:pt>
                <c:pt idx="1839">
                  <c:v>1002</c:v>
                </c:pt>
                <c:pt idx="1840">
                  <c:v>1021</c:v>
                </c:pt>
                <c:pt idx="1841">
                  <c:v>1027</c:v>
                </c:pt>
                <c:pt idx="1842">
                  <c:v>1022</c:v>
                </c:pt>
                <c:pt idx="1843">
                  <c:v>1010</c:v>
                </c:pt>
                <c:pt idx="1844">
                  <c:v>988</c:v>
                </c:pt>
                <c:pt idx="1845">
                  <c:v>966</c:v>
                </c:pt>
                <c:pt idx="1846">
                  <c:v>964</c:v>
                </c:pt>
                <c:pt idx="1847">
                  <c:v>973</c:v>
                </c:pt>
                <c:pt idx="1848">
                  <c:v>954</c:v>
                </c:pt>
                <c:pt idx="1849">
                  <c:v>940</c:v>
                </c:pt>
                <c:pt idx="1850">
                  <c:v>934</c:v>
                </c:pt>
                <c:pt idx="1851">
                  <c:v>943</c:v>
                </c:pt>
                <c:pt idx="1852">
                  <c:v>948</c:v>
                </c:pt>
                <c:pt idx="1853">
                  <c:v>959</c:v>
                </c:pt>
                <c:pt idx="1854">
                  <c:v>977</c:v>
                </c:pt>
                <c:pt idx="1855">
                  <c:v>989</c:v>
                </c:pt>
                <c:pt idx="1856">
                  <c:v>999</c:v>
                </c:pt>
                <c:pt idx="1857">
                  <c:v>1004</c:v>
                </c:pt>
                <c:pt idx="1858">
                  <c:v>973</c:v>
                </c:pt>
                <c:pt idx="1859">
                  <c:v>939</c:v>
                </c:pt>
                <c:pt idx="1860">
                  <c:v>906</c:v>
                </c:pt>
                <c:pt idx="1861">
                  <c:v>880</c:v>
                </c:pt>
                <c:pt idx="1862">
                  <c:v>858</c:v>
                </c:pt>
                <c:pt idx="1863">
                  <c:v>867</c:v>
                </c:pt>
                <c:pt idx="1864">
                  <c:v>902</c:v>
                </c:pt>
                <c:pt idx="1865">
                  <c:v>904</c:v>
                </c:pt>
                <c:pt idx="1866">
                  <c:v>886</c:v>
                </c:pt>
                <c:pt idx="1867">
                  <c:v>867</c:v>
                </c:pt>
                <c:pt idx="1868">
                  <c:v>846</c:v>
                </c:pt>
                <c:pt idx="1869">
                  <c:v>824</c:v>
                </c:pt>
                <c:pt idx="1870">
                  <c:v>831</c:v>
                </c:pt>
                <c:pt idx="1871">
                  <c:v>850</c:v>
                </c:pt>
                <c:pt idx="1872">
                  <c:v>894</c:v>
                </c:pt>
                <c:pt idx="1873">
                  <c:v>890</c:v>
                </c:pt>
                <c:pt idx="1874">
                  <c:v>890</c:v>
                </c:pt>
                <c:pt idx="1875">
                  <c:v>893</c:v>
                </c:pt>
                <c:pt idx="1876">
                  <c:v>888</c:v>
                </c:pt>
                <c:pt idx="1877">
                  <c:v>881</c:v>
                </c:pt>
                <c:pt idx="1878">
                  <c:v>863</c:v>
                </c:pt>
                <c:pt idx="1879">
                  <c:v>836</c:v>
                </c:pt>
                <c:pt idx="1880">
                  <c:v>814</c:v>
                </c:pt>
                <c:pt idx="1881">
                  <c:v>798</c:v>
                </c:pt>
                <c:pt idx="1882">
                  <c:v>782</c:v>
                </c:pt>
                <c:pt idx="1883">
                  <c:v>755</c:v>
                </c:pt>
                <c:pt idx="1884">
                  <c:v>738</c:v>
                </c:pt>
                <c:pt idx="1885">
                  <c:v>732</c:v>
                </c:pt>
                <c:pt idx="1886">
                  <c:v>724</c:v>
                </c:pt>
                <c:pt idx="1887">
                  <c:v>723</c:v>
                </c:pt>
                <c:pt idx="1888">
                  <c:v>727</c:v>
                </c:pt>
                <c:pt idx="1889">
                  <c:v>732</c:v>
                </c:pt>
                <c:pt idx="1890">
                  <c:v>739</c:v>
                </c:pt>
                <c:pt idx="1891">
                  <c:v>743</c:v>
                </c:pt>
                <c:pt idx="1892">
                  <c:v>747</c:v>
                </c:pt>
                <c:pt idx="1893">
                  <c:v>754</c:v>
                </c:pt>
                <c:pt idx="1894">
                  <c:v>755</c:v>
                </c:pt>
                <c:pt idx="1895">
                  <c:v>751</c:v>
                </c:pt>
                <c:pt idx="1896">
                  <c:v>753</c:v>
                </c:pt>
                <c:pt idx="1897">
                  <c:v>755</c:v>
                </c:pt>
                <c:pt idx="1898">
                  <c:v>759</c:v>
                </c:pt>
                <c:pt idx="1899">
                  <c:v>765</c:v>
                </c:pt>
                <c:pt idx="1900">
                  <c:v>777</c:v>
                </c:pt>
                <c:pt idx="1901">
                  <c:v>792</c:v>
                </c:pt>
                <c:pt idx="1902">
                  <c:v>836</c:v>
                </c:pt>
                <c:pt idx="1903">
                  <c:v>871</c:v>
                </c:pt>
                <c:pt idx="1904">
                  <c:v>942</c:v>
                </c:pt>
                <c:pt idx="1905">
                  <c:v>1015</c:v>
                </c:pt>
                <c:pt idx="1906">
                  <c:v>1042</c:v>
                </c:pt>
                <c:pt idx="1907">
                  <c:v>1040</c:v>
                </c:pt>
                <c:pt idx="1908">
                  <c:v>1061</c:v>
                </c:pt>
                <c:pt idx="1909">
                  <c:v>1096</c:v>
                </c:pt>
                <c:pt idx="1910">
                  <c:v>1088</c:v>
                </c:pt>
                <c:pt idx="1911">
                  <c:v>1070</c:v>
                </c:pt>
                <c:pt idx="1912">
                  <c:v>1063</c:v>
                </c:pt>
                <c:pt idx="1913">
                  <c:v>1119</c:v>
                </c:pt>
                <c:pt idx="1914">
                  <c:v>1147</c:v>
                </c:pt>
                <c:pt idx="1915">
                  <c:v>1151</c:v>
                </c:pt>
                <c:pt idx="1916">
                  <c:v>1149</c:v>
                </c:pt>
                <c:pt idx="1917">
                  <c:v>1142</c:v>
                </c:pt>
                <c:pt idx="1918">
                  <c:v>1147</c:v>
                </c:pt>
                <c:pt idx="1919">
                  <c:v>1155</c:v>
                </c:pt>
                <c:pt idx="1920">
                  <c:v>1166</c:v>
                </c:pt>
                <c:pt idx="1921">
                  <c:v>1197</c:v>
                </c:pt>
                <c:pt idx="1922">
                  <c:v>1197</c:v>
                </c:pt>
                <c:pt idx="1923">
                  <c:v>1186</c:v>
                </c:pt>
                <c:pt idx="1924">
                  <c:v>1181</c:v>
                </c:pt>
                <c:pt idx="1925">
                  <c:v>1173</c:v>
                </c:pt>
                <c:pt idx="1926">
                  <c:v>1150</c:v>
                </c:pt>
                <c:pt idx="1927">
                  <c:v>1124</c:v>
                </c:pt>
                <c:pt idx="1928">
                  <c:v>1089</c:v>
                </c:pt>
                <c:pt idx="1929">
                  <c:v>1075</c:v>
                </c:pt>
                <c:pt idx="1930">
                  <c:v>1077</c:v>
                </c:pt>
                <c:pt idx="1931">
                  <c:v>1073</c:v>
                </c:pt>
                <c:pt idx="1932">
                  <c:v>1056</c:v>
                </c:pt>
                <c:pt idx="1933">
                  <c:v>1038</c:v>
                </c:pt>
                <c:pt idx="1934">
                  <c:v>1049</c:v>
                </c:pt>
                <c:pt idx="1935">
                  <c:v>1062</c:v>
                </c:pt>
                <c:pt idx="1936">
                  <c:v>1063</c:v>
                </c:pt>
                <c:pt idx="1937">
                  <c:v>1055</c:v>
                </c:pt>
                <c:pt idx="1938">
                  <c:v>1041</c:v>
                </c:pt>
                <c:pt idx="1939">
                  <c:v>1037</c:v>
                </c:pt>
                <c:pt idx="1940">
                  <c:v>1029</c:v>
                </c:pt>
                <c:pt idx="1941">
                  <c:v>1015</c:v>
                </c:pt>
                <c:pt idx="1942">
                  <c:v>991</c:v>
                </c:pt>
                <c:pt idx="1943">
                  <c:v>974</c:v>
                </c:pt>
                <c:pt idx="1944">
                  <c:v>963</c:v>
                </c:pt>
                <c:pt idx="1945">
                  <c:v>954</c:v>
                </c:pt>
                <c:pt idx="1946">
                  <c:v>948</c:v>
                </c:pt>
                <c:pt idx="1947">
                  <c:v>935</c:v>
                </c:pt>
                <c:pt idx="1948">
                  <c:v>930</c:v>
                </c:pt>
                <c:pt idx="1949">
                  <c:v>944</c:v>
                </c:pt>
                <c:pt idx="1950">
                  <c:v>973</c:v>
                </c:pt>
                <c:pt idx="1951">
                  <c:v>1090</c:v>
                </c:pt>
                <c:pt idx="1952">
                  <c:v>1136</c:v>
                </c:pt>
                <c:pt idx="1953">
                  <c:v>1155</c:v>
                </c:pt>
                <c:pt idx="1954">
                  <c:v>1192</c:v>
                </c:pt>
                <c:pt idx="1955">
                  <c:v>1285</c:v>
                </c:pt>
                <c:pt idx="1956">
                  <c:v>1395</c:v>
                </c:pt>
                <c:pt idx="1957">
                  <c:v>1428</c:v>
                </c:pt>
                <c:pt idx="1958">
                  <c:v>1424</c:v>
                </c:pt>
                <c:pt idx="1959">
                  <c:v>1428</c:v>
                </c:pt>
                <c:pt idx="1960">
                  <c:v>1456</c:v>
                </c:pt>
                <c:pt idx="1961">
                  <c:v>1484</c:v>
                </c:pt>
                <c:pt idx="1962">
                  <c:v>1464</c:v>
                </c:pt>
                <c:pt idx="1963">
                  <c:v>1436</c:v>
                </c:pt>
                <c:pt idx="1964">
                  <c:v>1437</c:v>
                </c:pt>
                <c:pt idx="1965">
                  <c:v>1418</c:v>
                </c:pt>
                <c:pt idx="1966">
                  <c:v>1370</c:v>
                </c:pt>
                <c:pt idx="1967">
                  <c:v>1327</c:v>
                </c:pt>
                <c:pt idx="1968">
                  <c:v>1264</c:v>
                </c:pt>
                <c:pt idx="1969">
                  <c:v>1256</c:v>
                </c:pt>
                <c:pt idx="1970">
                  <c:v>1264</c:v>
                </c:pt>
                <c:pt idx="1971">
                  <c:v>1296</c:v>
                </c:pt>
                <c:pt idx="1972">
                  <c:v>1306</c:v>
                </c:pt>
                <c:pt idx="1973">
                  <c:v>1332</c:v>
                </c:pt>
                <c:pt idx="1974">
                  <c:v>1324</c:v>
                </c:pt>
                <c:pt idx="1975">
                  <c:v>1317</c:v>
                </c:pt>
                <c:pt idx="1976">
                  <c:v>1313</c:v>
                </c:pt>
                <c:pt idx="1977">
                  <c:v>1239</c:v>
                </c:pt>
                <c:pt idx="1978">
                  <c:v>1187</c:v>
                </c:pt>
                <c:pt idx="1979">
                  <c:v>1153</c:v>
                </c:pt>
                <c:pt idx="1980">
                  <c:v>1137</c:v>
                </c:pt>
                <c:pt idx="1981">
                  <c:v>1119</c:v>
                </c:pt>
                <c:pt idx="1982">
                  <c:v>1079</c:v>
                </c:pt>
                <c:pt idx="1983">
                  <c:v>1019</c:v>
                </c:pt>
                <c:pt idx="1984">
                  <c:v>982</c:v>
                </c:pt>
                <c:pt idx="1985">
                  <c:v>952</c:v>
                </c:pt>
                <c:pt idx="1986">
                  <c:v>933</c:v>
                </c:pt>
                <c:pt idx="1987">
                  <c:v>911</c:v>
                </c:pt>
                <c:pt idx="1988">
                  <c:v>887</c:v>
                </c:pt>
                <c:pt idx="1989">
                  <c:v>863</c:v>
                </c:pt>
                <c:pt idx="1990">
                  <c:v>845</c:v>
                </c:pt>
                <c:pt idx="1991">
                  <c:v>838</c:v>
                </c:pt>
                <c:pt idx="1992">
                  <c:v>827</c:v>
                </c:pt>
                <c:pt idx="1993">
                  <c:v>814</c:v>
                </c:pt>
                <c:pt idx="1994">
                  <c:v>803</c:v>
                </c:pt>
                <c:pt idx="1995">
                  <c:v>794</c:v>
                </c:pt>
                <c:pt idx="1996">
                  <c:v>788</c:v>
                </c:pt>
                <c:pt idx="1997">
                  <c:v>782</c:v>
                </c:pt>
                <c:pt idx="1998">
                  <c:v>771</c:v>
                </c:pt>
                <c:pt idx="1999">
                  <c:v>761</c:v>
                </c:pt>
                <c:pt idx="2000">
                  <c:v>758</c:v>
                </c:pt>
                <c:pt idx="2001">
                  <c:v>744</c:v>
                </c:pt>
                <c:pt idx="2002">
                  <c:v>724</c:v>
                </c:pt>
                <c:pt idx="2003">
                  <c:v>709</c:v>
                </c:pt>
                <c:pt idx="2004">
                  <c:v>723</c:v>
                </c:pt>
                <c:pt idx="2005">
                  <c:v>762</c:v>
                </c:pt>
                <c:pt idx="2006">
                  <c:v>757</c:v>
                </c:pt>
                <c:pt idx="2007">
                  <c:v>749</c:v>
                </c:pt>
                <c:pt idx="2008">
                  <c:v>741</c:v>
                </c:pt>
                <c:pt idx="2009">
                  <c:v>739</c:v>
                </c:pt>
                <c:pt idx="2010">
                  <c:v>753</c:v>
                </c:pt>
                <c:pt idx="2011">
                  <c:v>770</c:v>
                </c:pt>
                <c:pt idx="2012">
                  <c:v>751</c:v>
                </c:pt>
                <c:pt idx="2013">
                  <c:v>720</c:v>
                </c:pt>
                <c:pt idx="2014">
                  <c:v>703</c:v>
                </c:pt>
                <c:pt idx="2015">
                  <c:v>688</c:v>
                </c:pt>
                <c:pt idx="2016">
                  <c:v>666</c:v>
                </c:pt>
                <c:pt idx="2017">
                  <c:v>632</c:v>
                </c:pt>
                <c:pt idx="2018">
                  <c:v>608</c:v>
                </c:pt>
                <c:pt idx="2019">
                  <c:v>590</c:v>
                </c:pt>
                <c:pt idx="2020">
                  <c:v>577</c:v>
                </c:pt>
                <c:pt idx="2021">
                  <c:v>569</c:v>
                </c:pt>
                <c:pt idx="2022">
                  <c:v>564</c:v>
                </c:pt>
                <c:pt idx="2023">
                  <c:v>559</c:v>
                </c:pt>
                <c:pt idx="2024">
                  <c:v>554</c:v>
                </c:pt>
                <c:pt idx="2025">
                  <c:v>556</c:v>
                </c:pt>
                <c:pt idx="2026">
                  <c:v>553</c:v>
                </c:pt>
                <c:pt idx="2027">
                  <c:v>540</c:v>
                </c:pt>
                <c:pt idx="2028">
                  <c:v>530</c:v>
                </c:pt>
                <c:pt idx="2029">
                  <c:v>522</c:v>
                </c:pt>
                <c:pt idx="2030">
                  <c:v>516</c:v>
                </c:pt>
                <c:pt idx="2031">
                  <c:v>509</c:v>
                </c:pt>
                <c:pt idx="2032">
                  <c:v>511</c:v>
                </c:pt>
                <c:pt idx="2033">
                  <c:v>513</c:v>
                </c:pt>
                <c:pt idx="2034">
                  <c:v>512</c:v>
                </c:pt>
                <c:pt idx="2035">
                  <c:v>516</c:v>
                </c:pt>
                <c:pt idx="2036">
                  <c:v>524</c:v>
                </c:pt>
                <c:pt idx="2037">
                  <c:v>533</c:v>
                </c:pt>
                <c:pt idx="2038">
                  <c:v>540</c:v>
                </c:pt>
                <c:pt idx="2039">
                  <c:v>548</c:v>
                </c:pt>
                <c:pt idx="2040">
                  <c:v>553</c:v>
                </c:pt>
                <c:pt idx="2041">
                  <c:v>559</c:v>
                </c:pt>
                <c:pt idx="2042">
                  <c:v>561</c:v>
                </c:pt>
                <c:pt idx="2043">
                  <c:v>565</c:v>
                </c:pt>
                <c:pt idx="2044">
                  <c:v>568</c:v>
                </c:pt>
                <c:pt idx="2045">
                  <c:v>568</c:v>
                </c:pt>
                <c:pt idx="2046">
                  <c:v>565</c:v>
                </c:pt>
                <c:pt idx="2047">
                  <c:v>560</c:v>
                </c:pt>
                <c:pt idx="2048">
                  <c:v>562</c:v>
                </c:pt>
                <c:pt idx="2049">
                  <c:v>564</c:v>
                </c:pt>
                <c:pt idx="2050">
                  <c:v>568</c:v>
                </c:pt>
                <c:pt idx="2051">
                  <c:v>571</c:v>
                </c:pt>
                <c:pt idx="2052">
                  <c:v>584</c:v>
                </c:pt>
                <c:pt idx="2053">
                  <c:v>591</c:v>
                </c:pt>
                <c:pt idx="2054">
                  <c:v>594</c:v>
                </c:pt>
                <c:pt idx="2055">
                  <c:v>597</c:v>
                </c:pt>
                <c:pt idx="2056">
                  <c:v>598</c:v>
                </c:pt>
                <c:pt idx="2057">
                  <c:v>598</c:v>
                </c:pt>
                <c:pt idx="2058">
                  <c:v>596</c:v>
                </c:pt>
                <c:pt idx="2059">
                  <c:v>599</c:v>
                </c:pt>
                <c:pt idx="2060">
                  <c:v>602</c:v>
                </c:pt>
                <c:pt idx="2061">
                  <c:v>596</c:v>
                </c:pt>
                <c:pt idx="2062">
                  <c:v>588</c:v>
                </c:pt>
                <c:pt idx="2063">
                  <c:v>583</c:v>
                </c:pt>
                <c:pt idx="2064">
                  <c:v>580</c:v>
                </c:pt>
                <c:pt idx="2065">
                  <c:v>580</c:v>
                </c:pt>
                <c:pt idx="2066">
                  <c:v>580</c:v>
                </c:pt>
                <c:pt idx="2067">
                  <c:v>578</c:v>
                </c:pt>
                <c:pt idx="2068">
                  <c:v>581</c:v>
                </c:pt>
                <c:pt idx="2069">
                  <c:v>586</c:v>
                </c:pt>
                <c:pt idx="2070">
                  <c:v>593</c:v>
                </c:pt>
                <c:pt idx="2071">
                  <c:v>597</c:v>
                </c:pt>
                <c:pt idx="2072">
                  <c:v>598</c:v>
                </c:pt>
                <c:pt idx="2073">
                  <c:v>601</c:v>
                </c:pt>
                <c:pt idx="2074">
                  <c:v>600</c:v>
                </c:pt>
                <c:pt idx="2075">
                  <c:v>599</c:v>
                </c:pt>
                <c:pt idx="2076">
                  <c:v>600</c:v>
                </c:pt>
                <c:pt idx="2077">
                  <c:v>600</c:v>
                </c:pt>
                <c:pt idx="2078">
                  <c:v>601</c:v>
                </c:pt>
                <c:pt idx="2079">
                  <c:v>595</c:v>
                </c:pt>
                <c:pt idx="2080">
                  <c:v>591</c:v>
                </c:pt>
                <c:pt idx="2081">
                  <c:v>587</c:v>
                </c:pt>
                <c:pt idx="2082">
                  <c:v>580</c:v>
                </c:pt>
                <c:pt idx="2083">
                  <c:v>575</c:v>
                </c:pt>
                <c:pt idx="2084">
                  <c:v>573</c:v>
                </c:pt>
                <c:pt idx="2085">
                  <c:v>574</c:v>
                </c:pt>
                <c:pt idx="2086">
                  <c:v>578</c:v>
                </c:pt>
                <c:pt idx="2087">
                  <c:v>589</c:v>
                </c:pt>
                <c:pt idx="2088">
                  <c:v>634</c:v>
                </c:pt>
                <c:pt idx="2089">
                  <c:v>637</c:v>
                </c:pt>
                <c:pt idx="2090">
                  <c:v>634</c:v>
                </c:pt>
                <c:pt idx="2091">
                  <c:v>630</c:v>
                </c:pt>
                <c:pt idx="2092">
                  <c:v>620</c:v>
                </c:pt>
                <c:pt idx="2093">
                  <c:v>606</c:v>
                </c:pt>
                <c:pt idx="2094">
                  <c:v>592</c:v>
                </c:pt>
                <c:pt idx="2095">
                  <c:v>586</c:v>
                </c:pt>
                <c:pt idx="2096">
                  <c:v>584</c:v>
                </c:pt>
                <c:pt idx="2097">
                  <c:v>587</c:v>
                </c:pt>
                <c:pt idx="2098">
                  <c:v>588</c:v>
                </c:pt>
                <c:pt idx="2099">
                  <c:v>589</c:v>
                </c:pt>
                <c:pt idx="2100">
                  <c:v>589</c:v>
                </c:pt>
                <c:pt idx="2101">
                  <c:v>591</c:v>
                </c:pt>
                <c:pt idx="2102">
                  <c:v>598</c:v>
                </c:pt>
                <c:pt idx="2103">
                  <c:v>603</c:v>
                </c:pt>
                <c:pt idx="2104">
                  <c:v>610</c:v>
                </c:pt>
                <c:pt idx="2105">
                  <c:v>610</c:v>
                </c:pt>
                <c:pt idx="2106">
                  <c:v>612</c:v>
                </c:pt>
                <c:pt idx="2107">
                  <c:v>618</c:v>
                </c:pt>
                <c:pt idx="2108">
                  <c:v>629</c:v>
                </c:pt>
                <c:pt idx="2109">
                  <c:v>642</c:v>
                </c:pt>
                <c:pt idx="2110">
                  <c:v>656</c:v>
                </c:pt>
                <c:pt idx="2111">
                  <c:v>681</c:v>
                </c:pt>
                <c:pt idx="2112">
                  <c:v>725</c:v>
                </c:pt>
                <c:pt idx="2113">
                  <c:v>773</c:v>
                </c:pt>
                <c:pt idx="2114">
                  <c:v>779</c:v>
                </c:pt>
                <c:pt idx="2115">
                  <c:v>779</c:v>
                </c:pt>
                <c:pt idx="2116">
                  <c:v>790</c:v>
                </c:pt>
                <c:pt idx="2117">
                  <c:v>829</c:v>
                </c:pt>
                <c:pt idx="2118">
                  <c:v>829</c:v>
                </c:pt>
                <c:pt idx="2119">
                  <c:v>823</c:v>
                </c:pt>
                <c:pt idx="2120">
                  <c:v>813</c:v>
                </c:pt>
                <c:pt idx="2121">
                  <c:v>800</c:v>
                </c:pt>
                <c:pt idx="2122">
                  <c:v>794</c:v>
                </c:pt>
                <c:pt idx="2123">
                  <c:v>794</c:v>
                </c:pt>
                <c:pt idx="2124">
                  <c:v>805</c:v>
                </c:pt>
                <c:pt idx="2125">
                  <c:v>815</c:v>
                </c:pt>
                <c:pt idx="2126">
                  <c:v>830</c:v>
                </c:pt>
                <c:pt idx="2127">
                  <c:v>840</c:v>
                </c:pt>
                <c:pt idx="2128">
                  <c:v>853</c:v>
                </c:pt>
                <c:pt idx="2129">
                  <c:v>874</c:v>
                </c:pt>
                <c:pt idx="2130">
                  <c:v>900</c:v>
                </c:pt>
                <c:pt idx="2131">
                  <c:v>915</c:v>
                </c:pt>
                <c:pt idx="2132">
                  <c:v>951</c:v>
                </c:pt>
                <c:pt idx="2133">
                  <c:v>1009</c:v>
                </c:pt>
                <c:pt idx="2134">
                  <c:v>1048</c:v>
                </c:pt>
                <c:pt idx="2135">
                  <c:v>1067</c:v>
                </c:pt>
                <c:pt idx="2136">
                  <c:v>1113</c:v>
                </c:pt>
                <c:pt idx="2137">
                  <c:v>1118</c:v>
                </c:pt>
                <c:pt idx="2138">
                  <c:v>1102</c:v>
                </c:pt>
                <c:pt idx="2139">
                  <c:v>1086</c:v>
                </c:pt>
                <c:pt idx="2140">
                  <c:v>1090</c:v>
                </c:pt>
                <c:pt idx="2141">
                  <c:v>1094</c:v>
                </c:pt>
                <c:pt idx="2142">
                  <c:v>1104</c:v>
                </c:pt>
                <c:pt idx="2143">
                  <c:v>1100</c:v>
                </c:pt>
                <c:pt idx="2144">
                  <c:v>1131</c:v>
                </c:pt>
                <c:pt idx="2145">
                  <c:v>1151</c:v>
                </c:pt>
                <c:pt idx="2146">
                  <c:v>1200</c:v>
                </c:pt>
                <c:pt idx="2147">
                  <c:v>1222</c:v>
                </c:pt>
                <c:pt idx="2148">
                  <c:v>1201</c:v>
                </c:pt>
                <c:pt idx="2149">
                  <c:v>1200</c:v>
                </c:pt>
                <c:pt idx="2150">
                  <c:v>1197</c:v>
                </c:pt>
                <c:pt idx="2151">
                  <c:v>1162</c:v>
                </c:pt>
                <c:pt idx="2152">
                  <c:v>1093</c:v>
                </c:pt>
                <c:pt idx="2153">
                  <c:v>1046</c:v>
                </c:pt>
                <c:pt idx="2154">
                  <c:v>1055</c:v>
                </c:pt>
                <c:pt idx="2155">
                  <c:v>1063</c:v>
                </c:pt>
                <c:pt idx="2156">
                  <c:v>1046</c:v>
                </c:pt>
                <c:pt idx="2157">
                  <c:v>1031</c:v>
                </c:pt>
                <c:pt idx="2158">
                  <c:v>1014</c:v>
                </c:pt>
                <c:pt idx="2159">
                  <c:v>994</c:v>
                </c:pt>
                <c:pt idx="2160">
                  <c:v>968</c:v>
                </c:pt>
                <c:pt idx="2161">
                  <c:v>942</c:v>
                </c:pt>
                <c:pt idx="2162">
                  <c:v>918</c:v>
                </c:pt>
                <c:pt idx="2163">
                  <c:v>905</c:v>
                </c:pt>
                <c:pt idx="2164">
                  <c:v>903</c:v>
                </c:pt>
                <c:pt idx="2165">
                  <c:v>911</c:v>
                </c:pt>
                <c:pt idx="2166">
                  <c:v>906</c:v>
                </c:pt>
                <c:pt idx="2167">
                  <c:v>891</c:v>
                </c:pt>
                <c:pt idx="2168">
                  <c:v>875</c:v>
                </c:pt>
                <c:pt idx="2169">
                  <c:v>876</c:v>
                </c:pt>
                <c:pt idx="2170">
                  <c:v>873</c:v>
                </c:pt>
                <c:pt idx="2171">
                  <c:v>855</c:v>
                </c:pt>
                <c:pt idx="2172">
                  <c:v>830</c:v>
                </c:pt>
                <c:pt idx="2173">
                  <c:v>818</c:v>
                </c:pt>
                <c:pt idx="2174">
                  <c:v>805</c:v>
                </c:pt>
                <c:pt idx="2175">
                  <c:v>802</c:v>
                </c:pt>
                <c:pt idx="2176">
                  <c:v>814</c:v>
                </c:pt>
                <c:pt idx="2177">
                  <c:v>883</c:v>
                </c:pt>
                <c:pt idx="2178">
                  <c:v>960</c:v>
                </c:pt>
                <c:pt idx="2179">
                  <c:v>978</c:v>
                </c:pt>
                <c:pt idx="2180">
                  <c:v>923</c:v>
                </c:pt>
                <c:pt idx="2181">
                  <c:v>917</c:v>
                </c:pt>
                <c:pt idx="2182">
                  <c:v>922</c:v>
                </c:pt>
                <c:pt idx="2183">
                  <c:v>943</c:v>
                </c:pt>
                <c:pt idx="2184">
                  <c:v>943</c:v>
                </c:pt>
                <c:pt idx="2185">
                  <c:v>926</c:v>
                </c:pt>
                <c:pt idx="2186">
                  <c:v>900</c:v>
                </c:pt>
                <c:pt idx="2187">
                  <c:v>888</c:v>
                </c:pt>
                <c:pt idx="2188">
                  <c:v>889</c:v>
                </c:pt>
                <c:pt idx="2189">
                  <c:v>881</c:v>
                </c:pt>
                <c:pt idx="2190">
                  <c:v>869</c:v>
                </c:pt>
                <c:pt idx="2191">
                  <c:v>841</c:v>
                </c:pt>
                <c:pt idx="2192">
                  <c:v>817</c:v>
                </c:pt>
                <c:pt idx="2193">
                  <c:v>809</c:v>
                </c:pt>
                <c:pt idx="2194">
                  <c:v>809</c:v>
                </c:pt>
                <c:pt idx="2195">
                  <c:v>804</c:v>
                </c:pt>
                <c:pt idx="2196">
                  <c:v>787</c:v>
                </c:pt>
                <c:pt idx="2197">
                  <c:v>766</c:v>
                </c:pt>
                <c:pt idx="2198">
                  <c:v>754</c:v>
                </c:pt>
                <c:pt idx="2199">
                  <c:v>747</c:v>
                </c:pt>
                <c:pt idx="2200">
                  <c:v>762</c:v>
                </c:pt>
                <c:pt idx="2201">
                  <c:v>780</c:v>
                </c:pt>
                <c:pt idx="2202">
                  <c:v>786</c:v>
                </c:pt>
                <c:pt idx="2203">
                  <c:v>774</c:v>
                </c:pt>
                <c:pt idx="2204">
                  <c:v>759</c:v>
                </c:pt>
                <c:pt idx="2205">
                  <c:v>739</c:v>
                </c:pt>
                <c:pt idx="2206">
                  <c:v>736</c:v>
                </c:pt>
                <c:pt idx="2207">
                  <c:v>728</c:v>
                </c:pt>
                <c:pt idx="2208">
                  <c:v>721</c:v>
                </c:pt>
                <c:pt idx="2209">
                  <c:v>706</c:v>
                </c:pt>
                <c:pt idx="2210">
                  <c:v>680</c:v>
                </c:pt>
                <c:pt idx="2211">
                  <c:v>657</c:v>
                </c:pt>
                <c:pt idx="2212">
                  <c:v>640</c:v>
                </c:pt>
                <c:pt idx="2213">
                  <c:v>631</c:v>
                </c:pt>
                <c:pt idx="2214">
                  <c:v>628</c:v>
                </c:pt>
                <c:pt idx="2215">
                  <c:v>622</c:v>
                </c:pt>
                <c:pt idx="2216">
                  <c:v>599</c:v>
                </c:pt>
                <c:pt idx="2217">
                  <c:v>579</c:v>
                </c:pt>
                <c:pt idx="2218">
                  <c:v>560</c:v>
                </c:pt>
                <c:pt idx="2219">
                  <c:v>550</c:v>
                </c:pt>
                <c:pt idx="2220">
                  <c:v>537</c:v>
                </c:pt>
                <c:pt idx="2221">
                  <c:v>519</c:v>
                </c:pt>
                <c:pt idx="2222">
                  <c:v>504</c:v>
                </c:pt>
                <c:pt idx="2223">
                  <c:v>498</c:v>
                </c:pt>
                <c:pt idx="2224">
                  <c:v>516</c:v>
                </c:pt>
                <c:pt idx="2225">
                  <c:v>528</c:v>
                </c:pt>
                <c:pt idx="2226">
                  <c:v>546</c:v>
                </c:pt>
                <c:pt idx="2227">
                  <c:v>562</c:v>
                </c:pt>
                <c:pt idx="2228">
                  <c:v>581</c:v>
                </c:pt>
                <c:pt idx="2229">
                  <c:v>584</c:v>
                </c:pt>
                <c:pt idx="2230">
                  <c:v>598</c:v>
                </c:pt>
                <c:pt idx="2231">
                  <c:v>590</c:v>
                </c:pt>
                <c:pt idx="2232">
                  <c:v>574</c:v>
                </c:pt>
                <c:pt idx="2233">
                  <c:v>563</c:v>
                </c:pt>
                <c:pt idx="2234">
                  <c:v>551</c:v>
                </c:pt>
                <c:pt idx="2235">
                  <c:v>551</c:v>
                </c:pt>
                <c:pt idx="2236">
                  <c:v>546</c:v>
                </c:pt>
                <c:pt idx="2237">
                  <c:v>534</c:v>
                </c:pt>
                <c:pt idx="2238">
                  <c:v>522</c:v>
                </c:pt>
                <c:pt idx="2239">
                  <c:v>508</c:v>
                </c:pt>
                <c:pt idx="2240">
                  <c:v>484</c:v>
                </c:pt>
                <c:pt idx="2241">
                  <c:v>471</c:v>
                </c:pt>
                <c:pt idx="2242">
                  <c:v>471</c:v>
                </c:pt>
                <c:pt idx="2243">
                  <c:v>477</c:v>
                </c:pt>
                <c:pt idx="2244">
                  <c:v>478</c:v>
                </c:pt>
                <c:pt idx="2245">
                  <c:v>474</c:v>
                </c:pt>
                <c:pt idx="2246">
                  <c:v>475</c:v>
                </c:pt>
                <c:pt idx="2247">
                  <c:v>478</c:v>
                </c:pt>
                <c:pt idx="2248">
                  <c:v>473</c:v>
                </c:pt>
                <c:pt idx="2249">
                  <c:v>468</c:v>
                </c:pt>
                <c:pt idx="2250">
                  <c:v>467</c:v>
                </c:pt>
                <c:pt idx="2251">
                  <c:v>445</c:v>
                </c:pt>
                <c:pt idx="2252">
                  <c:v>429</c:v>
                </c:pt>
                <c:pt idx="2253">
                  <c:v>415</c:v>
                </c:pt>
                <c:pt idx="2254">
                  <c:v>402</c:v>
                </c:pt>
                <c:pt idx="2255">
                  <c:v>394</c:v>
                </c:pt>
                <c:pt idx="2256">
                  <c:v>383</c:v>
                </c:pt>
                <c:pt idx="2257">
                  <c:v>373</c:v>
                </c:pt>
                <c:pt idx="2258">
                  <c:v>369</c:v>
                </c:pt>
                <c:pt idx="2259">
                  <c:v>363</c:v>
                </c:pt>
                <c:pt idx="2260">
                  <c:v>358</c:v>
                </c:pt>
                <c:pt idx="2261">
                  <c:v>355</c:v>
                </c:pt>
                <c:pt idx="2262">
                  <c:v>354</c:v>
                </c:pt>
                <c:pt idx="2263">
                  <c:v>354</c:v>
                </c:pt>
                <c:pt idx="2264">
                  <c:v>345</c:v>
                </c:pt>
                <c:pt idx="2265">
                  <c:v>337</c:v>
                </c:pt>
                <c:pt idx="2266">
                  <c:v>325</c:v>
                </c:pt>
                <c:pt idx="2267">
                  <c:v>317</c:v>
                </c:pt>
                <c:pt idx="2268">
                  <c:v>314</c:v>
                </c:pt>
                <c:pt idx="2269">
                  <c:v>310</c:v>
                </c:pt>
                <c:pt idx="2270">
                  <c:v>303</c:v>
                </c:pt>
                <c:pt idx="2271">
                  <c:v>298</c:v>
                </c:pt>
                <c:pt idx="2272">
                  <c:v>297</c:v>
                </c:pt>
                <c:pt idx="2273">
                  <c:v>293</c:v>
                </c:pt>
                <c:pt idx="2274">
                  <c:v>291</c:v>
                </c:pt>
                <c:pt idx="2275">
                  <c:v>290</c:v>
                </c:pt>
                <c:pt idx="2276">
                  <c:v>290</c:v>
                </c:pt>
                <c:pt idx="2277">
                  <c:v>291</c:v>
                </c:pt>
                <c:pt idx="2278">
                  <c:v>295</c:v>
                </c:pt>
                <c:pt idx="2279">
                  <c:v>301</c:v>
                </c:pt>
                <c:pt idx="2280">
                  <c:v>307</c:v>
                </c:pt>
                <c:pt idx="2281">
                  <c:v>313</c:v>
                </c:pt>
                <c:pt idx="2282">
                  <c:v>315</c:v>
                </c:pt>
                <c:pt idx="2283">
                  <c:v>316</c:v>
                </c:pt>
                <c:pt idx="2284">
                  <c:v>318</c:v>
                </c:pt>
                <c:pt idx="2285">
                  <c:v>322</c:v>
                </c:pt>
                <c:pt idx="2286">
                  <c:v>325</c:v>
                </c:pt>
                <c:pt idx="2287">
                  <c:v>327</c:v>
                </c:pt>
                <c:pt idx="2288">
                  <c:v>329</c:v>
                </c:pt>
                <c:pt idx="2289">
                  <c:v>332</c:v>
                </c:pt>
                <c:pt idx="2290">
                  <c:v>335</c:v>
                </c:pt>
                <c:pt idx="2291">
                  <c:v>342</c:v>
                </c:pt>
                <c:pt idx="2292">
                  <c:v>349</c:v>
                </c:pt>
                <c:pt idx="2293">
                  <c:v>354</c:v>
                </c:pt>
                <c:pt idx="2294">
                  <c:v>366</c:v>
                </c:pt>
                <c:pt idx="2295">
                  <c:v>376</c:v>
                </c:pt>
                <c:pt idx="2296">
                  <c:v>384</c:v>
                </c:pt>
                <c:pt idx="2297">
                  <c:v>388</c:v>
                </c:pt>
                <c:pt idx="2298">
                  <c:v>393</c:v>
                </c:pt>
                <c:pt idx="2299">
                  <c:v>396</c:v>
                </c:pt>
                <c:pt idx="2300">
                  <c:v>393</c:v>
                </c:pt>
                <c:pt idx="2301">
                  <c:v>392</c:v>
                </c:pt>
                <c:pt idx="2302">
                  <c:v>395</c:v>
                </c:pt>
                <c:pt idx="2303">
                  <c:v>398</c:v>
                </c:pt>
                <c:pt idx="2304">
                  <c:v>398</c:v>
                </c:pt>
                <c:pt idx="2305">
                  <c:v>401</c:v>
                </c:pt>
                <c:pt idx="2306">
                  <c:v>406</c:v>
                </c:pt>
                <c:pt idx="2307">
                  <c:v>409</c:v>
                </c:pt>
                <c:pt idx="2308">
                  <c:v>414</c:v>
                </c:pt>
                <c:pt idx="2309">
                  <c:v>429</c:v>
                </c:pt>
                <c:pt idx="2310">
                  <c:v>450</c:v>
                </c:pt>
                <c:pt idx="2311">
                  <c:v>471</c:v>
                </c:pt>
                <c:pt idx="2312">
                  <c:v>487</c:v>
                </c:pt>
                <c:pt idx="2313">
                  <c:v>500</c:v>
                </c:pt>
                <c:pt idx="2314">
                  <c:v>517</c:v>
                </c:pt>
                <c:pt idx="2315">
                  <c:v>539</c:v>
                </c:pt>
                <c:pt idx="2316">
                  <c:v>555</c:v>
                </c:pt>
                <c:pt idx="2317">
                  <c:v>560</c:v>
                </c:pt>
                <c:pt idx="2318">
                  <c:v>567</c:v>
                </c:pt>
                <c:pt idx="2319">
                  <c:v>597</c:v>
                </c:pt>
                <c:pt idx="2320">
                  <c:v>635</c:v>
                </c:pt>
                <c:pt idx="2321">
                  <c:v>659</c:v>
                </c:pt>
                <c:pt idx="2322">
                  <c:v>671</c:v>
                </c:pt>
                <c:pt idx="2323">
                  <c:v>669</c:v>
                </c:pt>
                <c:pt idx="2324">
                  <c:v>670</c:v>
                </c:pt>
                <c:pt idx="2325">
                  <c:v>688</c:v>
                </c:pt>
                <c:pt idx="2326">
                  <c:v>690</c:v>
                </c:pt>
                <c:pt idx="2327">
                  <c:v>704</c:v>
                </c:pt>
                <c:pt idx="2328">
                  <c:v>715</c:v>
                </c:pt>
                <c:pt idx="2329">
                  <c:v>710</c:v>
                </c:pt>
                <c:pt idx="2330">
                  <c:v>703</c:v>
                </c:pt>
                <c:pt idx="2331">
                  <c:v>682</c:v>
                </c:pt>
                <c:pt idx="2332">
                  <c:v>652</c:v>
                </c:pt>
                <c:pt idx="2333">
                  <c:v>642</c:v>
                </c:pt>
                <c:pt idx="2334">
                  <c:v>631</c:v>
                </c:pt>
                <c:pt idx="2335">
                  <c:v>616</c:v>
                </c:pt>
                <c:pt idx="2336">
                  <c:v>594</c:v>
                </c:pt>
                <c:pt idx="2337">
                  <c:v>579</c:v>
                </c:pt>
                <c:pt idx="2338">
                  <c:v>579</c:v>
                </c:pt>
                <c:pt idx="2339">
                  <c:v>600</c:v>
                </c:pt>
                <c:pt idx="2340">
                  <c:v>613</c:v>
                </c:pt>
                <c:pt idx="2341">
                  <c:v>643</c:v>
                </c:pt>
                <c:pt idx="2342">
                  <c:v>642</c:v>
                </c:pt>
                <c:pt idx="2343">
                  <c:v>634</c:v>
                </c:pt>
                <c:pt idx="2344">
                  <c:v>625</c:v>
                </c:pt>
                <c:pt idx="2345">
                  <c:v>624</c:v>
                </c:pt>
                <c:pt idx="2346">
                  <c:v>618</c:v>
                </c:pt>
                <c:pt idx="2347">
                  <c:v>605</c:v>
                </c:pt>
                <c:pt idx="2348">
                  <c:v>601</c:v>
                </c:pt>
                <c:pt idx="2349">
                  <c:v>606</c:v>
                </c:pt>
                <c:pt idx="2350">
                  <c:v>612</c:v>
                </c:pt>
                <c:pt idx="2351">
                  <c:v>612</c:v>
                </c:pt>
                <c:pt idx="2352">
                  <c:v>606</c:v>
                </c:pt>
                <c:pt idx="2353">
                  <c:v>610</c:v>
                </c:pt>
                <c:pt idx="2354">
                  <c:v>607</c:v>
                </c:pt>
                <c:pt idx="2355">
                  <c:v>606</c:v>
                </c:pt>
                <c:pt idx="2356">
                  <c:v>610</c:v>
                </c:pt>
                <c:pt idx="2357">
                  <c:v>611</c:v>
                </c:pt>
                <c:pt idx="2358">
                  <c:v>610</c:v>
                </c:pt>
                <c:pt idx="2359">
                  <c:v>609</c:v>
                </c:pt>
                <c:pt idx="2360">
                  <c:v>608</c:v>
                </c:pt>
                <c:pt idx="2361">
                  <c:v>604</c:v>
                </c:pt>
                <c:pt idx="2362">
                  <c:v>598</c:v>
                </c:pt>
                <c:pt idx="2363">
                  <c:v>587</c:v>
                </c:pt>
                <c:pt idx="2364">
                  <c:v>582</c:v>
                </c:pt>
                <c:pt idx="2365">
                  <c:v>580</c:v>
                </c:pt>
                <c:pt idx="2366">
                  <c:v>585</c:v>
                </c:pt>
                <c:pt idx="2367">
                  <c:v>596</c:v>
                </c:pt>
                <c:pt idx="2368">
                  <c:v>609</c:v>
                </c:pt>
                <c:pt idx="2369">
                  <c:v>616</c:v>
                </c:pt>
                <c:pt idx="2370">
                  <c:v>627</c:v>
                </c:pt>
                <c:pt idx="2371">
                  <c:v>640</c:v>
                </c:pt>
                <c:pt idx="2372">
                  <c:v>660</c:v>
                </c:pt>
                <c:pt idx="2373">
                  <c:v>677</c:v>
                </c:pt>
                <c:pt idx="2374">
                  <c:v>688</c:v>
                </c:pt>
                <c:pt idx="2375">
                  <c:v>692</c:v>
                </c:pt>
                <c:pt idx="2376">
                  <c:v>694</c:v>
                </c:pt>
                <c:pt idx="2377">
                  <c:v>699</c:v>
                </c:pt>
                <c:pt idx="2378">
                  <c:v>703</c:v>
                </c:pt>
                <c:pt idx="2379">
                  <c:v>704</c:v>
                </c:pt>
                <c:pt idx="2380">
                  <c:v>711</c:v>
                </c:pt>
                <c:pt idx="2381">
                  <c:v>726</c:v>
                </c:pt>
                <c:pt idx="2382">
                  <c:v>738</c:v>
                </c:pt>
                <c:pt idx="2383">
                  <c:v>745</c:v>
                </c:pt>
                <c:pt idx="2384">
                  <c:v>748</c:v>
                </c:pt>
                <c:pt idx="2385">
                  <c:v>746</c:v>
                </c:pt>
                <c:pt idx="2386">
                  <c:v>736</c:v>
                </c:pt>
                <c:pt idx="2387">
                  <c:v>726</c:v>
                </c:pt>
                <c:pt idx="2388">
                  <c:v>718</c:v>
                </c:pt>
                <c:pt idx="2389">
                  <c:v>709</c:v>
                </c:pt>
                <c:pt idx="2390">
                  <c:v>696</c:v>
                </c:pt>
                <c:pt idx="2391">
                  <c:v>679</c:v>
                </c:pt>
                <c:pt idx="2392">
                  <c:v>665</c:v>
                </c:pt>
                <c:pt idx="2393">
                  <c:v>656</c:v>
                </c:pt>
                <c:pt idx="2394">
                  <c:v>650</c:v>
                </c:pt>
                <c:pt idx="2395">
                  <c:v>645</c:v>
                </c:pt>
                <c:pt idx="2396">
                  <c:v>641</c:v>
                </c:pt>
                <c:pt idx="2397">
                  <c:v>636</c:v>
                </c:pt>
                <c:pt idx="2398">
                  <c:v>636</c:v>
                </c:pt>
                <c:pt idx="2399">
                  <c:v>636</c:v>
                </c:pt>
                <c:pt idx="2400">
                  <c:v>631</c:v>
                </c:pt>
                <c:pt idx="2401">
                  <c:v>638</c:v>
                </c:pt>
                <c:pt idx="2402">
                  <c:v>653</c:v>
                </c:pt>
                <c:pt idx="2403">
                  <c:v>671</c:v>
                </c:pt>
                <c:pt idx="2404">
                  <c:v>681</c:v>
                </c:pt>
                <c:pt idx="2405">
                  <c:v>687</c:v>
                </c:pt>
                <c:pt idx="2406">
                  <c:v>685</c:v>
                </c:pt>
                <c:pt idx="2407">
                  <c:v>682</c:v>
                </c:pt>
                <c:pt idx="2408">
                  <c:v>683</c:v>
                </c:pt>
                <c:pt idx="2409">
                  <c:v>687</c:v>
                </c:pt>
                <c:pt idx="2410">
                  <c:v>692</c:v>
                </c:pt>
                <c:pt idx="2411">
                  <c:v>706</c:v>
                </c:pt>
                <c:pt idx="2412">
                  <c:v>718</c:v>
                </c:pt>
                <c:pt idx="2413">
                  <c:v>720</c:v>
                </c:pt>
                <c:pt idx="2414">
                  <c:v>715</c:v>
                </c:pt>
                <c:pt idx="2415">
                  <c:v>711</c:v>
                </c:pt>
                <c:pt idx="2416">
                  <c:v>712</c:v>
                </c:pt>
                <c:pt idx="2417">
                  <c:v>720</c:v>
                </c:pt>
                <c:pt idx="2418">
                  <c:v>724</c:v>
                </c:pt>
                <c:pt idx="2419">
                  <c:v>745</c:v>
                </c:pt>
                <c:pt idx="2420">
                  <c:v>773</c:v>
                </c:pt>
                <c:pt idx="2421">
                  <c:v>792</c:v>
                </c:pt>
                <c:pt idx="2422">
                  <c:v>804</c:v>
                </c:pt>
                <c:pt idx="2423">
                  <c:v>804</c:v>
                </c:pt>
                <c:pt idx="2424">
                  <c:v>796</c:v>
                </c:pt>
                <c:pt idx="2425">
                  <c:v>756</c:v>
                </c:pt>
                <c:pt idx="2426">
                  <c:v>764</c:v>
                </c:pt>
                <c:pt idx="2427">
                  <c:v>800</c:v>
                </c:pt>
                <c:pt idx="2428">
                  <c:v>836</c:v>
                </c:pt>
                <c:pt idx="2429">
                  <c:v>865</c:v>
                </c:pt>
                <c:pt idx="2430">
                  <c:v>903</c:v>
                </c:pt>
                <c:pt idx="2431">
                  <c:v>937</c:v>
                </c:pt>
                <c:pt idx="2432">
                  <c:v>941</c:v>
                </c:pt>
                <c:pt idx="2433">
                  <c:v>934</c:v>
                </c:pt>
                <c:pt idx="2434">
                  <c:v>930</c:v>
                </c:pt>
                <c:pt idx="2435">
                  <c:v>912</c:v>
                </c:pt>
                <c:pt idx="2436">
                  <c:v>888</c:v>
                </c:pt>
                <c:pt idx="2437">
                  <c:v>875</c:v>
                </c:pt>
                <c:pt idx="2438">
                  <c:v>864</c:v>
                </c:pt>
                <c:pt idx="2439">
                  <c:v>860</c:v>
                </c:pt>
                <c:pt idx="2440">
                  <c:v>869</c:v>
                </c:pt>
                <c:pt idx="2441">
                  <c:v>915</c:v>
                </c:pt>
                <c:pt idx="2442">
                  <c:v>921</c:v>
                </c:pt>
                <c:pt idx="2443">
                  <c:v>922</c:v>
                </c:pt>
                <c:pt idx="2444">
                  <c:v>922</c:v>
                </c:pt>
                <c:pt idx="2445">
                  <c:v>906</c:v>
                </c:pt>
                <c:pt idx="2446">
                  <c:v>885</c:v>
                </c:pt>
                <c:pt idx="2447">
                  <c:v>892</c:v>
                </c:pt>
                <c:pt idx="2448">
                  <c:v>894</c:v>
                </c:pt>
                <c:pt idx="2449">
                  <c:v>890</c:v>
                </c:pt>
                <c:pt idx="2450">
                  <c:v>872</c:v>
                </c:pt>
                <c:pt idx="2451">
                  <c:v>849</c:v>
                </c:pt>
                <c:pt idx="2452">
                  <c:v>842</c:v>
                </c:pt>
                <c:pt idx="2453">
                  <c:v>831</c:v>
                </c:pt>
                <c:pt idx="2454">
                  <c:v>813</c:v>
                </c:pt>
                <c:pt idx="2455">
                  <c:v>802</c:v>
                </c:pt>
                <c:pt idx="2456">
                  <c:v>798</c:v>
                </c:pt>
                <c:pt idx="2457">
                  <c:v>834</c:v>
                </c:pt>
                <c:pt idx="2458">
                  <c:v>857</c:v>
                </c:pt>
                <c:pt idx="2459">
                  <c:v>838</c:v>
                </c:pt>
                <c:pt idx="2460">
                  <c:v>834</c:v>
                </c:pt>
                <c:pt idx="2461">
                  <c:v>849</c:v>
                </c:pt>
                <c:pt idx="2462">
                  <c:v>855</c:v>
                </c:pt>
                <c:pt idx="2463">
                  <c:v>870</c:v>
                </c:pt>
                <c:pt idx="2464">
                  <c:v>911</c:v>
                </c:pt>
                <c:pt idx="2465">
                  <c:v>954</c:v>
                </c:pt>
                <c:pt idx="2466">
                  <c:v>974</c:v>
                </c:pt>
                <c:pt idx="2467">
                  <c:v>1045</c:v>
                </c:pt>
                <c:pt idx="2468">
                  <c:v>1065</c:v>
                </c:pt>
                <c:pt idx="2469">
                  <c:v>1084</c:v>
                </c:pt>
                <c:pt idx="2470">
                  <c:v>1145</c:v>
                </c:pt>
                <c:pt idx="2471">
                  <c:v>1231</c:v>
                </c:pt>
                <c:pt idx="2472">
                  <c:v>1257</c:v>
                </c:pt>
                <c:pt idx="2473">
                  <c:v>1240</c:v>
                </c:pt>
                <c:pt idx="2474">
                  <c:v>1232</c:v>
                </c:pt>
                <c:pt idx="2475">
                  <c:v>1224</c:v>
                </c:pt>
                <c:pt idx="2476">
                  <c:v>1201</c:v>
                </c:pt>
                <c:pt idx="2477">
                  <c:v>1181</c:v>
                </c:pt>
                <c:pt idx="2478">
                  <c:v>1184</c:v>
                </c:pt>
                <c:pt idx="2479">
                  <c:v>1202</c:v>
                </c:pt>
                <c:pt idx="2480">
                  <c:v>1204</c:v>
                </c:pt>
                <c:pt idx="2481">
                  <c:v>1196</c:v>
                </c:pt>
                <c:pt idx="2482">
                  <c:v>1198</c:v>
                </c:pt>
                <c:pt idx="2483">
                  <c:v>1196</c:v>
                </c:pt>
                <c:pt idx="2484">
                  <c:v>1186</c:v>
                </c:pt>
                <c:pt idx="2485">
                  <c:v>1162</c:v>
                </c:pt>
                <c:pt idx="2486">
                  <c:v>1122</c:v>
                </c:pt>
                <c:pt idx="2487">
                  <c:v>1090</c:v>
                </c:pt>
                <c:pt idx="2488">
                  <c:v>1069</c:v>
                </c:pt>
                <c:pt idx="2489">
                  <c:v>1052</c:v>
                </c:pt>
                <c:pt idx="2490">
                  <c:v>1003</c:v>
                </c:pt>
                <c:pt idx="2491">
                  <c:v>966</c:v>
                </c:pt>
                <c:pt idx="2492">
                  <c:v>946</c:v>
                </c:pt>
                <c:pt idx="2493">
                  <c:v>927</c:v>
                </c:pt>
                <c:pt idx="2494">
                  <c:v>914</c:v>
                </c:pt>
                <c:pt idx="2495">
                  <c:v>926</c:v>
                </c:pt>
                <c:pt idx="2496">
                  <c:v>928</c:v>
                </c:pt>
                <c:pt idx="2497">
                  <c:v>961</c:v>
                </c:pt>
                <c:pt idx="2498">
                  <c:v>953</c:v>
                </c:pt>
                <c:pt idx="2499">
                  <c:v>969</c:v>
                </c:pt>
                <c:pt idx="2500">
                  <c:v>983</c:v>
                </c:pt>
                <c:pt idx="2501">
                  <c:v>963</c:v>
                </c:pt>
                <c:pt idx="2502">
                  <c:v>949</c:v>
                </c:pt>
                <c:pt idx="2503">
                  <c:v>926</c:v>
                </c:pt>
                <c:pt idx="2504">
                  <c:v>894</c:v>
                </c:pt>
                <c:pt idx="2505">
                  <c:v>892</c:v>
                </c:pt>
                <c:pt idx="2506">
                  <c:v>910</c:v>
                </c:pt>
                <c:pt idx="2507">
                  <c:v>925</c:v>
                </c:pt>
                <c:pt idx="2508">
                  <c:v>922</c:v>
                </c:pt>
                <c:pt idx="2509">
                  <c:v>952</c:v>
                </c:pt>
                <c:pt idx="2510">
                  <c:v>942</c:v>
                </c:pt>
                <c:pt idx="2511">
                  <c:v>925</c:v>
                </c:pt>
                <c:pt idx="2512">
                  <c:v>914</c:v>
                </c:pt>
                <c:pt idx="2513">
                  <c:v>886</c:v>
                </c:pt>
                <c:pt idx="2514">
                  <c:v>862</c:v>
                </c:pt>
                <c:pt idx="2515">
                  <c:v>840</c:v>
                </c:pt>
                <c:pt idx="2516">
                  <c:v>827</c:v>
                </c:pt>
                <c:pt idx="2517">
                  <c:v>816</c:v>
                </c:pt>
                <c:pt idx="2518">
                  <c:v>800</c:v>
                </c:pt>
                <c:pt idx="2519">
                  <c:v>786</c:v>
                </c:pt>
                <c:pt idx="2520">
                  <c:v>770</c:v>
                </c:pt>
                <c:pt idx="2521">
                  <c:v>752</c:v>
                </c:pt>
                <c:pt idx="2522">
                  <c:v>735</c:v>
                </c:pt>
                <c:pt idx="2523">
                  <c:v>714</c:v>
                </c:pt>
                <c:pt idx="2524">
                  <c:v>702</c:v>
                </c:pt>
                <c:pt idx="2525">
                  <c:v>707</c:v>
                </c:pt>
                <c:pt idx="2526">
                  <c:v>702</c:v>
                </c:pt>
                <c:pt idx="2527">
                  <c:v>688</c:v>
                </c:pt>
                <c:pt idx="2528">
                  <c:v>685</c:v>
                </c:pt>
                <c:pt idx="2529">
                  <c:v>688</c:v>
                </c:pt>
                <c:pt idx="2530">
                  <c:v>710</c:v>
                </c:pt>
                <c:pt idx="2531">
                  <c:v>741</c:v>
                </c:pt>
                <c:pt idx="2532">
                  <c:v>757</c:v>
                </c:pt>
                <c:pt idx="2533">
                  <c:v>778</c:v>
                </c:pt>
                <c:pt idx="2534">
                  <c:v>806</c:v>
                </c:pt>
                <c:pt idx="2535">
                  <c:v>856</c:v>
                </c:pt>
                <c:pt idx="2536">
                  <c:v>875</c:v>
                </c:pt>
                <c:pt idx="2537">
                  <c:v>878</c:v>
                </c:pt>
                <c:pt idx="2538">
                  <c:v>859</c:v>
                </c:pt>
                <c:pt idx="2539">
                  <c:v>871</c:v>
                </c:pt>
                <c:pt idx="2540">
                  <c:v>904</c:v>
                </c:pt>
                <c:pt idx="2541">
                  <c:v>939</c:v>
                </c:pt>
                <c:pt idx="2542">
                  <c:v>979</c:v>
                </c:pt>
                <c:pt idx="2543">
                  <c:v>1033</c:v>
                </c:pt>
                <c:pt idx="2544">
                  <c:v>1045</c:v>
                </c:pt>
                <c:pt idx="2545">
                  <c:v>1064</c:v>
                </c:pt>
                <c:pt idx="2546">
                  <c:v>1086</c:v>
                </c:pt>
                <c:pt idx="2547">
                  <c:v>1099</c:v>
                </c:pt>
                <c:pt idx="2548">
                  <c:v>1112</c:v>
                </c:pt>
                <c:pt idx="2549">
                  <c:v>1147</c:v>
                </c:pt>
                <c:pt idx="2550">
                  <c:v>1172</c:v>
                </c:pt>
                <c:pt idx="2551">
                  <c:v>1196</c:v>
                </c:pt>
                <c:pt idx="2552">
                  <c:v>1205</c:v>
                </c:pt>
                <c:pt idx="2553">
                  <c:v>1200</c:v>
                </c:pt>
                <c:pt idx="2554">
                  <c:v>1190</c:v>
                </c:pt>
                <c:pt idx="2555">
                  <c:v>1196</c:v>
                </c:pt>
                <c:pt idx="2556">
                  <c:v>1240</c:v>
                </c:pt>
                <c:pt idx="2557">
                  <c:v>1282</c:v>
                </c:pt>
                <c:pt idx="2558">
                  <c:v>1333</c:v>
                </c:pt>
                <c:pt idx="2559">
                  <c:v>1338</c:v>
                </c:pt>
                <c:pt idx="2560">
                  <c:v>1324</c:v>
                </c:pt>
                <c:pt idx="2561">
                  <c:v>1297</c:v>
                </c:pt>
                <c:pt idx="2562">
                  <c:v>1282</c:v>
                </c:pt>
                <c:pt idx="2563">
                  <c:v>1255</c:v>
                </c:pt>
                <c:pt idx="2564">
                  <c:v>1223</c:v>
                </c:pt>
                <c:pt idx="2565">
                  <c:v>1215</c:v>
                </c:pt>
                <c:pt idx="2566">
                  <c:v>1223</c:v>
                </c:pt>
                <c:pt idx="2567">
                  <c:v>1231</c:v>
                </c:pt>
                <c:pt idx="2568">
                  <c:v>1262</c:v>
                </c:pt>
                <c:pt idx="2569">
                  <c:v>1282</c:v>
                </c:pt>
                <c:pt idx="2570">
                  <c:v>1296</c:v>
                </c:pt>
                <c:pt idx="2571">
                  <c:v>1294</c:v>
                </c:pt>
                <c:pt idx="2572">
                  <c:v>1278</c:v>
                </c:pt>
                <c:pt idx="2573">
                  <c:v>1243</c:v>
                </c:pt>
                <c:pt idx="2574">
                  <c:v>1195</c:v>
                </c:pt>
                <c:pt idx="2575">
                  <c:v>1170</c:v>
                </c:pt>
                <c:pt idx="2576">
                  <c:v>1154</c:v>
                </c:pt>
                <c:pt idx="2577">
                  <c:v>1147</c:v>
                </c:pt>
                <c:pt idx="2578">
                  <c:v>1134</c:v>
                </c:pt>
                <c:pt idx="2579">
                  <c:v>1109</c:v>
                </c:pt>
                <c:pt idx="2580">
                  <c:v>1073</c:v>
                </c:pt>
                <c:pt idx="2581">
                  <c:v>1034</c:v>
                </c:pt>
                <c:pt idx="2582">
                  <c:v>1004</c:v>
                </c:pt>
                <c:pt idx="2583">
                  <c:v>994</c:v>
                </c:pt>
                <c:pt idx="2584">
                  <c:v>1001</c:v>
                </c:pt>
                <c:pt idx="2585">
                  <c:v>1007</c:v>
                </c:pt>
                <c:pt idx="2586">
                  <c:v>1005</c:v>
                </c:pt>
                <c:pt idx="2587">
                  <c:v>1012</c:v>
                </c:pt>
                <c:pt idx="2588">
                  <c:v>1014</c:v>
                </c:pt>
                <c:pt idx="2589">
                  <c:v>994</c:v>
                </c:pt>
                <c:pt idx="2590">
                  <c:v>980</c:v>
                </c:pt>
                <c:pt idx="2591">
                  <c:v>960</c:v>
                </c:pt>
                <c:pt idx="2592">
                  <c:v>957</c:v>
                </c:pt>
                <c:pt idx="2593">
                  <c:v>956</c:v>
                </c:pt>
                <c:pt idx="2594">
                  <c:v>954</c:v>
                </c:pt>
                <c:pt idx="2595">
                  <c:v>949</c:v>
                </c:pt>
                <c:pt idx="2596">
                  <c:v>934</c:v>
                </c:pt>
                <c:pt idx="2597">
                  <c:v>918</c:v>
                </c:pt>
                <c:pt idx="2598">
                  <c:v>912</c:v>
                </c:pt>
                <c:pt idx="2599">
                  <c:v>900</c:v>
                </c:pt>
                <c:pt idx="2600">
                  <c:v>878</c:v>
                </c:pt>
                <c:pt idx="2601">
                  <c:v>850</c:v>
                </c:pt>
                <c:pt idx="2602">
                  <c:v>830</c:v>
                </c:pt>
                <c:pt idx="2603">
                  <c:v>821</c:v>
                </c:pt>
                <c:pt idx="2604">
                  <c:v>818</c:v>
                </c:pt>
                <c:pt idx="2605">
                  <c:v>821</c:v>
                </c:pt>
                <c:pt idx="2606">
                  <c:v>824</c:v>
                </c:pt>
                <c:pt idx="2607">
                  <c:v>849</c:v>
                </c:pt>
                <c:pt idx="2608">
                  <c:v>870</c:v>
                </c:pt>
                <c:pt idx="2609">
                  <c:v>870</c:v>
                </c:pt>
                <c:pt idx="2610">
                  <c:v>865</c:v>
                </c:pt>
                <c:pt idx="2611">
                  <c:v>855</c:v>
                </c:pt>
                <c:pt idx="2612">
                  <c:v>851</c:v>
                </c:pt>
                <c:pt idx="2613">
                  <c:v>848</c:v>
                </c:pt>
                <c:pt idx="2614">
                  <c:v>847</c:v>
                </c:pt>
                <c:pt idx="2615">
                  <c:v>844</c:v>
                </c:pt>
                <c:pt idx="2616">
                  <c:v>855</c:v>
                </c:pt>
                <c:pt idx="2617">
                  <c:v>870</c:v>
                </c:pt>
                <c:pt idx="2618">
                  <c:v>884</c:v>
                </c:pt>
                <c:pt idx="2619">
                  <c:v>903</c:v>
                </c:pt>
                <c:pt idx="2620">
                  <c:v>929</c:v>
                </c:pt>
                <c:pt idx="2621">
                  <c:v>920</c:v>
                </c:pt>
                <c:pt idx="2622">
                  <c:v>901</c:v>
                </c:pt>
                <c:pt idx="2623">
                  <c:v>882</c:v>
                </c:pt>
                <c:pt idx="2624">
                  <c:v>871</c:v>
                </c:pt>
                <c:pt idx="2625">
                  <c:v>847</c:v>
                </c:pt>
                <c:pt idx="2626">
                  <c:v>829</c:v>
                </c:pt>
                <c:pt idx="2627">
                  <c:v>822</c:v>
                </c:pt>
                <c:pt idx="2628">
                  <c:v>820</c:v>
                </c:pt>
                <c:pt idx="2629">
                  <c:v>830</c:v>
                </c:pt>
                <c:pt idx="2630">
                  <c:v>859</c:v>
                </c:pt>
                <c:pt idx="2631">
                  <c:v>888</c:v>
                </c:pt>
                <c:pt idx="2632">
                  <c:v>900</c:v>
                </c:pt>
                <c:pt idx="2633">
                  <c:v>912</c:v>
                </c:pt>
                <c:pt idx="2634">
                  <c:v>932</c:v>
                </c:pt>
                <c:pt idx="2635">
                  <c:v>948</c:v>
                </c:pt>
                <c:pt idx="2636">
                  <c:v>964</c:v>
                </c:pt>
                <c:pt idx="2637">
                  <c:v>977</c:v>
                </c:pt>
                <c:pt idx="2638">
                  <c:v>978</c:v>
                </c:pt>
                <c:pt idx="2639">
                  <c:v>980</c:v>
                </c:pt>
                <c:pt idx="2640">
                  <c:v>968</c:v>
                </c:pt>
                <c:pt idx="2641">
                  <c:v>942</c:v>
                </c:pt>
                <c:pt idx="2642">
                  <c:v>933</c:v>
                </c:pt>
                <c:pt idx="2643">
                  <c:v>946</c:v>
                </c:pt>
                <c:pt idx="2644">
                  <c:v>965</c:v>
                </c:pt>
                <c:pt idx="2645">
                  <c:v>993</c:v>
                </c:pt>
                <c:pt idx="2646">
                  <c:v>1023</c:v>
                </c:pt>
                <c:pt idx="2647">
                  <c:v>1032</c:v>
                </c:pt>
                <c:pt idx="2648">
                  <c:v>1036</c:v>
                </c:pt>
                <c:pt idx="2649">
                  <c:v>1038</c:v>
                </c:pt>
                <c:pt idx="2650">
                  <c:v>1050</c:v>
                </c:pt>
                <c:pt idx="2651">
                  <c:v>1092</c:v>
                </c:pt>
                <c:pt idx="2652">
                  <c:v>1138</c:v>
                </c:pt>
                <c:pt idx="2653">
                  <c:v>1155</c:v>
                </c:pt>
                <c:pt idx="2654">
                  <c:v>1169</c:v>
                </c:pt>
                <c:pt idx="2655">
                  <c:v>1207</c:v>
                </c:pt>
                <c:pt idx="2656">
                  <c:v>1247</c:v>
                </c:pt>
                <c:pt idx="2657">
                  <c:v>1260</c:v>
                </c:pt>
                <c:pt idx="2658">
                  <c:v>1266</c:v>
                </c:pt>
                <c:pt idx="2659">
                  <c:v>1249</c:v>
                </c:pt>
                <c:pt idx="2660">
                  <c:v>1222</c:v>
                </c:pt>
                <c:pt idx="2661">
                  <c:v>1200</c:v>
                </c:pt>
                <c:pt idx="2662">
                  <c:v>1209</c:v>
                </c:pt>
                <c:pt idx="2663">
                  <c:v>1203</c:v>
                </c:pt>
                <c:pt idx="2664">
                  <c:v>1181</c:v>
                </c:pt>
                <c:pt idx="2665">
                  <c:v>1184</c:v>
                </c:pt>
                <c:pt idx="2666">
                  <c:v>1183</c:v>
                </c:pt>
                <c:pt idx="2667">
                  <c:v>1187</c:v>
                </c:pt>
                <c:pt idx="2668">
                  <c:v>1215</c:v>
                </c:pt>
                <c:pt idx="2669">
                  <c:v>1250</c:v>
                </c:pt>
                <c:pt idx="2670">
                  <c:v>1296</c:v>
                </c:pt>
                <c:pt idx="2671">
                  <c:v>1332</c:v>
                </c:pt>
                <c:pt idx="2672">
                  <c:v>1355</c:v>
                </c:pt>
                <c:pt idx="2673">
                  <c:v>1344</c:v>
                </c:pt>
                <c:pt idx="2674">
                  <c:v>1337</c:v>
                </c:pt>
                <c:pt idx="2675">
                  <c:v>1361</c:v>
                </c:pt>
                <c:pt idx="2676">
                  <c:v>1385</c:v>
                </c:pt>
                <c:pt idx="2677">
                  <c:v>1398</c:v>
                </c:pt>
                <c:pt idx="2678">
                  <c:v>1415</c:v>
                </c:pt>
                <c:pt idx="2679">
                  <c:v>1449</c:v>
                </c:pt>
                <c:pt idx="2680">
                  <c:v>1470</c:v>
                </c:pt>
                <c:pt idx="2681">
                  <c:v>1502</c:v>
                </c:pt>
                <c:pt idx="2682">
                  <c:v>1503</c:v>
                </c:pt>
                <c:pt idx="2683">
                  <c:v>1476</c:v>
                </c:pt>
                <c:pt idx="2684">
                  <c:v>1429</c:v>
                </c:pt>
                <c:pt idx="2685">
                  <c:v>1391</c:v>
                </c:pt>
                <c:pt idx="2686">
                  <c:v>1356</c:v>
                </c:pt>
                <c:pt idx="2687">
                  <c:v>1328</c:v>
                </c:pt>
                <c:pt idx="2688">
                  <c:v>1308</c:v>
                </c:pt>
                <c:pt idx="2689">
                  <c:v>1320</c:v>
                </c:pt>
                <c:pt idx="2690">
                  <c:v>1382</c:v>
                </c:pt>
                <c:pt idx="2691">
                  <c:v>1405</c:v>
                </c:pt>
                <c:pt idx="2692">
                  <c:v>1411</c:v>
                </c:pt>
                <c:pt idx="2693">
                  <c:v>1418</c:v>
                </c:pt>
                <c:pt idx="2694">
                  <c:v>1433</c:v>
                </c:pt>
                <c:pt idx="2695">
                  <c:v>1458</c:v>
                </c:pt>
                <c:pt idx="2696">
                  <c:v>1485</c:v>
                </c:pt>
                <c:pt idx="2697">
                  <c:v>1523</c:v>
                </c:pt>
                <c:pt idx="2698">
                  <c:v>1552</c:v>
                </c:pt>
                <c:pt idx="2699">
                  <c:v>1566</c:v>
                </c:pt>
                <c:pt idx="2700">
                  <c:v>1582</c:v>
                </c:pt>
                <c:pt idx="2701">
                  <c:v>1578</c:v>
                </c:pt>
                <c:pt idx="2702">
                  <c:v>1586</c:v>
                </c:pt>
                <c:pt idx="2703">
                  <c:v>1588</c:v>
                </c:pt>
                <c:pt idx="2704">
                  <c:v>1573</c:v>
                </c:pt>
                <c:pt idx="2705">
                  <c:v>1555</c:v>
                </c:pt>
                <c:pt idx="2706">
                  <c:v>1546</c:v>
                </c:pt>
                <c:pt idx="2707">
                  <c:v>1534</c:v>
                </c:pt>
                <c:pt idx="2708">
                  <c:v>1522</c:v>
                </c:pt>
                <c:pt idx="2709">
                  <c:v>1496</c:v>
                </c:pt>
                <c:pt idx="2710">
                  <c:v>1482</c:v>
                </c:pt>
                <c:pt idx="2711">
                  <c:v>1476</c:v>
                </c:pt>
                <c:pt idx="2712">
                  <c:v>1473</c:v>
                </c:pt>
                <c:pt idx="2713">
                  <c:v>1477</c:v>
                </c:pt>
                <c:pt idx="2714">
                  <c:v>1486</c:v>
                </c:pt>
                <c:pt idx="2715">
                  <c:v>1481</c:v>
                </c:pt>
                <c:pt idx="2716">
                  <c:v>1464</c:v>
                </c:pt>
                <c:pt idx="2717">
                  <c:v>1445</c:v>
                </c:pt>
                <c:pt idx="2718">
                  <c:v>1405</c:v>
                </c:pt>
                <c:pt idx="2719">
                  <c:v>1374</c:v>
                </c:pt>
                <c:pt idx="2720">
                  <c:v>1361</c:v>
                </c:pt>
                <c:pt idx="2721">
                  <c:v>1371</c:v>
                </c:pt>
                <c:pt idx="2722">
                  <c:v>1385</c:v>
                </c:pt>
                <c:pt idx="2723">
                  <c:v>1396</c:v>
                </c:pt>
                <c:pt idx="2724">
                  <c:v>1413</c:v>
                </c:pt>
                <c:pt idx="2725">
                  <c:v>1445</c:v>
                </c:pt>
                <c:pt idx="2726">
                  <c:v>1458</c:v>
                </c:pt>
                <c:pt idx="2727">
                  <c:v>1477</c:v>
                </c:pt>
                <c:pt idx="2728">
                  <c:v>1506</c:v>
                </c:pt>
                <c:pt idx="2729">
                  <c:v>1536</c:v>
                </c:pt>
                <c:pt idx="2730">
                  <c:v>1578</c:v>
                </c:pt>
                <c:pt idx="2731">
                  <c:v>1626</c:v>
                </c:pt>
                <c:pt idx="2732">
                  <c:v>1662</c:v>
                </c:pt>
                <c:pt idx="2733">
                  <c:v>1666</c:v>
                </c:pt>
                <c:pt idx="2734">
                  <c:v>1670</c:v>
                </c:pt>
                <c:pt idx="2735">
                  <c:v>1679</c:v>
                </c:pt>
                <c:pt idx="2736">
                  <c:v>1702</c:v>
                </c:pt>
                <c:pt idx="2737">
                  <c:v>1727</c:v>
                </c:pt>
                <c:pt idx="2738">
                  <c:v>1743</c:v>
                </c:pt>
                <c:pt idx="2739">
                  <c:v>1730</c:v>
                </c:pt>
                <c:pt idx="2740">
                  <c:v>1668</c:v>
                </c:pt>
                <c:pt idx="2741">
                  <c:v>1619</c:v>
                </c:pt>
                <c:pt idx="2742">
                  <c:v>1588</c:v>
                </c:pt>
                <c:pt idx="2743">
                  <c:v>1547</c:v>
                </c:pt>
                <c:pt idx="2744">
                  <c:v>1476</c:v>
                </c:pt>
                <c:pt idx="2745">
                  <c:v>1430</c:v>
                </c:pt>
                <c:pt idx="2746">
                  <c:v>1366</c:v>
                </c:pt>
                <c:pt idx="2747">
                  <c:v>1230</c:v>
                </c:pt>
                <c:pt idx="2748">
                  <c:v>1262</c:v>
                </c:pt>
                <c:pt idx="2749">
                  <c:v>1341</c:v>
                </c:pt>
                <c:pt idx="2750">
                  <c:v>1371</c:v>
                </c:pt>
                <c:pt idx="2751">
                  <c:v>1385</c:v>
                </c:pt>
                <c:pt idx="2752">
                  <c:v>1395</c:v>
                </c:pt>
                <c:pt idx="2753">
                  <c:v>1366</c:v>
                </c:pt>
                <c:pt idx="2754">
                  <c:v>1303</c:v>
                </c:pt>
                <c:pt idx="2755">
                  <c:v>1279</c:v>
                </c:pt>
                <c:pt idx="2756">
                  <c:v>1264</c:v>
                </c:pt>
                <c:pt idx="2757">
                  <c:v>1221</c:v>
                </c:pt>
                <c:pt idx="2758">
                  <c:v>1164</c:v>
                </c:pt>
                <c:pt idx="2759">
                  <c:v>1139</c:v>
                </c:pt>
                <c:pt idx="2760">
                  <c:v>1125</c:v>
                </c:pt>
                <c:pt idx="2761">
                  <c:v>1129</c:v>
                </c:pt>
                <c:pt idx="2762">
                  <c:v>1157</c:v>
                </c:pt>
                <c:pt idx="2763">
                  <c:v>1200</c:v>
                </c:pt>
                <c:pt idx="2764">
                  <c:v>1217</c:v>
                </c:pt>
                <c:pt idx="2765">
                  <c:v>1219</c:v>
                </c:pt>
                <c:pt idx="2766">
                  <c:v>1214</c:v>
                </c:pt>
                <c:pt idx="2767">
                  <c:v>1191</c:v>
                </c:pt>
                <c:pt idx="2768">
                  <c:v>1152</c:v>
                </c:pt>
                <c:pt idx="2769">
                  <c:v>1114</c:v>
                </c:pt>
                <c:pt idx="2770">
                  <c:v>1095</c:v>
                </c:pt>
                <c:pt idx="2771">
                  <c:v>1082</c:v>
                </c:pt>
                <c:pt idx="2772">
                  <c:v>1095</c:v>
                </c:pt>
                <c:pt idx="2773">
                  <c:v>1097</c:v>
                </c:pt>
                <c:pt idx="2774">
                  <c:v>1106</c:v>
                </c:pt>
                <c:pt idx="2775">
                  <c:v>1125</c:v>
                </c:pt>
                <c:pt idx="2776">
                  <c:v>1123</c:v>
                </c:pt>
                <c:pt idx="2777">
                  <c:v>1114</c:v>
                </c:pt>
                <c:pt idx="2778">
                  <c:v>1095</c:v>
                </c:pt>
                <c:pt idx="2779">
                  <c:v>1089</c:v>
                </c:pt>
                <c:pt idx="2780">
                  <c:v>1084</c:v>
                </c:pt>
                <c:pt idx="2781">
                  <c:v>1087</c:v>
                </c:pt>
                <c:pt idx="2782">
                  <c:v>1117</c:v>
                </c:pt>
                <c:pt idx="2783">
                  <c:v>1146</c:v>
                </c:pt>
                <c:pt idx="2784">
                  <c:v>1167</c:v>
                </c:pt>
                <c:pt idx="2785">
                  <c:v>1185</c:v>
                </c:pt>
                <c:pt idx="2786">
                  <c:v>1191</c:v>
                </c:pt>
                <c:pt idx="2787">
                  <c:v>1188</c:v>
                </c:pt>
                <c:pt idx="2788">
                  <c:v>1192</c:v>
                </c:pt>
                <c:pt idx="2789">
                  <c:v>1196</c:v>
                </c:pt>
                <c:pt idx="2790">
                  <c:v>1207</c:v>
                </c:pt>
                <c:pt idx="2791">
                  <c:v>1210</c:v>
                </c:pt>
                <c:pt idx="2792">
                  <c:v>1212</c:v>
                </c:pt>
                <c:pt idx="2793">
                  <c:v>1191</c:v>
                </c:pt>
                <c:pt idx="2794">
                  <c:v>1197</c:v>
                </c:pt>
                <c:pt idx="2795">
                  <c:v>1201</c:v>
                </c:pt>
                <c:pt idx="2796">
                  <c:v>1192</c:v>
                </c:pt>
                <c:pt idx="2797">
                  <c:v>1179</c:v>
                </c:pt>
                <c:pt idx="2798">
                  <c:v>1169</c:v>
                </c:pt>
                <c:pt idx="2799">
                  <c:v>1150</c:v>
                </c:pt>
                <c:pt idx="2800">
                  <c:v>1143</c:v>
                </c:pt>
                <c:pt idx="2801">
                  <c:v>1136</c:v>
                </c:pt>
                <c:pt idx="2802">
                  <c:v>1122</c:v>
                </c:pt>
                <c:pt idx="2803">
                  <c:v>1117</c:v>
                </c:pt>
                <c:pt idx="2804">
                  <c:v>1117</c:v>
                </c:pt>
                <c:pt idx="2805">
                  <c:v>1122</c:v>
                </c:pt>
                <c:pt idx="2806">
                  <c:v>1126</c:v>
                </c:pt>
                <c:pt idx="2807">
                  <c:v>1117</c:v>
                </c:pt>
                <c:pt idx="2808">
                  <c:v>1080</c:v>
                </c:pt>
                <c:pt idx="2809">
                  <c:v>1055</c:v>
                </c:pt>
                <c:pt idx="2810">
                  <c:v>1016</c:v>
                </c:pt>
                <c:pt idx="2811">
                  <c:v>977</c:v>
                </c:pt>
                <c:pt idx="2812">
                  <c:v>953</c:v>
                </c:pt>
                <c:pt idx="2813">
                  <c:v>948</c:v>
                </c:pt>
                <c:pt idx="2814">
                  <c:v>952</c:v>
                </c:pt>
                <c:pt idx="2815">
                  <c:v>974</c:v>
                </c:pt>
                <c:pt idx="2816">
                  <c:v>979</c:v>
                </c:pt>
                <c:pt idx="2817">
                  <c:v>993</c:v>
                </c:pt>
                <c:pt idx="2818">
                  <c:v>1014</c:v>
                </c:pt>
                <c:pt idx="2819">
                  <c:v>1025</c:v>
                </c:pt>
                <c:pt idx="2820">
                  <c:v>1052</c:v>
                </c:pt>
                <c:pt idx="2821">
                  <c:v>1124</c:v>
                </c:pt>
                <c:pt idx="2822">
                  <c:v>1201</c:v>
                </c:pt>
                <c:pt idx="2823">
                  <c:v>1281</c:v>
                </c:pt>
                <c:pt idx="2824">
                  <c:v>1306</c:v>
                </c:pt>
                <c:pt idx="2825">
                  <c:v>1330</c:v>
                </c:pt>
                <c:pt idx="2826">
                  <c:v>1376</c:v>
                </c:pt>
                <c:pt idx="2827">
                  <c:v>1375</c:v>
                </c:pt>
                <c:pt idx="2828">
                  <c:v>1361</c:v>
                </c:pt>
                <c:pt idx="2829">
                  <c:v>1341</c:v>
                </c:pt>
                <c:pt idx="2830">
                  <c:v>1327</c:v>
                </c:pt>
                <c:pt idx="2831">
                  <c:v>1346</c:v>
                </c:pt>
                <c:pt idx="2832">
                  <c:v>1376</c:v>
                </c:pt>
                <c:pt idx="2833">
                  <c:v>1384</c:v>
                </c:pt>
                <c:pt idx="2834">
                  <c:v>1432</c:v>
                </c:pt>
                <c:pt idx="2835">
                  <c:v>1465</c:v>
                </c:pt>
                <c:pt idx="2836">
                  <c:v>1453</c:v>
                </c:pt>
                <c:pt idx="2837">
                  <c:v>1472</c:v>
                </c:pt>
                <c:pt idx="2838">
                  <c:v>1476</c:v>
                </c:pt>
                <c:pt idx="2839">
                  <c:v>1468</c:v>
                </c:pt>
                <c:pt idx="2840">
                  <c:v>1403</c:v>
                </c:pt>
                <c:pt idx="2841">
                  <c:v>1305</c:v>
                </c:pt>
                <c:pt idx="2842">
                  <c:v>1273</c:v>
                </c:pt>
                <c:pt idx="2843">
                  <c:v>1239</c:v>
                </c:pt>
                <c:pt idx="2844">
                  <c:v>1199</c:v>
                </c:pt>
                <c:pt idx="2845">
                  <c:v>1162</c:v>
                </c:pt>
                <c:pt idx="2846">
                  <c:v>1109</c:v>
                </c:pt>
                <c:pt idx="2847">
                  <c:v>1077</c:v>
                </c:pt>
                <c:pt idx="2848">
                  <c:v>1057</c:v>
                </c:pt>
                <c:pt idx="2849">
                  <c:v>1042</c:v>
                </c:pt>
                <c:pt idx="2850">
                  <c:v>1090</c:v>
                </c:pt>
                <c:pt idx="2851">
                  <c:v>1156</c:v>
                </c:pt>
                <c:pt idx="2852">
                  <c:v>1193</c:v>
                </c:pt>
                <c:pt idx="2853">
                  <c:v>1249</c:v>
                </c:pt>
                <c:pt idx="2854">
                  <c:v>1340</c:v>
                </c:pt>
                <c:pt idx="2855">
                  <c:v>1395</c:v>
                </c:pt>
                <c:pt idx="2856">
                  <c:v>1391</c:v>
                </c:pt>
                <c:pt idx="2857">
                  <c:v>1387</c:v>
                </c:pt>
                <c:pt idx="2858">
                  <c:v>1390</c:v>
                </c:pt>
                <c:pt idx="2859">
                  <c:v>1404</c:v>
                </c:pt>
                <c:pt idx="2860">
                  <c:v>1433</c:v>
                </c:pt>
                <c:pt idx="2861">
                  <c:v>1445</c:v>
                </c:pt>
                <c:pt idx="2862">
                  <c:v>1442</c:v>
                </c:pt>
                <c:pt idx="2863">
                  <c:v>1419</c:v>
                </c:pt>
                <c:pt idx="2864">
                  <c:v>1373</c:v>
                </c:pt>
                <c:pt idx="2865">
                  <c:v>1347</c:v>
                </c:pt>
                <c:pt idx="2866">
                  <c:v>1341</c:v>
                </c:pt>
                <c:pt idx="2867">
                  <c:v>1333</c:v>
                </c:pt>
                <c:pt idx="2868">
                  <c:v>1323</c:v>
                </c:pt>
                <c:pt idx="2869">
                  <c:v>1309</c:v>
                </c:pt>
                <c:pt idx="2870">
                  <c:v>1329</c:v>
                </c:pt>
                <c:pt idx="2871">
                  <c:v>1385</c:v>
                </c:pt>
                <c:pt idx="2872">
                  <c:v>1422</c:v>
                </c:pt>
                <c:pt idx="2873">
                  <c:v>1476</c:v>
                </c:pt>
                <c:pt idx="2874">
                  <c:v>1567</c:v>
                </c:pt>
                <c:pt idx="2875">
                  <c:v>1612</c:v>
                </c:pt>
                <c:pt idx="2876">
                  <c:v>1622</c:v>
                </c:pt>
                <c:pt idx="2877">
                  <c:v>1609</c:v>
                </c:pt>
                <c:pt idx="2878">
                  <c:v>1555</c:v>
                </c:pt>
                <c:pt idx="2879">
                  <c:v>1586</c:v>
                </c:pt>
                <c:pt idx="2880">
                  <c:v>1632</c:v>
                </c:pt>
                <c:pt idx="2881">
                  <c:v>1666</c:v>
                </c:pt>
                <c:pt idx="2882">
                  <c:v>1695</c:v>
                </c:pt>
                <c:pt idx="2883">
                  <c:v>1721</c:v>
                </c:pt>
                <c:pt idx="2884">
                  <c:v>1688</c:v>
                </c:pt>
                <c:pt idx="2885">
                  <c:v>1657</c:v>
                </c:pt>
                <c:pt idx="2886">
                  <c:v>1689</c:v>
                </c:pt>
                <c:pt idx="2887">
                  <c:v>1718</c:v>
                </c:pt>
                <c:pt idx="2888">
                  <c:v>1774</c:v>
                </c:pt>
                <c:pt idx="2889">
                  <c:v>1772</c:v>
                </c:pt>
                <c:pt idx="2890">
                  <c:v>1708</c:v>
                </c:pt>
                <c:pt idx="2891">
                  <c:v>1676</c:v>
                </c:pt>
                <c:pt idx="2892">
                  <c:v>1703</c:v>
                </c:pt>
                <c:pt idx="2893">
                  <c:v>1747</c:v>
                </c:pt>
                <c:pt idx="2894">
                  <c:v>1760</c:v>
                </c:pt>
                <c:pt idx="2895">
                  <c:v>1756</c:v>
                </c:pt>
                <c:pt idx="2896">
                  <c:v>1773</c:v>
                </c:pt>
                <c:pt idx="2897">
                  <c:v>1773</c:v>
                </c:pt>
                <c:pt idx="2898">
                  <c:v>1732</c:v>
                </c:pt>
                <c:pt idx="2899">
                  <c:v>1704</c:v>
                </c:pt>
                <c:pt idx="2900">
                  <c:v>1694</c:v>
                </c:pt>
                <c:pt idx="2901">
                  <c:v>1691</c:v>
                </c:pt>
                <c:pt idx="2902">
                  <c:v>1709</c:v>
                </c:pt>
                <c:pt idx="2903">
                  <c:v>1725</c:v>
                </c:pt>
                <c:pt idx="2904">
                  <c:v>1727</c:v>
                </c:pt>
                <c:pt idx="2905">
                  <c:v>1720</c:v>
                </c:pt>
                <c:pt idx="2906">
                  <c:v>1723</c:v>
                </c:pt>
                <c:pt idx="2907">
                  <c:v>1727</c:v>
                </c:pt>
                <c:pt idx="2908">
                  <c:v>1736</c:v>
                </c:pt>
                <c:pt idx="2909">
                  <c:v>1735</c:v>
                </c:pt>
                <c:pt idx="2910">
                  <c:v>1709</c:v>
                </c:pt>
                <c:pt idx="2911">
                  <c:v>1697</c:v>
                </c:pt>
                <c:pt idx="2912">
                  <c:v>1684</c:v>
                </c:pt>
                <c:pt idx="2913">
                  <c:v>1661</c:v>
                </c:pt>
                <c:pt idx="2914">
                  <c:v>1614</c:v>
                </c:pt>
                <c:pt idx="2915">
                  <c:v>1579</c:v>
                </c:pt>
                <c:pt idx="2916">
                  <c:v>1557</c:v>
                </c:pt>
                <c:pt idx="2917">
                  <c:v>1513</c:v>
                </c:pt>
                <c:pt idx="2918">
                  <c:v>1477</c:v>
                </c:pt>
                <c:pt idx="2919">
                  <c:v>1484</c:v>
                </c:pt>
                <c:pt idx="2920">
                  <c:v>1490</c:v>
                </c:pt>
                <c:pt idx="2921">
                  <c:v>1482</c:v>
                </c:pt>
                <c:pt idx="2922">
                  <c:v>1439</c:v>
                </c:pt>
                <c:pt idx="2923">
                  <c:v>1411</c:v>
                </c:pt>
                <c:pt idx="2924">
                  <c:v>1382</c:v>
                </c:pt>
                <c:pt idx="2925">
                  <c:v>1366</c:v>
                </c:pt>
                <c:pt idx="2926">
                  <c:v>1357</c:v>
                </c:pt>
                <c:pt idx="2927">
                  <c:v>1356</c:v>
                </c:pt>
                <c:pt idx="2928">
                  <c:v>1373</c:v>
                </c:pt>
                <c:pt idx="2929">
                  <c:v>1396</c:v>
                </c:pt>
                <c:pt idx="2930">
                  <c:v>1413</c:v>
                </c:pt>
                <c:pt idx="2931">
                  <c:v>1434</c:v>
                </c:pt>
                <c:pt idx="2932">
                  <c:v>1450</c:v>
                </c:pt>
                <c:pt idx="2933">
                  <c:v>1503</c:v>
                </c:pt>
                <c:pt idx="2934">
                  <c:v>1524</c:v>
                </c:pt>
                <c:pt idx="2935">
                  <c:v>1540</c:v>
                </c:pt>
                <c:pt idx="2936">
                  <c:v>1555</c:v>
                </c:pt>
                <c:pt idx="2937">
                  <c:v>1570</c:v>
                </c:pt>
                <c:pt idx="2938">
                  <c:v>1574</c:v>
                </c:pt>
                <c:pt idx="2939">
                  <c:v>1554</c:v>
                </c:pt>
                <c:pt idx="2940">
                  <c:v>1536</c:v>
                </c:pt>
                <c:pt idx="2941">
                  <c:v>1530</c:v>
                </c:pt>
                <c:pt idx="2942">
                  <c:v>1503</c:v>
                </c:pt>
                <c:pt idx="2943">
                  <c:v>1493</c:v>
                </c:pt>
                <c:pt idx="2944">
                  <c:v>1515</c:v>
                </c:pt>
                <c:pt idx="2945">
                  <c:v>1579</c:v>
                </c:pt>
                <c:pt idx="2946">
                  <c:v>1584</c:v>
                </c:pt>
                <c:pt idx="2947">
                  <c:v>1578</c:v>
                </c:pt>
                <c:pt idx="2948">
                  <c:v>1554</c:v>
                </c:pt>
                <c:pt idx="2949">
                  <c:v>1565</c:v>
                </c:pt>
                <c:pt idx="2950">
                  <c:v>1576</c:v>
                </c:pt>
                <c:pt idx="2951">
                  <c:v>1579</c:v>
                </c:pt>
                <c:pt idx="2952">
                  <c:v>1577</c:v>
                </c:pt>
                <c:pt idx="2953">
                  <c:v>1546</c:v>
                </c:pt>
                <c:pt idx="2954">
                  <c:v>1516</c:v>
                </c:pt>
                <c:pt idx="2955">
                  <c:v>1519</c:v>
                </c:pt>
                <c:pt idx="2956">
                  <c:v>1522</c:v>
                </c:pt>
                <c:pt idx="2957">
                  <c:v>1513</c:v>
                </c:pt>
                <c:pt idx="2958">
                  <c:v>1490</c:v>
                </c:pt>
                <c:pt idx="2959">
                  <c:v>1470</c:v>
                </c:pt>
                <c:pt idx="2960">
                  <c:v>1457</c:v>
                </c:pt>
                <c:pt idx="2961">
                  <c:v>1428</c:v>
                </c:pt>
                <c:pt idx="2962">
                  <c:v>1395</c:v>
                </c:pt>
                <c:pt idx="2963">
                  <c:v>1304</c:v>
                </c:pt>
                <c:pt idx="2964">
                  <c:v>1231</c:v>
                </c:pt>
                <c:pt idx="2965">
                  <c:v>1147</c:v>
                </c:pt>
                <c:pt idx="2966">
                  <c:v>1125</c:v>
                </c:pt>
                <c:pt idx="2967">
                  <c:v>1064</c:v>
                </c:pt>
                <c:pt idx="2968">
                  <c:v>1009</c:v>
                </c:pt>
                <c:pt idx="2969">
                  <c:v>1020</c:v>
                </c:pt>
                <c:pt idx="2970">
                  <c:v>1031</c:v>
                </c:pt>
                <c:pt idx="2971">
                  <c:v>1023</c:v>
                </c:pt>
                <c:pt idx="2972">
                  <c:v>1003</c:v>
                </c:pt>
                <c:pt idx="2973">
                  <c:v>1008</c:v>
                </c:pt>
                <c:pt idx="2974">
                  <c:v>1018</c:v>
                </c:pt>
                <c:pt idx="2975">
                  <c:v>1093</c:v>
                </c:pt>
                <c:pt idx="2976">
                  <c:v>1217</c:v>
                </c:pt>
                <c:pt idx="2977">
                  <c:v>1339</c:v>
                </c:pt>
                <c:pt idx="2978">
                  <c:v>1330</c:v>
                </c:pt>
                <c:pt idx="2979">
                  <c:v>1281</c:v>
                </c:pt>
                <c:pt idx="2980">
                  <c:v>1231</c:v>
                </c:pt>
                <c:pt idx="2981">
                  <c:v>1203</c:v>
                </c:pt>
                <c:pt idx="2982">
                  <c:v>1237</c:v>
                </c:pt>
                <c:pt idx="2983">
                  <c:v>1296</c:v>
                </c:pt>
                <c:pt idx="2984">
                  <c:v>1339</c:v>
                </c:pt>
                <c:pt idx="2985">
                  <c:v>1372</c:v>
                </c:pt>
                <c:pt idx="2986">
                  <c:v>1385</c:v>
                </c:pt>
                <c:pt idx="2987">
                  <c:v>1364</c:v>
                </c:pt>
                <c:pt idx="2988">
                  <c:v>1353</c:v>
                </c:pt>
                <c:pt idx="2989">
                  <c:v>1365</c:v>
                </c:pt>
                <c:pt idx="2990">
                  <c:v>1401</c:v>
                </c:pt>
                <c:pt idx="2991">
                  <c:v>1406</c:v>
                </c:pt>
                <c:pt idx="2992">
                  <c:v>1395</c:v>
                </c:pt>
                <c:pt idx="2993">
                  <c:v>1378</c:v>
                </c:pt>
                <c:pt idx="2994">
                  <c:v>1318</c:v>
                </c:pt>
                <c:pt idx="2995">
                  <c:v>1279</c:v>
                </c:pt>
                <c:pt idx="2996">
                  <c:v>1271</c:v>
                </c:pt>
                <c:pt idx="2997">
                  <c:v>1282</c:v>
                </c:pt>
                <c:pt idx="2998">
                  <c:v>1267</c:v>
                </c:pt>
                <c:pt idx="2999">
                  <c:v>1260</c:v>
                </c:pt>
                <c:pt idx="3000">
                  <c:v>1247</c:v>
                </c:pt>
                <c:pt idx="3001">
                  <c:v>1262</c:v>
                </c:pt>
                <c:pt idx="3002">
                  <c:v>1238</c:v>
                </c:pt>
                <c:pt idx="3003">
                  <c:v>1189</c:v>
                </c:pt>
                <c:pt idx="3004">
                  <c:v>1169</c:v>
                </c:pt>
                <c:pt idx="3005">
                  <c:v>1147</c:v>
                </c:pt>
                <c:pt idx="3006">
                  <c:v>1096</c:v>
                </c:pt>
                <c:pt idx="3007">
                  <c:v>1055</c:v>
                </c:pt>
                <c:pt idx="3008">
                  <c:v>1077</c:v>
                </c:pt>
                <c:pt idx="3009">
                  <c:v>1112</c:v>
                </c:pt>
                <c:pt idx="3010">
                  <c:v>1092</c:v>
                </c:pt>
                <c:pt idx="3011">
                  <c:v>1036</c:v>
                </c:pt>
                <c:pt idx="3012">
                  <c:v>982</c:v>
                </c:pt>
                <c:pt idx="3013">
                  <c:v>939</c:v>
                </c:pt>
                <c:pt idx="3014">
                  <c:v>905</c:v>
                </c:pt>
                <c:pt idx="3015">
                  <c:v>852</c:v>
                </c:pt>
                <c:pt idx="3016">
                  <c:v>797</c:v>
                </c:pt>
                <c:pt idx="3017">
                  <c:v>721</c:v>
                </c:pt>
                <c:pt idx="3018">
                  <c:v>668</c:v>
                </c:pt>
                <c:pt idx="3019">
                  <c:v>645</c:v>
                </c:pt>
                <c:pt idx="3020">
                  <c:v>634</c:v>
                </c:pt>
                <c:pt idx="3021">
                  <c:v>629</c:v>
                </c:pt>
                <c:pt idx="3022">
                  <c:v>629</c:v>
                </c:pt>
                <c:pt idx="3023">
                  <c:v>610</c:v>
                </c:pt>
                <c:pt idx="3024">
                  <c:v>601</c:v>
                </c:pt>
                <c:pt idx="3025">
                  <c:v>595</c:v>
                </c:pt>
                <c:pt idx="3026">
                  <c:v>598</c:v>
                </c:pt>
                <c:pt idx="3027">
                  <c:v>608</c:v>
                </c:pt>
                <c:pt idx="3028">
                  <c:v>628</c:v>
                </c:pt>
                <c:pt idx="3029">
                  <c:v>639</c:v>
                </c:pt>
                <c:pt idx="3030">
                  <c:v>643</c:v>
                </c:pt>
                <c:pt idx="3031">
                  <c:v>635</c:v>
                </c:pt>
                <c:pt idx="3032">
                  <c:v>622</c:v>
                </c:pt>
                <c:pt idx="3033">
                  <c:v>630</c:v>
                </c:pt>
                <c:pt idx="3034">
                  <c:v>634</c:v>
                </c:pt>
                <c:pt idx="3035">
                  <c:v>637</c:v>
                </c:pt>
                <c:pt idx="3036">
                  <c:v>649</c:v>
                </c:pt>
                <c:pt idx="3037">
                  <c:v>651</c:v>
                </c:pt>
                <c:pt idx="3038">
                  <c:v>658</c:v>
                </c:pt>
                <c:pt idx="3039">
                  <c:v>664</c:v>
                </c:pt>
                <c:pt idx="3040">
                  <c:v>669</c:v>
                </c:pt>
                <c:pt idx="3041">
                  <c:v>663</c:v>
                </c:pt>
                <c:pt idx="3042">
                  <c:v>664</c:v>
                </c:pt>
                <c:pt idx="3043">
                  <c:v>657</c:v>
                </c:pt>
                <c:pt idx="3044">
                  <c:v>649</c:v>
                </c:pt>
                <c:pt idx="3045">
                  <c:v>645</c:v>
                </c:pt>
                <c:pt idx="3046">
                  <c:v>647</c:v>
                </c:pt>
                <c:pt idx="3047">
                  <c:v>654</c:v>
                </c:pt>
                <c:pt idx="3048">
                  <c:v>677</c:v>
                </c:pt>
                <c:pt idx="3049">
                  <c:v>730</c:v>
                </c:pt>
                <c:pt idx="3050">
                  <c:v>721</c:v>
                </c:pt>
                <c:pt idx="3051">
                  <c:v>712</c:v>
                </c:pt>
                <c:pt idx="3052">
                  <c:v>709</c:v>
                </c:pt>
                <c:pt idx="3053">
                  <c:v>695</c:v>
                </c:pt>
                <c:pt idx="3054">
                  <c:v>690</c:v>
                </c:pt>
                <c:pt idx="3055">
                  <c:v>689</c:v>
                </c:pt>
                <c:pt idx="3056">
                  <c:v>683</c:v>
                </c:pt>
                <c:pt idx="3057">
                  <c:v>690</c:v>
                </c:pt>
                <c:pt idx="3058">
                  <c:v>692</c:v>
                </c:pt>
                <c:pt idx="3059">
                  <c:v>689</c:v>
                </c:pt>
                <c:pt idx="3060">
                  <c:v>685</c:v>
                </c:pt>
                <c:pt idx="3061">
                  <c:v>674</c:v>
                </c:pt>
                <c:pt idx="3062">
                  <c:v>672</c:v>
                </c:pt>
                <c:pt idx="3063">
                  <c:v>699</c:v>
                </c:pt>
                <c:pt idx="3064">
                  <c:v>711</c:v>
                </c:pt>
                <c:pt idx="3065">
                  <c:v>714</c:v>
                </c:pt>
                <c:pt idx="3066">
                  <c:v>725</c:v>
                </c:pt>
                <c:pt idx="3067">
                  <c:v>734</c:v>
                </c:pt>
                <c:pt idx="3068">
                  <c:v>728</c:v>
                </c:pt>
                <c:pt idx="3069">
                  <c:v>726</c:v>
                </c:pt>
                <c:pt idx="3070">
                  <c:v>738</c:v>
                </c:pt>
                <c:pt idx="3071">
                  <c:v>749</c:v>
                </c:pt>
                <c:pt idx="3072">
                  <c:v>767</c:v>
                </c:pt>
                <c:pt idx="3073">
                  <c:v>790</c:v>
                </c:pt>
                <c:pt idx="3074">
                  <c:v>821</c:v>
                </c:pt>
                <c:pt idx="3075">
                  <c:v>850</c:v>
                </c:pt>
                <c:pt idx="3076">
                  <c:v>869</c:v>
                </c:pt>
                <c:pt idx="3077">
                  <c:v>889</c:v>
                </c:pt>
                <c:pt idx="3078">
                  <c:v>913</c:v>
                </c:pt>
                <c:pt idx="3079">
                  <c:v>1011</c:v>
                </c:pt>
                <c:pt idx="3080">
                  <c:v>1031</c:v>
                </c:pt>
                <c:pt idx="3081">
                  <c:v>1032</c:v>
                </c:pt>
                <c:pt idx="3082">
                  <c:v>985</c:v>
                </c:pt>
                <c:pt idx="3083">
                  <c:v>936</c:v>
                </c:pt>
                <c:pt idx="3084">
                  <c:v>940</c:v>
                </c:pt>
                <c:pt idx="3085">
                  <c:v>974</c:v>
                </c:pt>
                <c:pt idx="3086">
                  <c:v>1013</c:v>
                </c:pt>
                <c:pt idx="3087">
                  <c:v>1026</c:v>
                </c:pt>
                <c:pt idx="3088">
                  <c:v>1043</c:v>
                </c:pt>
                <c:pt idx="3089">
                  <c:v>1032</c:v>
                </c:pt>
                <c:pt idx="3090">
                  <c:v>1032</c:v>
                </c:pt>
                <c:pt idx="3091">
                  <c:v>1040</c:v>
                </c:pt>
                <c:pt idx="3092">
                  <c:v>1041</c:v>
                </c:pt>
                <c:pt idx="3093">
                  <c:v>1049</c:v>
                </c:pt>
                <c:pt idx="3094">
                  <c:v>1059</c:v>
                </c:pt>
                <c:pt idx="3095">
                  <c:v>1068</c:v>
                </c:pt>
                <c:pt idx="3096">
                  <c:v>1066</c:v>
                </c:pt>
                <c:pt idx="3097">
                  <c:v>1082</c:v>
                </c:pt>
                <c:pt idx="3098">
                  <c:v>1107</c:v>
                </c:pt>
                <c:pt idx="3099">
                  <c:v>1097</c:v>
                </c:pt>
                <c:pt idx="3100">
                  <c:v>1096</c:v>
                </c:pt>
                <c:pt idx="3101">
                  <c:v>1103</c:v>
                </c:pt>
                <c:pt idx="3102">
                  <c:v>1122</c:v>
                </c:pt>
                <c:pt idx="3103">
                  <c:v>1141</c:v>
                </c:pt>
                <c:pt idx="3104">
                  <c:v>1138</c:v>
                </c:pt>
                <c:pt idx="3105">
                  <c:v>1138</c:v>
                </c:pt>
                <c:pt idx="3106">
                  <c:v>1125</c:v>
                </c:pt>
                <c:pt idx="3107">
                  <c:v>1105</c:v>
                </c:pt>
                <c:pt idx="3108">
                  <c:v>1080</c:v>
                </c:pt>
                <c:pt idx="3109">
                  <c:v>1062</c:v>
                </c:pt>
                <c:pt idx="3110">
                  <c:v>1085</c:v>
                </c:pt>
                <c:pt idx="3111">
                  <c:v>1093</c:v>
                </c:pt>
                <c:pt idx="3112">
                  <c:v>1135</c:v>
                </c:pt>
                <c:pt idx="3113">
                  <c:v>1179</c:v>
                </c:pt>
                <c:pt idx="3114">
                  <c:v>1194</c:v>
                </c:pt>
                <c:pt idx="3115">
                  <c:v>1239</c:v>
                </c:pt>
                <c:pt idx="3116">
                  <c:v>1258</c:v>
                </c:pt>
                <c:pt idx="3117">
                  <c:v>1280</c:v>
                </c:pt>
                <c:pt idx="3118">
                  <c:v>1317</c:v>
                </c:pt>
                <c:pt idx="3119">
                  <c:v>1340</c:v>
                </c:pt>
                <c:pt idx="3120">
                  <c:v>1354</c:v>
                </c:pt>
                <c:pt idx="3121">
                  <c:v>1381</c:v>
                </c:pt>
                <c:pt idx="3122">
                  <c:v>1446</c:v>
                </c:pt>
                <c:pt idx="3123">
                  <c:v>1549</c:v>
                </c:pt>
                <c:pt idx="3124">
                  <c:v>1700</c:v>
                </c:pt>
                <c:pt idx="3125">
                  <c:v>1740</c:v>
                </c:pt>
                <c:pt idx="3126">
                  <c:v>1725</c:v>
                </c:pt>
                <c:pt idx="3127">
                  <c:v>1759</c:v>
                </c:pt>
                <c:pt idx="3128">
                  <c:v>1777</c:v>
                </c:pt>
                <c:pt idx="3129">
                  <c:v>1816</c:v>
                </c:pt>
                <c:pt idx="3130">
                  <c:v>1865</c:v>
                </c:pt>
                <c:pt idx="3131">
                  <c:v>1928</c:v>
                </c:pt>
                <c:pt idx="3132">
                  <c:v>2011</c:v>
                </c:pt>
                <c:pt idx="3133">
                  <c:v>2064</c:v>
                </c:pt>
                <c:pt idx="3134">
                  <c:v>2130</c:v>
                </c:pt>
                <c:pt idx="3135">
                  <c:v>2170</c:v>
                </c:pt>
                <c:pt idx="3136">
                  <c:v>2191</c:v>
                </c:pt>
                <c:pt idx="3137">
                  <c:v>2165</c:v>
                </c:pt>
                <c:pt idx="3138">
                  <c:v>2014</c:v>
                </c:pt>
                <c:pt idx="3139">
                  <c:v>1947</c:v>
                </c:pt>
                <c:pt idx="3140">
                  <c:v>1937</c:v>
                </c:pt>
                <c:pt idx="3141">
                  <c:v>1922</c:v>
                </c:pt>
                <c:pt idx="3142">
                  <c:v>1899</c:v>
                </c:pt>
                <c:pt idx="3143">
                  <c:v>1867</c:v>
                </c:pt>
                <c:pt idx="3144">
                  <c:v>1813</c:v>
                </c:pt>
                <c:pt idx="3145">
                  <c:v>1789</c:v>
                </c:pt>
                <c:pt idx="3146">
                  <c:v>1774</c:v>
                </c:pt>
                <c:pt idx="3147">
                  <c:v>1735</c:v>
                </c:pt>
                <c:pt idx="3148">
                  <c:v>1714</c:v>
                </c:pt>
                <c:pt idx="3149">
                  <c:v>1721</c:v>
                </c:pt>
                <c:pt idx="3150">
                  <c:v>1749</c:v>
                </c:pt>
                <c:pt idx="3151">
                  <c:v>1773</c:v>
                </c:pt>
                <c:pt idx="3152">
                  <c:v>1863</c:v>
                </c:pt>
                <c:pt idx="3153">
                  <c:v>1950</c:v>
                </c:pt>
                <c:pt idx="3154">
                  <c:v>2048</c:v>
                </c:pt>
                <c:pt idx="3155">
                  <c:v>2088</c:v>
                </c:pt>
                <c:pt idx="3156">
                  <c:v>2067</c:v>
                </c:pt>
                <c:pt idx="3157">
                  <c:v>2058</c:v>
                </c:pt>
                <c:pt idx="3158">
                  <c:v>2062</c:v>
                </c:pt>
                <c:pt idx="3159">
                  <c:v>2119</c:v>
                </c:pt>
                <c:pt idx="3160">
                  <c:v>2168</c:v>
                </c:pt>
                <c:pt idx="3161">
                  <c:v>2213</c:v>
                </c:pt>
                <c:pt idx="3162">
                  <c:v>2268</c:v>
                </c:pt>
                <c:pt idx="3163">
                  <c:v>2277</c:v>
                </c:pt>
                <c:pt idx="3164">
                  <c:v>2378</c:v>
                </c:pt>
                <c:pt idx="3165">
                  <c:v>2443</c:v>
                </c:pt>
                <c:pt idx="3166">
                  <c:v>2501</c:v>
                </c:pt>
                <c:pt idx="3167">
                  <c:v>2518</c:v>
                </c:pt>
                <c:pt idx="3168">
                  <c:v>2499</c:v>
                </c:pt>
                <c:pt idx="3169">
                  <c:v>2462</c:v>
                </c:pt>
                <c:pt idx="3170">
                  <c:v>2421</c:v>
                </c:pt>
                <c:pt idx="3171">
                  <c:v>2392</c:v>
                </c:pt>
                <c:pt idx="3172">
                  <c:v>2365</c:v>
                </c:pt>
                <c:pt idx="3173">
                  <c:v>2330</c:v>
                </c:pt>
                <c:pt idx="3174">
                  <c:v>2311</c:v>
                </c:pt>
                <c:pt idx="3175">
                  <c:v>2311</c:v>
                </c:pt>
                <c:pt idx="3176">
                  <c:v>2284</c:v>
                </c:pt>
                <c:pt idx="3177">
                  <c:v>2265</c:v>
                </c:pt>
                <c:pt idx="3178">
                  <c:v>2191</c:v>
                </c:pt>
                <c:pt idx="3179">
                  <c:v>2132</c:v>
                </c:pt>
                <c:pt idx="3180">
                  <c:v>2108</c:v>
                </c:pt>
                <c:pt idx="3181">
                  <c:v>2116</c:v>
                </c:pt>
                <c:pt idx="3182">
                  <c:v>2053</c:v>
                </c:pt>
                <c:pt idx="3183">
                  <c:v>1962</c:v>
                </c:pt>
                <c:pt idx="3184">
                  <c:v>1858</c:v>
                </c:pt>
                <c:pt idx="3185">
                  <c:v>1823</c:v>
                </c:pt>
                <c:pt idx="3186">
                  <c:v>1808</c:v>
                </c:pt>
                <c:pt idx="3187">
                  <c:v>1803</c:v>
                </c:pt>
                <c:pt idx="3188">
                  <c:v>1756</c:v>
                </c:pt>
                <c:pt idx="3189">
                  <c:v>1767</c:v>
                </c:pt>
                <c:pt idx="3190">
                  <c:v>1770</c:v>
                </c:pt>
                <c:pt idx="3191">
                  <c:v>1801</c:v>
                </c:pt>
                <c:pt idx="3192">
                  <c:v>1874</c:v>
                </c:pt>
                <c:pt idx="3193">
                  <c:v>1929</c:v>
                </c:pt>
                <c:pt idx="3194">
                  <c:v>1924</c:v>
                </c:pt>
                <c:pt idx="3195">
                  <c:v>1916</c:v>
                </c:pt>
                <c:pt idx="3196">
                  <c:v>1898</c:v>
                </c:pt>
                <c:pt idx="3197">
                  <c:v>1897</c:v>
                </c:pt>
                <c:pt idx="3198">
                  <c:v>1861</c:v>
                </c:pt>
                <c:pt idx="3199">
                  <c:v>1855</c:v>
                </c:pt>
                <c:pt idx="3200">
                  <c:v>1846</c:v>
                </c:pt>
                <c:pt idx="3201">
                  <c:v>1806</c:v>
                </c:pt>
                <c:pt idx="3202">
                  <c:v>1779</c:v>
                </c:pt>
                <c:pt idx="3203">
                  <c:v>1785</c:v>
                </c:pt>
                <c:pt idx="3204">
                  <c:v>1801</c:v>
                </c:pt>
                <c:pt idx="3205">
                  <c:v>1803</c:v>
                </c:pt>
                <c:pt idx="3206">
                  <c:v>1802</c:v>
                </c:pt>
                <c:pt idx="3207">
                  <c:v>1782</c:v>
                </c:pt>
                <c:pt idx="3208">
                  <c:v>1731</c:v>
                </c:pt>
                <c:pt idx="3209">
                  <c:v>1697</c:v>
                </c:pt>
                <c:pt idx="3210">
                  <c:v>1675</c:v>
                </c:pt>
                <c:pt idx="3211">
                  <c:v>1656</c:v>
                </c:pt>
                <c:pt idx="3212">
                  <c:v>1533</c:v>
                </c:pt>
                <c:pt idx="3213">
                  <c:v>1428</c:v>
                </c:pt>
                <c:pt idx="3214">
                  <c:v>1378</c:v>
                </c:pt>
                <c:pt idx="3215">
                  <c:v>1345</c:v>
                </c:pt>
                <c:pt idx="3216">
                  <c:v>1354</c:v>
                </c:pt>
                <c:pt idx="3217">
                  <c:v>1365</c:v>
                </c:pt>
                <c:pt idx="3218">
                  <c:v>1364</c:v>
                </c:pt>
                <c:pt idx="3219">
                  <c:v>1357</c:v>
                </c:pt>
                <c:pt idx="3220">
                  <c:v>1338</c:v>
                </c:pt>
                <c:pt idx="3221">
                  <c:v>1304</c:v>
                </c:pt>
                <c:pt idx="3222">
                  <c:v>1260</c:v>
                </c:pt>
                <c:pt idx="3223">
                  <c:v>1255</c:v>
                </c:pt>
                <c:pt idx="3224">
                  <c:v>1284</c:v>
                </c:pt>
                <c:pt idx="3225">
                  <c:v>1351</c:v>
                </c:pt>
                <c:pt idx="3226">
                  <c:v>1426</c:v>
                </c:pt>
                <c:pt idx="3227">
                  <c:v>1440</c:v>
                </c:pt>
                <c:pt idx="3228">
                  <c:v>1467</c:v>
                </c:pt>
                <c:pt idx="3229">
                  <c:v>1528</c:v>
                </c:pt>
                <c:pt idx="3230">
                  <c:v>1568</c:v>
                </c:pt>
                <c:pt idx="3231">
                  <c:v>1606</c:v>
                </c:pt>
                <c:pt idx="3232">
                  <c:v>1599</c:v>
                </c:pt>
                <c:pt idx="3233">
                  <c:v>1575</c:v>
                </c:pt>
                <c:pt idx="3234">
                  <c:v>1558</c:v>
                </c:pt>
                <c:pt idx="3235">
                  <c:v>1551</c:v>
                </c:pt>
                <c:pt idx="3236">
                  <c:v>1528</c:v>
                </c:pt>
                <c:pt idx="3237">
                  <c:v>1460</c:v>
                </c:pt>
                <c:pt idx="3238">
                  <c:v>1388</c:v>
                </c:pt>
                <c:pt idx="3239">
                  <c:v>1355</c:v>
                </c:pt>
                <c:pt idx="3240">
                  <c:v>1315</c:v>
                </c:pt>
                <c:pt idx="3241">
                  <c:v>1281</c:v>
                </c:pt>
                <c:pt idx="3242">
                  <c:v>1221</c:v>
                </c:pt>
                <c:pt idx="3243">
                  <c:v>1151</c:v>
                </c:pt>
                <c:pt idx="3244">
                  <c:v>1123</c:v>
                </c:pt>
                <c:pt idx="3245">
                  <c:v>1103</c:v>
                </c:pt>
                <c:pt idx="3246">
                  <c:v>1090</c:v>
                </c:pt>
                <c:pt idx="3247">
                  <c:v>976</c:v>
                </c:pt>
                <c:pt idx="3248">
                  <c:v>907</c:v>
                </c:pt>
                <c:pt idx="3249">
                  <c:v>844</c:v>
                </c:pt>
                <c:pt idx="3250">
                  <c:v>791</c:v>
                </c:pt>
                <c:pt idx="3251">
                  <c:v>773</c:v>
                </c:pt>
                <c:pt idx="3252">
                  <c:v>772</c:v>
                </c:pt>
                <c:pt idx="3253">
                  <c:v>774</c:v>
                </c:pt>
                <c:pt idx="3254">
                  <c:v>765</c:v>
                </c:pt>
                <c:pt idx="3255">
                  <c:v>763</c:v>
                </c:pt>
                <c:pt idx="3256">
                  <c:v>768</c:v>
                </c:pt>
                <c:pt idx="3257">
                  <c:v>768</c:v>
                </c:pt>
                <c:pt idx="3258">
                  <c:v>754</c:v>
                </c:pt>
                <c:pt idx="3259">
                  <c:v>729</c:v>
                </c:pt>
                <c:pt idx="3260">
                  <c:v>689</c:v>
                </c:pt>
                <c:pt idx="3261">
                  <c:v>623</c:v>
                </c:pt>
                <c:pt idx="3262">
                  <c:v>576</c:v>
                </c:pt>
                <c:pt idx="3263">
                  <c:v>557</c:v>
                </c:pt>
                <c:pt idx="3264">
                  <c:v>546</c:v>
                </c:pt>
                <c:pt idx="3265">
                  <c:v>539</c:v>
                </c:pt>
                <c:pt idx="3266">
                  <c:v>525</c:v>
                </c:pt>
                <c:pt idx="3267">
                  <c:v>498</c:v>
                </c:pt>
                <c:pt idx="3268">
                  <c:v>487</c:v>
                </c:pt>
                <c:pt idx="3269">
                  <c:v>466</c:v>
                </c:pt>
                <c:pt idx="3270">
                  <c:v>453</c:v>
                </c:pt>
                <c:pt idx="3271">
                  <c:v>430</c:v>
                </c:pt>
                <c:pt idx="3272">
                  <c:v>431</c:v>
                </c:pt>
                <c:pt idx="3273">
                  <c:v>415</c:v>
                </c:pt>
                <c:pt idx="3274">
                  <c:v>411</c:v>
                </c:pt>
                <c:pt idx="3275">
                  <c:v>418</c:v>
                </c:pt>
                <c:pt idx="3276">
                  <c:v>421</c:v>
                </c:pt>
                <c:pt idx="3277">
                  <c:v>421</c:v>
                </c:pt>
                <c:pt idx="3278">
                  <c:v>425</c:v>
                </c:pt>
                <c:pt idx="3279">
                  <c:v>434</c:v>
                </c:pt>
                <c:pt idx="3280">
                  <c:v>450</c:v>
                </c:pt>
                <c:pt idx="3281">
                  <c:v>465</c:v>
                </c:pt>
                <c:pt idx="3282">
                  <c:v>480</c:v>
                </c:pt>
                <c:pt idx="3283">
                  <c:v>497</c:v>
                </c:pt>
                <c:pt idx="3284">
                  <c:v>506</c:v>
                </c:pt>
                <c:pt idx="3285">
                  <c:v>508</c:v>
                </c:pt>
                <c:pt idx="3286">
                  <c:v>517</c:v>
                </c:pt>
                <c:pt idx="3287">
                  <c:v>529</c:v>
                </c:pt>
                <c:pt idx="3288">
                  <c:v>535</c:v>
                </c:pt>
                <c:pt idx="3289">
                  <c:v>539</c:v>
                </c:pt>
                <c:pt idx="3290">
                  <c:v>549</c:v>
                </c:pt>
                <c:pt idx="3291">
                  <c:v>562</c:v>
                </c:pt>
                <c:pt idx="3292">
                  <c:v>599</c:v>
                </c:pt>
                <c:pt idx="3293">
                  <c:v>617</c:v>
                </c:pt>
                <c:pt idx="3294">
                  <c:v>616</c:v>
                </c:pt>
                <c:pt idx="3295">
                  <c:v>627</c:v>
                </c:pt>
                <c:pt idx="3296">
                  <c:v>631</c:v>
                </c:pt>
                <c:pt idx="3297">
                  <c:v>633</c:v>
                </c:pt>
                <c:pt idx="3298">
                  <c:v>631</c:v>
                </c:pt>
                <c:pt idx="3299">
                  <c:v>623</c:v>
                </c:pt>
                <c:pt idx="3300">
                  <c:v>612</c:v>
                </c:pt>
                <c:pt idx="3301">
                  <c:v>629</c:v>
                </c:pt>
                <c:pt idx="3302">
                  <c:v>630</c:v>
                </c:pt>
                <c:pt idx="3303">
                  <c:v>625</c:v>
                </c:pt>
                <c:pt idx="3304">
                  <c:v>617</c:v>
                </c:pt>
                <c:pt idx="3305">
                  <c:v>603</c:v>
                </c:pt>
                <c:pt idx="3306">
                  <c:v>582</c:v>
                </c:pt>
                <c:pt idx="3307">
                  <c:v>569</c:v>
                </c:pt>
                <c:pt idx="3308">
                  <c:v>556</c:v>
                </c:pt>
                <c:pt idx="3309">
                  <c:v>548</c:v>
                </c:pt>
                <c:pt idx="3310">
                  <c:v>626</c:v>
                </c:pt>
                <c:pt idx="3311">
                  <c:v>624</c:v>
                </c:pt>
                <c:pt idx="3312">
                  <c:v>624</c:v>
                </c:pt>
                <c:pt idx="3313">
                  <c:v>616</c:v>
                </c:pt>
                <c:pt idx="3314">
                  <c:v>604</c:v>
                </c:pt>
                <c:pt idx="3315">
                  <c:v>596</c:v>
                </c:pt>
                <c:pt idx="3316">
                  <c:v>607</c:v>
                </c:pt>
                <c:pt idx="3317">
                  <c:v>635</c:v>
                </c:pt>
                <c:pt idx="3318">
                  <c:v>679</c:v>
                </c:pt>
                <c:pt idx="3319">
                  <c:v>706</c:v>
                </c:pt>
                <c:pt idx="3320">
                  <c:v>726</c:v>
                </c:pt>
                <c:pt idx="3321">
                  <c:v>751</c:v>
                </c:pt>
                <c:pt idx="3322">
                  <c:v>757</c:v>
                </c:pt>
                <c:pt idx="3323">
                  <c:v>728</c:v>
                </c:pt>
                <c:pt idx="3324">
                  <c:v>694</c:v>
                </c:pt>
                <c:pt idx="3325">
                  <c:v>672</c:v>
                </c:pt>
                <c:pt idx="3326">
                  <c:v>665</c:v>
                </c:pt>
                <c:pt idx="3327">
                  <c:v>661</c:v>
                </c:pt>
                <c:pt idx="3328">
                  <c:v>655</c:v>
                </c:pt>
                <c:pt idx="3329">
                  <c:v>643</c:v>
                </c:pt>
                <c:pt idx="3330">
                  <c:v>635</c:v>
                </c:pt>
                <c:pt idx="3331">
                  <c:v>617</c:v>
                </c:pt>
                <c:pt idx="3332">
                  <c:v>598</c:v>
                </c:pt>
                <c:pt idx="3333">
                  <c:v>575</c:v>
                </c:pt>
                <c:pt idx="3334">
                  <c:v>534</c:v>
                </c:pt>
                <c:pt idx="3335">
                  <c:v>514</c:v>
                </c:pt>
                <c:pt idx="3336">
                  <c:v>474</c:v>
                </c:pt>
                <c:pt idx="3337">
                  <c:v>433</c:v>
                </c:pt>
                <c:pt idx="3338">
                  <c:v>398</c:v>
                </c:pt>
                <c:pt idx="3339">
                  <c:v>393</c:v>
                </c:pt>
                <c:pt idx="3340">
                  <c:v>407</c:v>
                </c:pt>
                <c:pt idx="3341">
                  <c:v>427</c:v>
                </c:pt>
                <c:pt idx="3342">
                  <c:v>453</c:v>
                </c:pt>
                <c:pt idx="3343">
                  <c:v>477</c:v>
                </c:pt>
                <c:pt idx="3344">
                  <c:v>494</c:v>
                </c:pt>
                <c:pt idx="3345">
                  <c:v>498</c:v>
                </c:pt>
                <c:pt idx="3346">
                  <c:v>506</c:v>
                </c:pt>
                <c:pt idx="3347">
                  <c:v>502</c:v>
                </c:pt>
                <c:pt idx="3348">
                  <c:v>489</c:v>
                </c:pt>
                <c:pt idx="3349">
                  <c:v>504</c:v>
                </c:pt>
                <c:pt idx="3350">
                  <c:v>520</c:v>
                </c:pt>
                <c:pt idx="3351">
                  <c:v>546</c:v>
                </c:pt>
                <c:pt idx="3352">
                  <c:v>592</c:v>
                </c:pt>
                <c:pt idx="3353">
                  <c:v>632</c:v>
                </c:pt>
                <c:pt idx="3354">
                  <c:v>679</c:v>
                </c:pt>
                <c:pt idx="3355">
                  <c:v>698</c:v>
                </c:pt>
                <c:pt idx="3356">
                  <c:v>714</c:v>
                </c:pt>
                <c:pt idx="3357">
                  <c:v>764</c:v>
                </c:pt>
                <c:pt idx="3358">
                  <c:v>839</c:v>
                </c:pt>
                <c:pt idx="3359">
                  <c:v>923</c:v>
                </c:pt>
                <c:pt idx="3360">
                  <c:v>973</c:v>
                </c:pt>
                <c:pt idx="3361">
                  <c:v>1054</c:v>
                </c:pt>
                <c:pt idx="3362">
                  <c:v>1246</c:v>
                </c:pt>
                <c:pt idx="3363">
                  <c:v>1527</c:v>
                </c:pt>
                <c:pt idx="3364">
                  <c:v>1555</c:v>
                </c:pt>
                <c:pt idx="3365">
                  <c:v>1558</c:v>
                </c:pt>
                <c:pt idx="3366">
                  <c:v>1617</c:v>
                </c:pt>
                <c:pt idx="3367">
                  <c:v>1705</c:v>
                </c:pt>
                <c:pt idx="3368">
                  <c:v>1738</c:v>
                </c:pt>
                <c:pt idx="3369">
                  <c:v>1749</c:v>
                </c:pt>
                <c:pt idx="3370">
                  <c:v>1794</c:v>
                </c:pt>
                <c:pt idx="3371">
                  <c:v>1799</c:v>
                </c:pt>
                <c:pt idx="3372">
                  <c:v>1803</c:v>
                </c:pt>
                <c:pt idx="3373">
                  <c:v>1823</c:v>
                </c:pt>
                <c:pt idx="3374">
                  <c:v>1894</c:v>
                </c:pt>
                <c:pt idx="3375">
                  <c:v>1956</c:v>
                </c:pt>
                <c:pt idx="3376">
                  <c:v>1949</c:v>
                </c:pt>
                <c:pt idx="3377">
                  <c:v>1849</c:v>
                </c:pt>
                <c:pt idx="3378">
                  <c:v>1810</c:v>
                </c:pt>
                <c:pt idx="3379">
                  <c:v>1810</c:v>
                </c:pt>
                <c:pt idx="3380">
                  <c:v>1792</c:v>
                </c:pt>
                <c:pt idx="3381">
                  <c:v>1742</c:v>
                </c:pt>
                <c:pt idx="3382">
                  <c:v>1696</c:v>
                </c:pt>
                <c:pt idx="3383">
                  <c:v>1699</c:v>
                </c:pt>
                <c:pt idx="3384">
                  <c:v>1710</c:v>
                </c:pt>
                <c:pt idx="3385">
                  <c:v>1678</c:v>
                </c:pt>
                <c:pt idx="3386">
                  <c:v>1594</c:v>
                </c:pt>
                <c:pt idx="3387">
                  <c:v>1473</c:v>
                </c:pt>
                <c:pt idx="3388">
                  <c:v>1388</c:v>
                </c:pt>
                <c:pt idx="3389">
                  <c:v>1317</c:v>
                </c:pt>
                <c:pt idx="3390">
                  <c:v>1293</c:v>
                </c:pt>
                <c:pt idx="3391">
                  <c:v>1264</c:v>
                </c:pt>
                <c:pt idx="3392">
                  <c:v>1317</c:v>
                </c:pt>
                <c:pt idx="3393">
                  <c:v>1348</c:v>
                </c:pt>
                <c:pt idx="3394">
                  <c:v>1350</c:v>
                </c:pt>
                <c:pt idx="3395">
                  <c:v>1385</c:v>
                </c:pt>
                <c:pt idx="3396">
                  <c:v>1463</c:v>
                </c:pt>
                <c:pt idx="3397">
                  <c:v>1475</c:v>
                </c:pt>
                <c:pt idx="3398">
                  <c:v>1500</c:v>
                </c:pt>
                <c:pt idx="3399">
                  <c:v>1501</c:v>
                </c:pt>
                <c:pt idx="3400">
                  <c:v>1506</c:v>
                </c:pt>
                <c:pt idx="3401">
                  <c:v>1510</c:v>
                </c:pt>
                <c:pt idx="3402">
                  <c:v>1540</c:v>
                </c:pt>
                <c:pt idx="3403">
                  <c:v>1577</c:v>
                </c:pt>
                <c:pt idx="3404">
                  <c:v>1595</c:v>
                </c:pt>
                <c:pt idx="3405">
                  <c:v>1598</c:v>
                </c:pt>
                <c:pt idx="3406">
                  <c:v>1586</c:v>
                </c:pt>
                <c:pt idx="3407">
                  <c:v>1568</c:v>
                </c:pt>
                <c:pt idx="3408">
                  <c:v>1518</c:v>
                </c:pt>
                <c:pt idx="3409">
                  <c:v>1481</c:v>
                </c:pt>
                <c:pt idx="3410">
                  <c:v>1491</c:v>
                </c:pt>
                <c:pt idx="3411">
                  <c:v>1518</c:v>
                </c:pt>
                <c:pt idx="3412">
                  <c:v>1509</c:v>
                </c:pt>
                <c:pt idx="3413">
                  <c:v>1504</c:v>
                </c:pt>
                <c:pt idx="3414">
                  <c:v>1488</c:v>
                </c:pt>
                <c:pt idx="3415">
                  <c:v>1471</c:v>
                </c:pt>
                <c:pt idx="3416">
                  <c:v>1445</c:v>
                </c:pt>
                <c:pt idx="3417">
                  <c:v>1395</c:v>
                </c:pt>
                <c:pt idx="3418">
                  <c:v>1362</c:v>
                </c:pt>
                <c:pt idx="3419">
                  <c:v>1349</c:v>
                </c:pt>
                <c:pt idx="3420">
                  <c:v>1328</c:v>
                </c:pt>
                <c:pt idx="3421">
                  <c:v>1296</c:v>
                </c:pt>
                <c:pt idx="3422">
                  <c:v>1269</c:v>
                </c:pt>
                <c:pt idx="3423">
                  <c:v>1267</c:v>
                </c:pt>
                <c:pt idx="3424">
                  <c:v>1282</c:v>
                </c:pt>
                <c:pt idx="3425">
                  <c:v>1289</c:v>
                </c:pt>
                <c:pt idx="3426">
                  <c:v>1281</c:v>
                </c:pt>
                <c:pt idx="3427">
                  <c:v>1294</c:v>
                </c:pt>
                <c:pt idx="3428">
                  <c:v>1296</c:v>
                </c:pt>
                <c:pt idx="3429">
                  <c:v>1314</c:v>
                </c:pt>
                <c:pt idx="3430">
                  <c:v>1364</c:v>
                </c:pt>
                <c:pt idx="3431">
                  <c:v>1426</c:v>
                </c:pt>
                <c:pt idx="3432">
                  <c:v>1605</c:v>
                </c:pt>
                <c:pt idx="3433">
                  <c:v>1667</c:v>
                </c:pt>
                <c:pt idx="3434">
                  <c:v>1654</c:v>
                </c:pt>
                <c:pt idx="3435">
                  <c:v>1658</c:v>
                </c:pt>
                <c:pt idx="3436">
                  <c:v>1725</c:v>
                </c:pt>
                <c:pt idx="3437">
                  <c:v>1869</c:v>
                </c:pt>
                <c:pt idx="3438">
                  <c:v>2020</c:v>
                </c:pt>
                <c:pt idx="3439">
                  <c:v>2071</c:v>
                </c:pt>
                <c:pt idx="3440">
                  <c:v>2097</c:v>
                </c:pt>
                <c:pt idx="3441">
                  <c:v>2044</c:v>
                </c:pt>
                <c:pt idx="3442">
                  <c:v>1970</c:v>
                </c:pt>
                <c:pt idx="3443">
                  <c:v>1892</c:v>
                </c:pt>
                <c:pt idx="3444">
                  <c:v>1807</c:v>
                </c:pt>
                <c:pt idx="3445">
                  <c:v>1732</c:v>
                </c:pt>
                <c:pt idx="3446">
                  <c:v>1637</c:v>
                </c:pt>
                <c:pt idx="3447">
                  <c:v>1561</c:v>
                </c:pt>
                <c:pt idx="3448">
                  <c:v>1477</c:v>
                </c:pt>
                <c:pt idx="3449">
                  <c:v>1409</c:v>
                </c:pt>
                <c:pt idx="3450">
                  <c:v>1350</c:v>
                </c:pt>
                <c:pt idx="3451">
                  <c:v>1346</c:v>
                </c:pt>
                <c:pt idx="3452">
                  <c:v>1401</c:v>
                </c:pt>
                <c:pt idx="3453">
                  <c:v>1415</c:v>
                </c:pt>
                <c:pt idx="3454">
                  <c:v>1402</c:v>
                </c:pt>
                <c:pt idx="3455">
                  <c:v>1413</c:v>
                </c:pt>
                <c:pt idx="3456">
                  <c:v>1384</c:v>
                </c:pt>
                <c:pt idx="3457">
                  <c:v>1297</c:v>
                </c:pt>
                <c:pt idx="3458">
                  <c:v>1283</c:v>
                </c:pt>
                <c:pt idx="3459">
                  <c:v>1284</c:v>
                </c:pt>
                <c:pt idx="3460">
                  <c:v>1263</c:v>
                </c:pt>
                <c:pt idx="3461">
                  <c:v>1224</c:v>
                </c:pt>
                <c:pt idx="3462">
                  <c:v>1194</c:v>
                </c:pt>
                <c:pt idx="3463">
                  <c:v>1196</c:v>
                </c:pt>
                <c:pt idx="3464">
                  <c:v>1207</c:v>
                </c:pt>
                <c:pt idx="3465">
                  <c:v>1200</c:v>
                </c:pt>
                <c:pt idx="3466">
                  <c:v>1141</c:v>
                </c:pt>
                <c:pt idx="3467">
                  <c:v>1124</c:v>
                </c:pt>
                <c:pt idx="3468">
                  <c:v>1115</c:v>
                </c:pt>
                <c:pt idx="3469">
                  <c:v>1111</c:v>
                </c:pt>
                <c:pt idx="3470">
                  <c:v>1112</c:v>
                </c:pt>
                <c:pt idx="3471">
                  <c:v>1115</c:v>
                </c:pt>
                <c:pt idx="3472">
                  <c:v>1134</c:v>
                </c:pt>
                <c:pt idx="3473">
                  <c:v>1148</c:v>
                </c:pt>
                <c:pt idx="3474">
                  <c:v>1169</c:v>
                </c:pt>
                <c:pt idx="3475">
                  <c:v>1178</c:v>
                </c:pt>
                <c:pt idx="3476">
                  <c:v>1197</c:v>
                </c:pt>
                <c:pt idx="3477">
                  <c:v>1219</c:v>
                </c:pt>
                <c:pt idx="3478">
                  <c:v>1230</c:v>
                </c:pt>
                <c:pt idx="3479">
                  <c:v>1227</c:v>
                </c:pt>
                <c:pt idx="3480">
                  <c:v>1211</c:v>
                </c:pt>
                <c:pt idx="3481">
                  <c:v>1201</c:v>
                </c:pt>
                <c:pt idx="3482">
                  <c:v>1189</c:v>
                </c:pt>
                <c:pt idx="3483">
                  <c:v>1197</c:v>
                </c:pt>
                <c:pt idx="3484">
                  <c:v>1162</c:v>
                </c:pt>
                <c:pt idx="3485">
                  <c:v>1121</c:v>
                </c:pt>
                <c:pt idx="3486">
                  <c:v>1122</c:v>
                </c:pt>
                <c:pt idx="3487">
                  <c:v>1161</c:v>
                </c:pt>
                <c:pt idx="3488">
                  <c:v>1211</c:v>
                </c:pt>
                <c:pt idx="3489">
                  <c:v>1235</c:v>
                </c:pt>
                <c:pt idx="3490">
                  <c:v>1273</c:v>
                </c:pt>
                <c:pt idx="3491">
                  <c:v>1296</c:v>
                </c:pt>
                <c:pt idx="3492">
                  <c:v>1301</c:v>
                </c:pt>
                <c:pt idx="3493">
                  <c:v>1325</c:v>
                </c:pt>
                <c:pt idx="3494">
                  <c:v>1323</c:v>
                </c:pt>
                <c:pt idx="3495">
                  <c:v>1330</c:v>
                </c:pt>
                <c:pt idx="3496">
                  <c:v>1362</c:v>
                </c:pt>
                <c:pt idx="3497">
                  <c:v>1366</c:v>
                </c:pt>
                <c:pt idx="3498">
                  <c:v>1374</c:v>
                </c:pt>
                <c:pt idx="3499">
                  <c:v>1418</c:v>
                </c:pt>
                <c:pt idx="3500">
                  <c:v>1425</c:v>
                </c:pt>
                <c:pt idx="3501">
                  <c:v>1448</c:v>
                </c:pt>
                <c:pt idx="3502">
                  <c:v>1606</c:v>
                </c:pt>
                <c:pt idx="3503">
                  <c:v>1761</c:v>
                </c:pt>
                <c:pt idx="3504">
                  <c:v>1849</c:v>
                </c:pt>
                <c:pt idx="3505">
                  <c:v>1856</c:v>
                </c:pt>
                <c:pt idx="3506">
                  <c:v>1792</c:v>
                </c:pt>
                <c:pt idx="3507">
                  <c:v>1754</c:v>
                </c:pt>
                <c:pt idx="3508">
                  <c:v>1740</c:v>
                </c:pt>
                <c:pt idx="3509">
                  <c:v>1766</c:v>
                </c:pt>
                <c:pt idx="3510">
                  <c:v>1828</c:v>
                </c:pt>
                <c:pt idx="3511">
                  <c:v>1837</c:v>
                </c:pt>
                <c:pt idx="3512">
                  <c:v>1810</c:v>
                </c:pt>
                <c:pt idx="3513">
                  <c:v>1765</c:v>
                </c:pt>
                <c:pt idx="3514">
                  <c:v>1659</c:v>
                </c:pt>
                <c:pt idx="3515">
                  <c:v>1540</c:v>
                </c:pt>
                <c:pt idx="3516">
                  <c:v>1470</c:v>
                </c:pt>
                <c:pt idx="3517">
                  <c:v>1452</c:v>
                </c:pt>
                <c:pt idx="3518">
                  <c:v>1444</c:v>
                </c:pt>
                <c:pt idx="3519">
                  <c:v>1380</c:v>
                </c:pt>
                <c:pt idx="3520">
                  <c:v>1327</c:v>
                </c:pt>
                <c:pt idx="3521">
                  <c:v>1327</c:v>
                </c:pt>
                <c:pt idx="3522">
                  <c:v>1333</c:v>
                </c:pt>
                <c:pt idx="3523">
                  <c:v>1317</c:v>
                </c:pt>
                <c:pt idx="3524">
                  <c:v>1306</c:v>
                </c:pt>
                <c:pt idx="3525">
                  <c:v>1303</c:v>
                </c:pt>
                <c:pt idx="3526">
                  <c:v>1313</c:v>
                </c:pt>
                <c:pt idx="3527">
                  <c:v>1339</c:v>
                </c:pt>
                <c:pt idx="3528">
                  <c:v>1364</c:v>
                </c:pt>
                <c:pt idx="3529">
                  <c:v>1495</c:v>
                </c:pt>
                <c:pt idx="3530">
                  <c:v>1756</c:v>
                </c:pt>
                <c:pt idx="3531">
                  <c:v>1770</c:v>
                </c:pt>
                <c:pt idx="3532">
                  <c:v>1698</c:v>
                </c:pt>
                <c:pt idx="3533">
                  <c:v>1709</c:v>
                </c:pt>
                <c:pt idx="3534">
                  <c:v>1727</c:v>
                </c:pt>
                <c:pt idx="3535">
                  <c:v>1709</c:v>
                </c:pt>
                <c:pt idx="3536">
                  <c:v>1700</c:v>
                </c:pt>
                <c:pt idx="3537">
                  <c:v>1675</c:v>
                </c:pt>
                <c:pt idx="3538">
                  <c:v>1651</c:v>
                </c:pt>
                <c:pt idx="3539">
                  <c:v>1673</c:v>
                </c:pt>
                <c:pt idx="3540">
                  <c:v>1763</c:v>
                </c:pt>
                <c:pt idx="3541">
                  <c:v>1779</c:v>
                </c:pt>
                <c:pt idx="3542">
                  <c:v>1829</c:v>
                </c:pt>
                <c:pt idx="3543">
                  <c:v>1853</c:v>
                </c:pt>
                <c:pt idx="3544">
                  <c:v>1901</c:v>
                </c:pt>
                <c:pt idx="3545">
                  <c:v>1980</c:v>
                </c:pt>
                <c:pt idx="3546">
                  <c:v>1970</c:v>
                </c:pt>
                <c:pt idx="3547">
                  <c:v>1960</c:v>
                </c:pt>
                <c:pt idx="3548">
                  <c:v>1983</c:v>
                </c:pt>
                <c:pt idx="3549">
                  <c:v>2017</c:v>
                </c:pt>
                <c:pt idx="3550">
                  <c:v>2105</c:v>
                </c:pt>
                <c:pt idx="3551">
                  <c:v>2215</c:v>
                </c:pt>
                <c:pt idx="3552">
                  <c:v>2281</c:v>
                </c:pt>
                <c:pt idx="3553">
                  <c:v>2319</c:v>
                </c:pt>
                <c:pt idx="3554">
                  <c:v>2271</c:v>
                </c:pt>
                <c:pt idx="3555">
                  <c:v>2194</c:v>
                </c:pt>
                <c:pt idx="3556">
                  <c:v>2172</c:v>
                </c:pt>
                <c:pt idx="3557">
                  <c:v>2178</c:v>
                </c:pt>
                <c:pt idx="3558">
                  <c:v>2162</c:v>
                </c:pt>
                <c:pt idx="3559">
                  <c:v>2103</c:v>
                </c:pt>
                <c:pt idx="3560">
                  <c:v>2046</c:v>
                </c:pt>
                <c:pt idx="3561">
                  <c:v>2072</c:v>
                </c:pt>
                <c:pt idx="3562">
                  <c:v>2092</c:v>
                </c:pt>
                <c:pt idx="3563">
                  <c:v>2127</c:v>
                </c:pt>
                <c:pt idx="3564">
                  <c:v>2088</c:v>
                </c:pt>
                <c:pt idx="3565">
                  <c:v>2085</c:v>
                </c:pt>
                <c:pt idx="3566">
                  <c:v>2145</c:v>
                </c:pt>
                <c:pt idx="3567">
                  <c:v>2140</c:v>
                </c:pt>
                <c:pt idx="3568">
                  <c:v>2178</c:v>
                </c:pt>
                <c:pt idx="3569">
                  <c:v>2323</c:v>
                </c:pt>
                <c:pt idx="3570">
                  <c:v>2385</c:v>
                </c:pt>
                <c:pt idx="3571">
                  <c:v>2432</c:v>
                </c:pt>
                <c:pt idx="3572">
                  <c:v>2472</c:v>
                </c:pt>
                <c:pt idx="3573">
                  <c:v>2710</c:v>
                </c:pt>
                <c:pt idx="3574">
                  <c:v>2750</c:v>
                </c:pt>
                <c:pt idx="3575">
                  <c:v>2788</c:v>
                </c:pt>
                <c:pt idx="3576">
                  <c:v>2808</c:v>
                </c:pt>
                <c:pt idx="3577">
                  <c:v>2889</c:v>
                </c:pt>
                <c:pt idx="3578">
                  <c:v>2957</c:v>
                </c:pt>
                <c:pt idx="3579">
                  <c:v>3007</c:v>
                </c:pt>
                <c:pt idx="3580">
                  <c:v>3053</c:v>
                </c:pt>
                <c:pt idx="3581">
                  <c:v>3157</c:v>
                </c:pt>
                <c:pt idx="3582">
                  <c:v>3266</c:v>
                </c:pt>
                <c:pt idx="3583">
                  <c:v>3212</c:v>
                </c:pt>
                <c:pt idx="3584">
                  <c:v>3183</c:v>
                </c:pt>
                <c:pt idx="3585">
                  <c:v>3240</c:v>
                </c:pt>
                <c:pt idx="3586">
                  <c:v>3254</c:v>
                </c:pt>
                <c:pt idx="3587">
                  <c:v>3139</c:v>
                </c:pt>
                <c:pt idx="3588">
                  <c:v>3077</c:v>
                </c:pt>
                <c:pt idx="3589">
                  <c:v>2939</c:v>
                </c:pt>
                <c:pt idx="3590">
                  <c:v>2856</c:v>
                </c:pt>
                <c:pt idx="3591">
                  <c:v>2795</c:v>
                </c:pt>
                <c:pt idx="3592">
                  <c:v>2801</c:v>
                </c:pt>
                <c:pt idx="3593">
                  <c:v>2824</c:v>
                </c:pt>
                <c:pt idx="3594">
                  <c:v>2869</c:v>
                </c:pt>
                <c:pt idx="3595">
                  <c:v>2881</c:v>
                </c:pt>
                <c:pt idx="3596">
                  <c:v>2809</c:v>
                </c:pt>
                <c:pt idx="3597">
                  <c:v>2754</c:v>
                </c:pt>
                <c:pt idx="3598">
                  <c:v>2688</c:v>
                </c:pt>
                <c:pt idx="3599">
                  <c:v>2596</c:v>
                </c:pt>
                <c:pt idx="3600">
                  <c:v>2568</c:v>
                </c:pt>
                <c:pt idx="3601">
                  <c:v>2530</c:v>
                </c:pt>
                <c:pt idx="3602">
                  <c:v>2472</c:v>
                </c:pt>
                <c:pt idx="3603">
                  <c:v>2438</c:v>
                </c:pt>
                <c:pt idx="3604">
                  <c:v>2428</c:v>
                </c:pt>
                <c:pt idx="3605">
                  <c:v>2420</c:v>
                </c:pt>
                <c:pt idx="3606">
                  <c:v>2481</c:v>
                </c:pt>
                <c:pt idx="3607">
                  <c:v>2669</c:v>
                </c:pt>
                <c:pt idx="3608">
                  <c:v>2857</c:v>
                </c:pt>
                <c:pt idx="3609">
                  <c:v>2944</c:v>
                </c:pt>
                <c:pt idx="3610">
                  <c:v>3025</c:v>
                </c:pt>
                <c:pt idx="3611">
                  <c:v>3176</c:v>
                </c:pt>
                <c:pt idx="3612">
                  <c:v>3267</c:v>
                </c:pt>
                <c:pt idx="3613">
                  <c:v>3218</c:v>
                </c:pt>
                <c:pt idx="3614">
                  <c:v>3190</c:v>
                </c:pt>
                <c:pt idx="3615">
                  <c:v>3119</c:v>
                </c:pt>
                <c:pt idx="3616">
                  <c:v>3147</c:v>
                </c:pt>
                <c:pt idx="3617">
                  <c:v>3175</c:v>
                </c:pt>
                <c:pt idx="3618">
                  <c:v>3255</c:v>
                </c:pt>
                <c:pt idx="3619">
                  <c:v>3324</c:v>
                </c:pt>
                <c:pt idx="3620">
                  <c:v>3418</c:v>
                </c:pt>
                <c:pt idx="3621">
                  <c:v>3383</c:v>
                </c:pt>
              </c:numCache>
            </c:numRef>
          </c:val>
          <c:smooth val="0"/>
          <c:extLst xmlns:c16r2="http://schemas.microsoft.com/office/drawing/2015/06/chart">
            <c:ext xmlns:c16="http://schemas.microsoft.com/office/drawing/2014/chart" uri="{C3380CC4-5D6E-409C-BE32-E72D297353CC}">
              <c16:uniqueId val="{00000000-1E1B-4C7E-914D-46096B7BFB1A}"/>
            </c:ext>
          </c:extLst>
        </c:ser>
        <c:dLbls>
          <c:showLegendKey val="0"/>
          <c:showVal val="0"/>
          <c:showCatName val="0"/>
          <c:showSerName val="0"/>
          <c:showPercent val="0"/>
          <c:showBubbleSize val="0"/>
        </c:dLbls>
        <c:marker val="1"/>
        <c:smooth val="0"/>
        <c:axId val="353475200"/>
        <c:axId val="353489280"/>
      </c:lineChart>
      <c:dateAx>
        <c:axId val="35347520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53489280"/>
        <c:crosses val="autoZero"/>
        <c:auto val="1"/>
        <c:lblOffset val="100"/>
        <c:baseTimeUnit val="days"/>
      </c:dateAx>
      <c:valAx>
        <c:axId val="35348928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53475200"/>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w="9525" cap="flat" cmpd="sng" algn="ctr">
      <a:solidFill>
        <a:schemeClr val="tx1">
          <a:lumMod val="15000"/>
          <a:lumOff val="85000"/>
        </a:schemeClr>
      </a:solidFill>
      <a:round/>
    </a:ln>
    <a:effectLst/>
  </c:spPr>
  <c:txPr>
    <a:bodyPr/>
    <a:lstStyle/>
    <a:p>
      <a:pPr>
        <a:defRPr>
          <a:latin typeface="Times New Roman" panose="02020603050405020304" pitchFamily="18" charset="0"/>
          <a:cs typeface="Times New Roman" panose="02020603050405020304" pitchFamily="18" charset="0"/>
        </a:defRPr>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b="1" dirty="0" smtClean="0">
                <a:solidFill>
                  <a:srgbClr val="FF0000"/>
                </a:solidFill>
              </a:rPr>
              <a:t>2019.01-2021.08</a:t>
            </a:r>
            <a:r>
              <a:rPr lang="zh-CN" altLang="en-US" b="1" dirty="0" smtClean="0">
                <a:solidFill>
                  <a:srgbClr val="FF0000"/>
                </a:solidFill>
              </a:rPr>
              <a:t>，中国出口集装箱运价指数</a:t>
            </a:r>
            <a:r>
              <a:rPr lang="en-US" b="1" dirty="0" smtClean="0">
                <a:solidFill>
                  <a:srgbClr val="FF0000"/>
                </a:solidFill>
              </a:rPr>
              <a:t> </a:t>
            </a:r>
            <a:r>
              <a:rPr lang="en-US" b="1" dirty="0">
                <a:solidFill>
                  <a:srgbClr val="FF0000"/>
                </a:solidFill>
              </a:rPr>
              <a:t>CCFI(Weekly</a:t>
            </a:r>
            <a:r>
              <a:rPr lang="en-US" dirty="0"/>
              <a:t>)</a:t>
            </a:r>
            <a:endParaRPr lang="zh-CN" dirty="0"/>
          </a:p>
        </c:rich>
      </c:tx>
      <c:layout/>
      <c:overlay val="0"/>
      <c:spPr>
        <a:noFill/>
        <a:ln>
          <a:noFill/>
        </a:ln>
        <a:effectLst/>
      </c:spPr>
    </c:title>
    <c:autoTitleDeleted val="0"/>
    <c:plotArea>
      <c:layout/>
      <c:lineChart>
        <c:grouping val="standard"/>
        <c:varyColors val="0"/>
        <c:ser>
          <c:idx val="0"/>
          <c:order val="0"/>
          <c:tx>
            <c:strRef>
              <c:f>CCFI!$B$1</c:f>
              <c:strCache>
                <c:ptCount val="1"/>
                <c:pt idx="0">
                  <c:v>CCFI</c:v>
                </c:pt>
              </c:strCache>
            </c:strRef>
          </c:tx>
          <c:spPr>
            <a:ln w="28575" cap="rnd">
              <a:solidFill>
                <a:schemeClr val="accent1"/>
              </a:solidFill>
              <a:round/>
            </a:ln>
            <a:effectLst/>
          </c:spPr>
          <c:marker>
            <c:symbol val="none"/>
          </c:marker>
          <c:dPt>
            <c:idx val="50"/>
            <c:bubble3D val="0"/>
            <c:spPr>
              <a:ln w="25400" cap="rnd">
                <a:solidFill>
                  <a:schemeClr val="accent1"/>
                </a:solidFill>
                <a:round/>
              </a:ln>
              <a:effectLst/>
            </c:spPr>
            <c:extLst xmlns:c16r2="http://schemas.microsoft.com/office/drawing/2015/06/chart">
              <c:ext xmlns:c16="http://schemas.microsoft.com/office/drawing/2014/chart" uri="{C3380CC4-5D6E-409C-BE32-E72D297353CC}">
                <c16:uniqueId val="{00000001-EBD8-4B1E-ABF9-0F1AFEB1FECF}"/>
              </c:ext>
            </c:extLst>
          </c:dPt>
          <c:cat>
            <c:numRef>
              <c:f>CCFI!$A$2:$A$133</c:f>
              <c:numCache>
                <c:formatCode>yyyy\-mm\-dd;@</c:formatCode>
                <c:ptCount val="132"/>
                <c:pt idx="0">
                  <c:v>43469</c:v>
                </c:pt>
                <c:pt idx="1">
                  <c:v>43476</c:v>
                </c:pt>
                <c:pt idx="2">
                  <c:v>43483</c:v>
                </c:pt>
                <c:pt idx="3">
                  <c:v>43490</c:v>
                </c:pt>
                <c:pt idx="4">
                  <c:v>43497</c:v>
                </c:pt>
                <c:pt idx="5">
                  <c:v>43511</c:v>
                </c:pt>
                <c:pt idx="6">
                  <c:v>43518</c:v>
                </c:pt>
                <c:pt idx="7">
                  <c:v>43525</c:v>
                </c:pt>
                <c:pt idx="8">
                  <c:v>43532</c:v>
                </c:pt>
                <c:pt idx="9">
                  <c:v>43539</c:v>
                </c:pt>
                <c:pt idx="10">
                  <c:v>43546</c:v>
                </c:pt>
                <c:pt idx="11">
                  <c:v>43553</c:v>
                </c:pt>
                <c:pt idx="12">
                  <c:v>43567</c:v>
                </c:pt>
                <c:pt idx="13">
                  <c:v>43574</c:v>
                </c:pt>
                <c:pt idx="14">
                  <c:v>43581</c:v>
                </c:pt>
                <c:pt idx="15">
                  <c:v>43595</c:v>
                </c:pt>
                <c:pt idx="16">
                  <c:v>43602</c:v>
                </c:pt>
                <c:pt idx="17">
                  <c:v>43609</c:v>
                </c:pt>
                <c:pt idx="18">
                  <c:v>43623</c:v>
                </c:pt>
                <c:pt idx="19">
                  <c:v>43630</c:v>
                </c:pt>
                <c:pt idx="20">
                  <c:v>43637</c:v>
                </c:pt>
                <c:pt idx="21">
                  <c:v>43644</c:v>
                </c:pt>
                <c:pt idx="22">
                  <c:v>43651</c:v>
                </c:pt>
                <c:pt idx="23">
                  <c:v>43658</c:v>
                </c:pt>
                <c:pt idx="24">
                  <c:v>43665</c:v>
                </c:pt>
                <c:pt idx="25">
                  <c:v>43672</c:v>
                </c:pt>
                <c:pt idx="26">
                  <c:v>43679</c:v>
                </c:pt>
                <c:pt idx="27">
                  <c:v>43686</c:v>
                </c:pt>
                <c:pt idx="28">
                  <c:v>43693</c:v>
                </c:pt>
                <c:pt idx="29">
                  <c:v>43700</c:v>
                </c:pt>
                <c:pt idx="30">
                  <c:v>43707</c:v>
                </c:pt>
                <c:pt idx="31">
                  <c:v>43714</c:v>
                </c:pt>
                <c:pt idx="32">
                  <c:v>43721</c:v>
                </c:pt>
                <c:pt idx="33">
                  <c:v>43728</c:v>
                </c:pt>
                <c:pt idx="34">
                  <c:v>43735</c:v>
                </c:pt>
                <c:pt idx="35">
                  <c:v>43749</c:v>
                </c:pt>
                <c:pt idx="36">
                  <c:v>43756</c:v>
                </c:pt>
                <c:pt idx="37">
                  <c:v>43763</c:v>
                </c:pt>
                <c:pt idx="38">
                  <c:v>43770</c:v>
                </c:pt>
                <c:pt idx="39">
                  <c:v>43777</c:v>
                </c:pt>
                <c:pt idx="40">
                  <c:v>43784</c:v>
                </c:pt>
                <c:pt idx="41">
                  <c:v>43791</c:v>
                </c:pt>
                <c:pt idx="42">
                  <c:v>43798</c:v>
                </c:pt>
                <c:pt idx="43">
                  <c:v>43805</c:v>
                </c:pt>
                <c:pt idx="44">
                  <c:v>43812</c:v>
                </c:pt>
                <c:pt idx="45">
                  <c:v>43819</c:v>
                </c:pt>
                <c:pt idx="46">
                  <c:v>43826</c:v>
                </c:pt>
                <c:pt idx="47">
                  <c:v>43833</c:v>
                </c:pt>
                <c:pt idx="48">
                  <c:v>43840</c:v>
                </c:pt>
                <c:pt idx="49">
                  <c:v>43847</c:v>
                </c:pt>
                <c:pt idx="50">
                  <c:v>43854</c:v>
                </c:pt>
                <c:pt idx="51">
                  <c:v>43875</c:v>
                </c:pt>
                <c:pt idx="52">
                  <c:v>43882</c:v>
                </c:pt>
                <c:pt idx="53">
                  <c:v>43889</c:v>
                </c:pt>
                <c:pt idx="54">
                  <c:v>43896</c:v>
                </c:pt>
                <c:pt idx="55">
                  <c:v>43903</c:v>
                </c:pt>
                <c:pt idx="56">
                  <c:v>43910</c:v>
                </c:pt>
                <c:pt idx="57">
                  <c:v>43917</c:v>
                </c:pt>
                <c:pt idx="58">
                  <c:v>43924</c:v>
                </c:pt>
                <c:pt idx="59">
                  <c:v>43931</c:v>
                </c:pt>
                <c:pt idx="60">
                  <c:v>43938</c:v>
                </c:pt>
                <c:pt idx="61">
                  <c:v>43945</c:v>
                </c:pt>
                <c:pt idx="62">
                  <c:v>43952</c:v>
                </c:pt>
                <c:pt idx="63">
                  <c:v>43959</c:v>
                </c:pt>
                <c:pt idx="64">
                  <c:v>43966</c:v>
                </c:pt>
                <c:pt idx="65">
                  <c:v>43973</c:v>
                </c:pt>
                <c:pt idx="66">
                  <c:v>43980</c:v>
                </c:pt>
                <c:pt idx="67">
                  <c:v>43987</c:v>
                </c:pt>
                <c:pt idx="68">
                  <c:v>43994</c:v>
                </c:pt>
                <c:pt idx="69">
                  <c:v>44001</c:v>
                </c:pt>
                <c:pt idx="70">
                  <c:v>44008</c:v>
                </c:pt>
                <c:pt idx="71">
                  <c:v>44015</c:v>
                </c:pt>
                <c:pt idx="72">
                  <c:v>44022</c:v>
                </c:pt>
                <c:pt idx="73">
                  <c:v>44029</c:v>
                </c:pt>
                <c:pt idx="74">
                  <c:v>44036</c:v>
                </c:pt>
                <c:pt idx="75">
                  <c:v>44043</c:v>
                </c:pt>
                <c:pt idx="76">
                  <c:v>44050</c:v>
                </c:pt>
                <c:pt idx="77">
                  <c:v>44057</c:v>
                </c:pt>
                <c:pt idx="78">
                  <c:v>44064</c:v>
                </c:pt>
                <c:pt idx="79">
                  <c:v>44071</c:v>
                </c:pt>
                <c:pt idx="80">
                  <c:v>44078</c:v>
                </c:pt>
                <c:pt idx="81">
                  <c:v>44085</c:v>
                </c:pt>
                <c:pt idx="82">
                  <c:v>44092</c:v>
                </c:pt>
                <c:pt idx="83">
                  <c:v>44099</c:v>
                </c:pt>
                <c:pt idx="84">
                  <c:v>44106</c:v>
                </c:pt>
                <c:pt idx="85">
                  <c:v>44113</c:v>
                </c:pt>
                <c:pt idx="86">
                  <c:v>44120</c:v>
                </c:pt>
                <c:pt idx="87">
                  <c:v>44127</c:v>
                </c:pt>
                <c:pt idx="88">
                  <c:v>44134</c:v>
                </c:pt>
                <c:pt idx="89">
                  <c:v>44141</c:v>
                </c:pt>
                <c:pt idx="90">
                  <c:v>44148</c:v>
                </c:pt>
                <c:pt idx="91">
                  <c:v>44155</c:v>
                </c:pt>
                <c:pt idx="92">
                  <c:v>44162</c:v>
                </c:pt>
                <c:pt idx="93">
                  <c:v>44169</c:v>
                </c:pt>
                <c:pt idx="94">
                  <c:v>44176</c:v>
                </c:pt>
                <c:pt idx="95">
                  <c:v>44183</c:v>
                </c:pt>
                <c:pt idx="96">
                  <c:v>44190</c:v>
                </c:pt>
                <c:pt idx="97">
                  <c:v>44197</c:v>
                </c:pt>
                <c:pt idx="98">
                  <c:v>44204</c:v>
                </c:pt>
                <c:pt idx="99">
                  <c:v>44211</c:v>
                </c:pt>
                <c:pt idx="100">
                  <c:v>44218</c:v>
                </c:pt>
                <c:pt idx="101">
                  <c:v>44225</c:v>
                </c:pt>
                <c:pt idx="102">
                  <c:v>44232</c:v>
                </c:pt>
                <c:pt idx="103">
                  <c:v>44239</c:v>
                </c:pt>
                <c:pt idx="104">
                  <c:v>44246</c:v>
                </c:pt>
                <c:pt idx="105">
                  <c:v>44253</c:v>
                </c:pt>
                <c:pt idx="106">
                  <c:v>44260</c:v>
                </c:pt>
                <c:pt idx="107">
                  <c:v>44267</c:v>
                </c:pt>
                <c:pt idx="108">
                  <c:v>44274</c:v>
                </c:pt>
                <c:pt idx="109">
                  <c:v>44281</c:v>
                </c:pt>
                <c:pt idx="110">
                  <c:v>44288</c:v>
                </c:pt>
                <c:pt idx="111">
                  <c:v>44295</c:v>
                </c:pt>
                <c:pt idx="112">
                  <c:v>44302</c:v>
                </c:pt>
                <c:pt idx="113">
                  <c:v>44309</c:v>
                </c:pt>
                <c:pt idx="114">
                  <c:v>44316</c:v>
                </c:pt>
                <c:pt idx="115">
                  <c:v>44323</c:v>
                </c:pt>
                <c:pt idx="116">
                  <c:v>44330</c:v>
                </c:pt>
                <c:pt idx="117">
                  <c:v>44337</c:v>
                </c:pt>
                <c:pt idx="118">
                  <c:v>44344</c:v>
                </c:pt>
                <c:pt idx="119">
                  <c:v>44351</c:v>
                </c:pt>
                <c:pt idx="120">
                  <c:v>44358</c:v>
                </c:pt>
                <c:pt idx="121">
                  <c:v>44365</c:v>
                </c:pt>
                <c:pt idx="122">
                  <c:v>44372</c:v>
                </c:pt>
                <c:pt idx="123">
                  <c:v>44379</c:v>
                </c:pt>
                <c:pt idx="124">
                  <c:v>44386</c:v>
                </c:pt>
                <c:pt idx="125">
                  <c:v>44393</c:v>
                </c:pt>
                <c:pt idx="126">
                  <c:v>44400</c:v>
                </c:pt>
                <c:pt idx="127">
                  <c:v>44407</c:v>
                </c:pt>
                <c:pt idx="128">
                  <c:v>44414</c:v>
                </c:pt>
                <c:pt idx="129">
                  <c:v>44421</c:v>
                </c:pt>
                <c:pt idx="130">
                  <c:v>44428</c:v>
                </c:pt>
                <c:pt idx="131">
                  <c:v>44435</c:v>
                </c:pt>
              </c:numCache>
            </c:numRef>
          </c:cat>
          <c:val>
            <c:numRef>
              <c:f>CCFI!$B$2:$B$133</c:f>
              <c:numCache>
                <c:formatCode>#,##0.00_ </c:formatCode>
                <c:ptCount val="132"/>
                <c:pt idx="0">
                  <c:v>841.78</c:v>
                </c:pt>
                <c:pt idx="1">
                  <c:v>854.81</c:v>
                </c:pt>
                <c:pt idx="2">
                  <c:v>871.56</c:v>
                </c:pt>
                <c:pt idx="3">
                  <c:v>880.25</c:v>
                </c:pt>
                <c:pt idx="4">
                  <c:v>891.32</c:v>
                </c:pt>
                <c:pt idx="5">
                  <c:v>888.84</c:v>
                </c:pt>
                <c:pt idx="6">
                  <c:v>878.77</c:v>
                </c:pt>
                <c:pt idx="7">
                  <c:v>850.47</c:v>
                </c:pt>
                <c:pt idx="8">
                  <c:v>830.49</c:v>
                </c:pt>
                <c:pt idx="9">
                  <c:v>821.04</c:v>
                </c:pt>
                <c:pt idx="10">
                  <c:v>813.37</c:v>
                </c:pt>
                <c:pt idx="11">
                  <c:v>798.52</c:v>
                </c:pt>
                <c:pt idx="12">
                  <c:v>799.79</c:v>
                </c:pt>
                <c:pt idx="13">
                  <c:v>801.28</c:v>
                </c:pt>
                <c:pt idx="14">
                  <c:v>802.27</c:v>
                </c:pt>
                <c:pt idx="15">
                  <c:v>792.15</c:v>
                </c:pt>
                <c:pt idx="16">
                  <c:v>804.46</c:v>
                </c:pt>
                <c:pt idx="17">
                  <c:v>802.72</c:v>
                </c:pt>
                <c:pt idx="18">
                  <c:v>795.58</c:v>
                </c:pt>
                <c:pt idx="19">
                  <c:v>811.44</c:v>
                </c:pt>
                <c:pt idx="20">
                  <c:v>818.83</c:v>
                </c:pt>
                <c:pt idx="21">
                  <c:v>818.97</c:v>
                </c:pt>
                <c:pt idx="22">
                  <c:v>815.01</c:v>
                </c:pt>
                <c:pt idx="23">
                  <c:v>813.99</c:v>
                </c:pt>
                <c:pt idx="24">
                  <c:v>816.31</c:v>
                </c:pt>
                <c:pt idx="25">
                  <c:v>823.95</c:v>
                </c:pt>
                <c:pt idx="26">
                  <c:v>822.99</c:v>
                </c:pt>
                <c:pt idx="27">
                  <c:v>817.64</c:v>
                </c:pt>
                <c:pt idx="28">
                  <c:v>830.18</c:v>
                </c:pt>
                <c:pt idx="29">
                  <c:v>833.56</c:v>
                </c:pt>
                <c:pt idx="30">
                  <c:v>833.29</c:v>
                </c:pt>
                <c:pt idx="31">
                  <c:v>823.75</c:v>
                </c:pt>
                <c:pt idx="32">
                  <c:v>823.83</c:v>
                </c:pt>
                <c:pt idx="33">
                  <c:v>818.33</c:v>
                </c:pt>
                <c:pt idx="34">
                  <c:v>807.84</c:v>
                </c:pt>
                <c:pt idx="35">
                  <c:v>783.15</c:v>
                </c:pt>
                <c:pt idx="36">
                  <c:v>776.92</c:v>
                </c:pt>
                <c:pt idx="37">
                  <c:v>777.36</c:v>
                </c:pt>
                <c:pt idx="38">
                  <c:v>795.1</c:v>
                </c:pt>
                <c:pt idx="39">
                  <c:v>808.93</c:v>
                </c:pt>
                <c:pt idx="40">
                  <c:v>834.87</c:v>
                </c:pt>
                <c:pt idx="41">
                  <c:v>835.98</c:v>
                </c:pt>
                <c:pt idx="42">
                  <c:v>825.57</c:v>
                </c:pt>
                <c:pt idx="43">
                  <c:v>822.72</c:v>
                </c:pt>
                <c:pt idx="44">
                  <c:v>836.55</c:v>
                </c:pt>
                <c:pt idx="45">
                  <c:v>854.37</c:v>
                </c:pt>
                <c:pt idx="46">
                  <c:v>878.86</c:v>
                </c:pt>
                <c:pt idx="47">
                  <c:v>897.53</c:v>
                </c:pt>
                <c:pt idx="48">
                  <c:v>927.06</c:v>
                </c:pt>
                <c:pt idx="49">
                  <c:v>964.95</c:v>
                </c:pt>
                <c:pt idx="50">
                  <c:v>965.31</c:v>
                </c:pt>
                <c:pt idx="51">
                  <c:v>936.65</c:v>
                </c:pt>
                <c:pt idx="52">
                  <c:v>920.05</c:v>
                </c:pt>
                <c:pt idx="53">
                  <c:v>905.4</c:v>
                </c:pt>
                <c:pt idx="54">
                  <c:v>904.24</c:v>
                </c:pt>
                <c:pt idx="55">
                  <c:v>898.44</c:v>
                </c:pt>
                <c:pt idx="56">
                  <c:v>894.23</c:v>
                </c:pt>
                <c:pt idx="57">
                  <c:v>897.69</c:v>
                </c:pt>
                <c:pt idx="58">
                  <c:v>896.09</c:v>
                </c:pt>
                <c:pt idx="59">
                  <c:v>886.26</c:v>
                </c:pt>
                <c:pt idx="60">
                  <c:v>884.19</c:v>
                </c:pt>
                <c:pt idx="61">
                  <c:v>870.33</c:v>
                </c:pt>
                <c:pt idx="62">
                  <c:v>851.1</c:v>
                </c:pt>
                <c:pt idx="63">
                  <c:v>834.9</c:v>
                </c:pt>
                <c:pt idx="64">
                  <c:v>834.24</c:v>
                </c:pt>
                <c:pt idx="65">
                  <c:v>836.64</c:v>
                </c:pt>
                <c:pt idx="66">
                  <c:v>839.27</c:v>
                </c:pt>
                <c:pt idx="67">
                  <c:v>841.18</c:v>
                </c:pt>
                <c:pt idx="68">
                  <c:v>839.19</c:v>
                </c:pt>
                <c:pt idx="69">
                  <c:v>842.6</c:v>
                </c:pt>
                <c:pt idx="70">
                  <c:v>841.83</c:v>
                </c:pt>
                <c:pt idx="71">
                  <c:v>853.9</c:v>
                </c:pt>
                <c:pt idx="72">
                  <c:v>864.72</c:v>
                </c:pt>
                <c:pt idx="73">
                  <c:v>862.11</c:v>
                </c:pt>
                <c:pt idx="74">
                  <c:v>870.83</c:v>
                </c:pt>
                <c:pt idx="75">
                  <c:v>865.53</c:v>
                </c:pt>
                <c:pt idx="76">
                  <c:v>864.86</c:v>
                </c:pt>
                <c:pt idx="77">
                  <c:v>880.53</c:v>
                </c:pt>
                <c:pt idx="78">
                  <c:v>885.46</c:v>
                </c:pt>
                <c:pt idx="79">
                  <c:v>905.23</c:v>
                </c:pt>
                <c:pt idx="80">
                  <c:v>922</c:v>
                </c:pt>
                <c:pt idx="81">
                  <c:v>949.48</c:v>
                </c:pt>
                <c:pt idx="82">
                  <c:v>985.44</c:v>
                </c:pt>
                <c:pt idx="83">
                  <c:v>1007.44</c:v>
                </c:pt>
                <c:pt idx="84">
                  <c:v>1023.02</c:v>
                </c:pt>
                <c:pt idx="85">
                  <c:v>1050.32</c:v>
                </c:pt>
                <c:pt idx="86">
                  <c:v>1053.8</c:v>
                </c:pt>
                <c:pt idx="87">
                  <c:v>1054.3399999999999</c:v>
                </c:pt>
                <c:pt idx="88">
                  <c:v>1074.19</c:v>
                </c:pt>
                <c:pt idx="89">
                  <c:v>1110.7</c:v>
                </c:pt>
                <c:pt idx="90">
                  <c:v>1107.28</c:v>
                </c:pt>
                <c:pt idx="91">
                  <c:v>1145.67</c:v>
                </c:pt>
                <c:pt idx="92">
                  <c:v>1198.72</c:v>
                </c:pt>
                <c:pt idx="93">
                  <c:v>1323.83</c:v>
                </c:pt>
                <c:pt idx="94">
                  <c:v>1411.98</c:v>
                </c:pt>
                <c:pt idx="95">
                  <c:v>1488.72</c:v>
                </c:pt>
                <c:pt idx="96">
                  <c:v>1577.2</c:v>
                </c:pt>
                <c:pt idx="97">
                  <c:v>1658.58</c:v>
                </c:pt>
                <c:pt idx="98">
                  <c:v>1753.85</c:v>
                </c:pt>
                <c:pt idx="99">
                  <c:v>1863.84</c:v>
                </c:pt>
                <c:pt idx="100">
                  <c:v>1966.64</c:v>
                </c:pt>
                <c:pt idx="101">
                  <c:v>2040.18</c:v>
                </c:pt>
                <c:pt idx="102">
                  <c:v>2060.2600000000002</c:v>
                </c:pt>
                <c:pt idx="103">
                  <c:v>2061.5100000000002</c:v>
                </c:pt>
                <c:pt idx="104">
                  <c:v>2071.71</c:v>
                </c:pt>
                <c:pt idx="105">
                  <c:v>2059.52</c:v>
                </c:pt>
                <c:pt idx="106">
                  <c:v>1970.58</c:v>
                </c:pt>
                <c:pt idx="107">
                  <c:v>1912.13</c:v>
                </c:pt>
                <c:pt idx="108">
                  <c:v>1908.09</c:v>
                </c:pt>
                <c:pt idx="109">
                  <c:v>1863.61</c:v>
                </c:pt>
                <c:pt idx="110">
                  <c:v>1871.78</c:v>
                </c:pt>
                <c:pt idx="111">
                  <c:v>1858.01</c:v>
                </c:pt>
                <c:pt idx="112">
                  <c:v>1853.53</c:v>
                </c:pt>
                <c:pt idx="113">
                  <c:v>1903.5</c:v>
                </c:pt>
                <c:pt idx="114">
                  <c:v>1991.16</c:v>
                </c:pt>
                <c:pt idx="115">
                  <c:v>2074.35</c:v>
                </c:pt>
                <c:pt idx="116">
                  <c:v>2134.37</c:v>
                </c:pt>
                <c:pt idx="117">
                  <c:v>2216.63</c:v>
                </c:pt>
                <c:pt idx="118">
                  <c:v>2296.36</c:v>
                </c:pt>
                <c:pt idx="119">
                  <c:v>2373.77</c:v>
                </c:pt>
                <c:pt idx="120" formatCode="General">
                  <c:v>2442.5700000000002</c:v>
                </c:pt>
                <c:pt idx="121" formatCode="General">
                  <c:v>2526.65</c:v>
                </c:pt>
                <c:pt idx="122" formatCode="General">
                  <c:v>2591.41</c:v>
                </c:pt>
                <c:pt idx="123" formatCode="General">
                  <c:v>2653.32</c:v>
                </c:pt>
                <c:pt idx="124" formatCode="General">
                  <c:v>2698.83</c:v>
                </c:pt>
                <c:pt idx="125" formatCode="General">
                  <c:v>2771.54</c:v>
                </c:pt>
                <c:pt idx="126" formatCode="General">
                  <c:v>2854.02</c:v>
                </c:pt>
                <c:pt idx="127" formatCode="General">
                  <c:v>2930.03</c:v>
                </c:pt>
                <c:pt idx="128" formatCode="General">
                  <c:v>3006.82</c:v>
                </c:pt>
                <c:pt idx="129" formatCode="General">
                  <c:v>2978.47</c:v>
                </c:pt>
                <c:pt idx="130" formatCode="General">
                  <c:v>3047.32</c:v>
                </c:pt>
                <c:pt idx="131" formatCode="General">
                  <c:v>3079.04</c:v>
                </c:pt>
              </c:numCache>
            </c:numRef>
          </c:val>
          <c:smooth val="0"/>
          <c:extLst xmlns:c16r2="http://schemas.microsoft.com/office/drawing/2015/06/chart">
            <c:ext xmlns:c16="http://schemas.microsoft.com/office/drawing/2014/chart" uri="{C3380CC4-5D6E-409C-BE32-E72D297353CC}">
              <c16:uniqueId val="{00000002-EBD8-4B1E-ABF9-0F1AFEB1FECF}"/>
            </c:ext>
          </c:extLst>
        </c:ser>
        <c:dLbls>
          <c:showLegendKey val="0"/>
          <c:showVal val="0"/>
          <c:showCatName val="0"/>
          <c:showSerName val="0"/>
          <c:showPercent val="0"/>
          <c:showBubbleSize val="0"/>
        </c:dLbls>
        <c:marker val="1"/>
        <c:smooth val="0"/>
        <c:axId val="353529216"/>
        <c:axId val="353531008"/>
      </c:lineChart>
      <c:dateAx>
        <c:axId val="353529216"/>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53531008"/>
        <c:crosses val="autoZero"/>
        <c:auto val="1"/>
        <c:lblOffset val="100"/>
        <c:baseTimeUnit val="days"/>
      </c:dateAx>
      <c:valAx>
        <c:axId val="353531008"/>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53529216"/>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latin typeface="Times New Roman" panose="02020603050405020304" pitchFamily="18" charset="0"/>
          <a:cs typeface="Times New Roman" panose="02020603050405020304" pitchFamily="18" charset="0"/>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b="1" dirty="0" smtClean="0">
                <a:solidFill>
                  <a:srgbClr val="FF0000"/>
                </a:solidFill>
              </a:rPr>
              <a:t>2007.01-2021.05</a:t>
            </a:r>
            <a:r>
              <a:rPr lang="zh-CN" altLang="en-US" b="1" dirty="0" smtClean="0">
                <a:solidFill>
                  <a:srgbClr val="FF0000"/>
                </a:solidFill>
              </a:rPr>
              <a:t>，中国出口集装箱运价指数</a:t>
            </a:r>
            <a:r>
              <a:rPr lang="en-US" b="1" dirty="0" smtClean="0">
                <a:solidFill>
                  <a:srgbClr val="FF0000"/>
                </a:solidFill>
              </a:rPr>
              <a:t> CCFI(</a:t>
            </a:r>
            <a:r>
              <a:rPr lang="en-US" altLang="zh-CN" b="1" dirty="0" smtClean="0">
                <a:solidFill>
                  <a:srgbClr val="FF0000"/>
                </a:solidFill>
              </a:rPr>
              <a:t>Week</a:t>
            </a:r>
            <a:r>
              <a:rPr lang="en-US" b="1" dirty="0" smtClean="0">
                <a:solidFill>
                  <a:srgbClr val="FF0000"/>
                </a:solidFill>
              </a:rPr>
              <a:t>ly</a:t>
            </a:r>
            <a:r>
              <a:rPr lang="en-US" b="1" dirty="0">
                <a:solidFill>
                  <a:srgbClr val="FF0000"/>
                </a:solidFill>
              </a:rPr>
              <a:t>)</a:t>
            </a:r>
            <a:endParaRPr lang="zh-CN" b="1" dirty="0">
              <a:solidFill>
                <a:srgbClr val="FF0000"/>
              </a:solidFill>
            </a:endParaRPr>
          </a:p>
        </c:rich>
      </c:tx>
      <c:layout/>
      <c:overlay val="0"/>
      <c:spPr>
        <a:noFill/>
        <a:ln>
          <a:noFill/>
        </a:ln>
        <a:effectLst/>
      </c:spPr>
    </c:title>
    <c:autoTitleDeleted val="0"/>
    <c:plotArea>
      <c:layout/>
      <c:lineChart>
        <c:grouping val="standard"/>
        <c:varyColors val="0"/>
        <c:ser>
          <c:idx val="1"/>
          <c:order val="0"/>
          <c:tx>
            <c:strRef>
              <c:f>CCFI!$B$1</c:f>
              <c:strCache>
                <c:ptCount val="1"/>
                <c:pt idx="0">
                  <c:v>CCFI</c:v>
                </c:pt>
              </c:strCache>
            </c:strRef>
          </c:tx>
          <c:spPr>
            <a:ln w="25400"/>
          </c:spPr>
          <c:marker>
            <c:symbol val="none"/>
          </c:marker>
          <c:cat>
            <c:numRef>
              <c:f>CCFI!$A$2:$A$715</c:f>
              <c:numCache>
                <c:formatCode>yyyy\-mm\-dd;@</c:formatCode>
                <c:ptCount val="714"/>
                <c:pt idx="0">
                  <c:v>39087</c:v>
                </c:pt>
                <c:pt idx="1">
                  <c:v>39094</c:v>
                </c:pt>
                <c:pt idx="2">
                  <c:v>39101</c:v>
                </c:pt>
                <c:pt idx="3">
                  <c:v>39108</c:v>
                </c:pt>
                <c:pt idx="4">
                  <c:v>39115</c:v>
                </c:pt>
                <c:pt idx="5">
                  <c:v>39122</c:v>
                </c:pt>
                <c:pt idx="6">
                  <c:v>39129</c:v>
                </c:pt>
                <c:pt idx="7">
                  <c:v>39136</c:v>
                </c:pt>
                <c:pt idx="8">
                  <c:v>39143</c:v>
                </c:pt>
                <c:pt idx="9">
                  <c:v>39150</c:v>
                </c:pt>
                <c:pt idx="10">
                  <c:v>39157</c:v>
                </c:pt>
                <c:pt idx="11">
                  <c:v>39164</c:v>
                </c:pt>
                <c:pt idx="12">
                  <c:v>39171</c:v>
                </c:pt>
                <c:pt idx="13">
                  <c:v>39178</c:v>
                </c:pt>
                <c:pt idx="14">
                  <c:v>39185</c:v>
                </c:pt>
                <c:pt idx="15">
                  <c:v>39192</c:v>
                </c:pt>
                <c:pt idx="16">
                  <c:v>39199</c:v>
                </c:pt>
                <c:pt idx="17">
                  <c:v>39206</c:v>
                </c:pt>
                <c:pt idx="18">
                  <c:v>39213</c:v>
                </c:pt>
                <c:pt idx="19">
                  <c:v>39220</c:v>
                </c:pt>
                <c:pt idx="20">
                  <c:v>39227</c:v>
                </c:pt>
                <c:pt idx="21">
                  <c:v>39234</c:v>
                </c:pt>
                <c:pt idx="22">
                  <c:v>39241</c:v>
                </c:pt>
                <c:pt idx="23">
                  <c:v>39248</c:v>
                </c:pt>
                <c:pt idx="24">
                  <c:v>39255</c:v>
                </c:pt>
                <c:pt idx="25">
                  <c:v>39262</c:v>
                </c:pt>
                <c:pt idx="26">
                  <c:v>39269</c:v>
                </c:pt>
                <c:pt idx="27">
                  <c:v>39276</c:v>
                </c:pt>
                <c:pt idx="28">
                  <c:v>39283</c:v>
                </c:pt>
                <c:pt idx="29">
                  <c:v>39290</c:v>
                </c:pt>
                <c:pt idx="30">
                  <c:v>39297</c:v>
                </c:pt>
                <c:pt idx="31">
                  <c:v>39304</c:v>
                </c:pt>
                <c:pt idx="32">
                  <c:v>39311</c:v>
                </c:pt>
                <c:pt idx="33">
                  <c:v>39318</c:v>
                </c:pt>
                <c:pt idx="34">
                  <c:v>39325</c:v>
                </c:pt>
                <c:pt idx="35">
                  <c:v>39332</c:v>
                </c:pt>
                <c:pt idx="36">
                  <c:v>39339</c:v>
                </c:pt>
                <c:pt idx="37">
                  <c:v>39346</c:v>
                </c:pt>
                <c:pt idx="38">
                  <c:v>39353</c:v>
                </c:pt>
                <c:pt idx="39">
                  <c:v>39360</c:v>
                </c:pt>
                <c:pt idx="40">
                  <c:v>39367</c:v>
                </c:pt>
                <c:pt idx="41">
                  <c:v>39374</c:v>
                </c:pt>
                <c:pt idx="42">
                  <c:v>39381</c:v>
                </c:pt>
                <c:pt idx="43">
                  <c:v>39388</c:v>
                </c:pt>
                <c:pt idx="44">
                  <c:v>39395</c:v>
                </c:pt>
                <c:pt idx="45">
                  <c:v>39402</c:v>
                </c:pt>
                <c:pt idx="46">
                  <c:v>39409</c:v>
                </c:pt>
                <c:pt idx="47">
                  <c:v>39416</c:v>
                </c:pt>
                <c:pt idx="48">
                  <c:v>39423</c:v>
                </c:pt>
                <c:pt idx="49">
                  <c:v>39430</c:v>
                </c:pt>
                <c:pt idx="50">
                  <c:v>39437</c:v>
                </c:pt>
                <c:pt idx="51">
                  <c:v>39444</c:v>
                </c:pt>
                <c:pt idx="52">
                  <c:v>39451</c:v>
                </c:pt>
                <c:pt idx="53">
                  <c:v>39458</c:v>
                </c:pt>
                <c:pt idx="54">
                  <c:v>39465</c:v>
                </c:pt>
                <c:pt idx="55">
                  <c:v>39472</c:v>
                </c:pt>
                <c:pt idx="56">
                  <c:v>39479</c:v>
                </c:pt>
                <c:pt idx="57">
                  <c:v>39486</c:v>
                </c:pt>
                <c:pt idx="58">
                  <c:v>39493</c:v>
                </c:pt>
                <c:pt idx="59">
                  <c:v>39500</c:v>
                </c:pt>
                <c:pt idx="60">
                  <c:v>39507</c:v>
                </c:pt>
                <c:pt idx="61">
                  <c:v>39514</c:v>
                </c:pt>
                <c:pt idx="62">
                  <c:v>39521</c:v>
                </c:pt>
                <c:pt idx="63">
                  <c:v>39528</c:v>
                </c:pt>
                <c:pt idx="64">
                  <c:v>39535</c:v>
                </c:pt>
                <c:pt idx="65">
                  <c:v>39542</c:v>
                </c:pt>
                <c:pt idx="66">
                  <c:v>39549</c:v>
                </c:pt>
                <c:pt idx="67">
                  <c:v>39584</c:v>
                </c:pt>
                <c:pt idx="68">
                  <c:v>39591</c:v>
                </c:pt>
                <c:pt idx="69">
                  <c:v>39598</c:v>
                </c:pt>
                <c:pt idx="70">
                  <c:v>39605</c:v>
                </c:pt>
                <c:pt idx="71">
                  <c:v>39612</c:v>
                </c:pt>
                <c:pt idx="72">
                  <c:v>39619</c:v>
                </c:pt>
                <c:pt idx="73">
                  <c:v>39626</c:v>
                </c:pt>
                <c:pt idx="74">
                  <c:v>39633</c:v>
                </c:pt>
                <c:pt idx="75">
                  <c:v>39640</c:v>
                </c:pt>
                <c:pt idx="76">
                  <c:v>39647</c:v>
                </c:pt>
                <c:pt idx="77">
                  <c:v>39654</c:v>
                </c:pt>
                <c:pt idx="78">
                  <c:v>39661</c:v>
                </c:pt>
                <c:pt idx="79">
                  <c:v>39668</c:v>
                </c:pt>
                <c:pt idx="80">
                  <c:v>39675</c:v>
                </c:pt>
                <c:pt idx="81">
                  <c:v>39682</c:v>
                </c:pt>
                <c:pt idx="82">
                  <c:v>39689</c:v>
                </c:pt>
                <c:pt idx="83">
                  <c:v>39696</c:v>
                </c:pt>
                <c:pt idx="84">
                  <c:v>39703</c:v>
                </c:pt>
                <c:pt idx="85">
                  <c:v>39710</c:v>
                </c:pt>
                <c:pt idx="86">
                  <c:v>39717</c:v>
                </c:pt>
                <c:pt idx="87">
                  <c:v>39724</c:v>
                </c:pt>
                <c:pt idx="88">
                  <c:v>39731</c:v>
                </c:pt>
                <c:pt idx="89">
                  <c:v>39738</c:v>
                </c:pt>
                <c:pt idx="90">
                  <c:v>39745</c:v>
                </c:pt>
                <c:pt idx="91">
                  <c:v>39752</c:v>
                </c:pt>
                <c:pt idx="92">
                  <c:v>39759</c:v>
                </c:pt>
                <c:pt idx="93">
                  <c:v>39766</c:v>
                </c:pt>
                <c:pt idx="94">
                  <c:v>39773</c:v>
                </c:pt>
                <c:pt idx="95">
                  <c:v>39780</c:v>
                </c:pt>
                <c:pt idx="96">
                  <c:v>39787</c:v>
                </c:pt>
                <c:pt idx="97">
                  <c:v>39794</c:v>
                </c:pt>
                <c:pt idx="98">
                  <c:v>39801</c:v>
                </c:pt>
                <c:pt idx="99">
                  <c:v>39808</c:v>
                </c:pt>
                <c:pt idx="100">
                  <c:v>39815</c:v>
                </c:pt>
                <c:pt idx="101">
                  <c:v>39822</c:v>
                </c:pt>
                <c:pt idx="102">
                  <c:v>39829</c:v>
                </c:pt>
                <c:pt idx="103">
                  <c:v>39836</c:v>
                </c:pt>
                <c:pt idx="104">
                  <c:v>39843</c:v>
                </c:pt>
                <c:pt idx="105">
                  <c:v>39850</c:v>
                </c:pt>
                <c:pt idx="106">
                  <c:v>39857</c:v>
                </c:pt>
                <c:pt idx="107">
                  <c:v>39864</c:v>
                </c:pt>
                <c:pt idx="108">
                  <c:v>39871</c:v>
                </c:pt>
                <c:pt idx="109">
                  <c:v>39878</c:v>
                </c:pt>
                <c:pt idx="110">
                  <c:v>40011</c:v>
                </c:pt>
                <c:pt idx="111">
                  <c:v>40018</c:v>
                </c:pt>
                <c:pt idx="112">
                  <c:v>40025</c:v>
                </c:pt>
                <c:pt idx="113">
                  <c:v>40032</c:v>
                </c:pt>
                <c:pt idx="114">
                  <c:v>40039</c:v>
                </c:pt>
                <c:pt idx="115">
                  <c:v>40046</c:v>
                </c:pt>
                <c:pt idx="116">
                  <c:v>40053</c:v>
                </c:pt>
                <c:pt idx="117">
                  <c:v>40060</c:v>
                </c:pt>
                <c:pt idx="118">
                  <c:v>40067</c:v>
                </c:pt>
                <c:pt idx="119">
                  <c:v>40074</c:v>
                </c:pt>
                <c:pt idx="120">
                  <c:v>40081</c:v>
                </c:pt>
                <c:pt idx="121">
                  <c:v>40095</c:v>
                </c:pt>
                <c:pt idx="122">
                  <c:v>40102</c:v>
                </c:pt>
                <c:pt idx="123">
                  <c:v>40109</c:v>
                </c:pt>
                <c:pt idx="124">
                  <c:v>40116</c:v>
                </c:pt>
                <c:pt idx="125">
                  <c:v>40123</c:v>
                </c:pt>
                <c:pt idx="126">
                  <c:v>40130</c:v>
                </c:pt>
                <c:pt idx="127">
                  <c:v>40137</c:v>
                </c:pt>
                <c:pt idx="128">
                  <c:v>40144</c:v>
                </c:pt>
                <c:pt idx="129">
                  <c:v>40151</c:v>
                </c:pt>
                <c:pt idx="130">
                  <c:v>40158</c:v>
                </c:pt>
                <c:pt idx="131">
                  <c:v>40165</c:v>
                </c:pt>
                <c:pt idx="132">
                  <c:v>40172</c:v>
                </c:pt>
                <c:pt idx="133">
                  <c:v>40186</c:v>
                </c:pt>
                <c:pt idx="134">
                  <c:v>40193</c:v>
                </c:pt>
                <c:pt idx="135">
                  <c:v>40200</c:v>
                </c:pt>
                <c:pt idx="136">
                  <c:v>40207</c:v>
                </c:pt>
                <c:pt idx="137">
                  <c:v>40214</c:v>
                </c:pt>
                <c:pt idx="138">
                  <c:v>40221</c:v>
                </c:pt>
                <c:pt idx="139">
                  <c:v>40235</c:v>
                </c:pt>
                <c:pt idx="140">
                  <c:v>40242</c:v>
                </c:pt>
                <c:pt idx="141">
                  <c:v>40249</c:v>
                </c:pt>
                <c:pt idx="142">
                  <c:v>40256</c:v>
                </c:pt>
                <c:pt idx="143">
                  <c:v>40263</c:v>
                </c:pt>
                <c:pt idx="144">
                  <c:v>40270</c:v>
                </c:pt>
                <c:pt idx="145">
                  <c:v>40277</c:v>
                </c:pt>
                <c:pt idx="146">
                  <c:v>40284</c:v>
                </c:pt>
                <c:pt idx="147">
                  <c:v>40291</c:v>
                </c:pt>
                <c:pt idx="148">
                  <c:v>40305</c:v>
                </c:pt>
                <c:pt idx="149">
                  <c:v>40312</c:v>
                </c:pt>
                <c:pt idx="150">
                  <c:v>40319</c:v>
                </c:pt>
                <c:pt idx="151">
                  <c:v>40326</c:v>
                </c:pt>
                <c:pt idx="152">
                  <c:v>40333</c:v>
                </c:pt>
                <c:pt idx="153">
                  <c:v>40340</c:v>
                </c:pt>
                <c:pt idx="154">
                  <c:v>40347</c:v>
                </c:pt>
                <c:pt idx="155">
                  <c:v>40354</c:v>
                </c:pt>
                <c:pt idx="156">
                  <c:v>40361</c:v>
                </c:pt>
                <c:pt idx="157">
                  <c:v>40368</c:v>
                </c:pt>
                <c:pt idx="158">
                  <c:v>40375</c:v>
                </c:pt>
                <c:pt idx="159">
                  <c:v>40382</c:v>
                </c:pt>
                <c:pt idx="160">
                  <c:v>40389</c:v>
                </c:pt>
                <c:pt idx="161">
                  <c:v>40396</c:v>
                </c:pt>
                <c:pt idx="162">
                  <c:v>40403</c:v>
                </c:pt>
                <c:pt idx="163">
                  <c:v>40410</c:v>
                </c:pt>
                <c:pt idx="164">
                  <c:v>40417</c:v>
                </c:pt>
                <c:pt idx="165">
                  <c:v>40424</c:v>
                </c:pt>
                <c:pt idx="166">
                  <c:v>40431</c:v>
                </c:pt>
                <c:pt idx="167">
                  <c:v>40438</c:v>
                </c:pt>
                <c:pt idx="168">
                  <c:v>40466</c:v>
                </c:pt>
                <c:pt idx="169">
                  <c:v>40473</c:v>
                </c:pt>
                <c:pt idx="170">
                  <c:v>40480</c:v>
                </c:pt>
                <c:pt idx="171">
                  <c:v>40487</c:v>
                </c:pt>
                <c:pt idx="172">
                  <c:v>40494</c:v>
                </c:pt>
                <c:pt idx="173">
                  <c:v>40501</c:v>
                </c:pt>
                <c:pt idx="174">
                  <c:v>40508</c:v>
                </c:pt>
                <c:pt idx="175">
                  <c:v>40515</c:v>
                </c:pt>
                <c:pt idx="176">
                  <c:v>40522</c:v>
                </c:pt>
                <c:pt idx="177">
                  <c:v>40529</c:v>
                </c:pt>
                <c:pt idx="178">
                  <c:v>40536</c:v>
                </c:pt>
                <c:pt idx="179">
                  <c:v>40543</c:v>
                </c:pt>
                <c:pt idx="180">
                  <c:v>40550</c:v>
                </c:pt>
                <c:pt idx="181">
                  <c:v>40557</c:v>
                </c:pt>
                <c:pt idx="182">
                  <c:v>40564</c:v>
                </c:pt>
                <c:pt idx="183">
                  <c:v>40571</c:v>
                </c:pt>
                <c:pt idx="184">
                  <c:v>40585</c:v>
                </c:pt>
                <c:pt idx="185">
                  <c:v>40592</c:v>
                </c:pt>
                <c:pt idx="186">
                  <c:v>40599</c:v>
                </c:pt>
                <c:pt idx="187">
                  <c:v>40606</c:v>
                </c:pt>
                <c:pt idx="188">
                  <c:v>40613</c:v>
                </c:pt>
                <c:pt idx="189">
                  <c:v>40620</c:v>
                </c:pt>
                <c:pt idx="190">
                  <c:v>40627</c:v>
                </c:pt>
                <c:pt idx="191">
                  <c:v>40634</c:v>
                </c:pt>
                <c:pt idx="192">
                  <c:v>40641</c:v>
                </c:pt>
                <c:pt idx="193">
                  <c:v>40648</c:v>
                </c:pt>
                <c:pt idx="194">
                  <c:v>40655</c:v>
                </c:pt>
                <c:pt idx="195">
                  <c:v>40662</c:v>
                </c:pt>
                <c:pt idx="196">
                  <c:v>40669</c:v>
                </c:pt>
                <c:pt idx="197">
                  <c:v>40676</c:v>
                </c:pt>
                <c:pt idx="198">
                  <c:v>40683</c:v>
                </c:pt>
                <c:pt idx="199">
                  <c:v>40690</c:v>
                </c:pt>
                <c:pt idx="200">
                  <c:v>40697</c:v>
                </c:pt>
                <c:pt idx="201">
                  <c:v>40704</c:v>
                </c:pt>
                <c:pt idx="202">
                  <c:v>40711</c:v>
                </c:pt>
                <c:pt idx="203">
                  <c:v>40718</c:v>
                </c:pt>
                <c:pt idx="204">
                  <c:v>40725</c:v>
                </c:pt>
                <c:pt idx="205">
                  <c:v>40732</c:v>
                </c:pt>
                <c:pt idx="206">
                  <c:v>40739</c:v>
                </c:pt>
                <c:pt idx="207">
                  <c:v>40746</c:v>
                </c:pt>
                <c:pt idx="208">
                  <c:v>40753</c:v>
                </c:pt>
                <c:pt idx="209">
                  <c:v>40760</c:v>
                </c:pt>
                <c:pt idx="210">
                  <c:v>40767</c:v>
                </c:pt>
                <c:pt idx="211">
                  <c:v>40774</c:v>
                </c:pt>
                <c:pt idx="212">
                  <c:v>40781</c:v>
                </c:pt>
                <c:pt idx="213">
                  <c:v>40788</c:v>
                </c:pt>
                <c:pt idx="214">
                  <c:v>40795</c:v>
                </c:pt>
                <c:pt idx="215">
                  <c:v>40802</c:v>
                </c:pt>
                <c:pt idx="216">
                  <c:v>40809</c:v>
                </c:pt>
                <c:pt idx="217">
                  <c:v>40816</c:v>
                </c:pt>
                <c:pt idx="218">
                  <c:v>40830</c:v>
                </c:pt>
                <c:pt idx="219">
                  <c:v>40837</c:v>
                </c:pt>
                <c:pt idx="220">
                  <c:v>40844</c:v>
                </c:pt>
                <c:pt idx="221">
                  <c:v>40851</c:v>
                </c:pt>
                <c:pt idx="222">
                  <c:v>40858</c:v>
                </c:pt>
                <c:pt idx="223">
                  <c:v>40865</c:v>
                </c:pt>
                <c:pt idx="224">
                  <c:v>40872</c:v>
                </c:pt>
                <c:pt idx="225">
                  <c:v>40879</c:v>
                </c:pt>
                <c:pt idx="226">
                  <c:v>40886</c:v>
                </c:pt>
                <c:pt idx="227">
                  <c:v>40893</c:v>
                </c:pt>
                <c:pt idx="228">
                  <c:v>40900</c:v>
                </c:pt>
                <c:pt idx="229">
                  <c:v>40907</c:v>
                </c:pt>
                <c:pt idx="230">
                  <c:v>40914</c:v>
                </c:pt>
                <c:pt idx="231">
                  <c:v>40921</c:v>
                </c:pt>
                <c:pt idx="232">
                  <c:v>40928</c:v>
                </c:pt>
                <c:pt idx="233">
                  <c:v>40942</c:v>
                </c:pt>
                <c:pt idx="234">
                  <c:v>40949</c:v>
                </c:pt>
                <c:pt idx="235">
                  <c:v>40956</c:v>
                </c:pt>
                <c:pt idx="236">
                  <c:v>40963</c:v>
                </c:pt>
                <c:pt idx="237">
                  <c:v>40970</c:v>
                </c:pt>
                <c:pt idx="238">
                  <c:v>40977</c:v>
                </c:pt>
                <c:pt idx="239">
                  <c:v>40984</c:v>
                </c:pt>
                <c:pt idx="240">
                  <c:v>40991</c:v>
                </c:pt>
                <c:pt idx="241">
                  <c:v>40998</c:v>
                </c:pt>
                <c:pt idx="242">
                  <c:v>41005</c:v>
                </c:pt>
                <c:pt idx="243">
                  <c:v>41012</c:v>
                </c:pt>
                <c:pt idx="244">
                  <c:v>41019</c:v>
                </c:pt>
                <c:pt idx="245">
                  <c:v>41026</c:v>
                </c:pt>
                <c:pt idx="246">
                  <c:v>41033</c:v>
                </c:pt>
                <c:pt idx="247">
                  <c:v>41040</c:v>
                </c:pt>
                <c:pt idx="248">
                  <c:v>41047</c:v>
                </c:pt>
                <c:pt idx="249">
                  <c:v>41054</c:v>
                </c:pt>
                <c:pt idx="250">
                  <c:v>41061</c:v>
                </c:pt>
                <c:pt idx="251">
                  <c:v>41068</c:v>
                </c:pt>
                <c:pt idx="252">
                  <c:v>41089</c:v>
                </c:pt>
                <c:pt idx="253">
                  <c:v>41096</c:v>
                </c:pt>
                <c:pt idx="254">
                  <c:v>41103</c:v>
                </c:pt>
                <c:pt idx="255">
                  <c:v>41110</c:v>
                </c:pt>
                <c:pt idx="256">
                  <c:v>41117</c:v>
                </c:pt>
                <c:pt idx="257">
                  <c:v>41124</c:v>
                </c:pt>
                <c:pt idx="258">
                  <c:v>41131</c:v>
                </c:pt>
                <c:pt idx="259">
                  <c:v>41138</c:v>
                </c:pt>
                <c:pt idx="260">
                  <c:v>41145</c:v>
                </c:pt>
                <c:pt idx="261">
                  <c:v>41152</c:v>
                </c:pt>
                <c:pt idx="262">
                  <c:v>41159</c:v>
                </c:pt>
                <c:pt idx="263">
                  <c:v>41166</c:v>
                </c:pt>
                <c:pt idx="264">
                  <c:v>41173</c:v>
                </c:pt>
                <c:pt idx="265">
                  <c:v>41180</c:v>
                </c:pt>
                <c:pt idx="266">
                  <c:v>41194</c:v>
                </c:pt>
                <c:pt idx="267">
                  <c:v>41201</c:v>
                </c:pt>
                <c:pt idx="268">
                  <c:v>41208</c:v>
                </c:pt>
                <c:pt idx="269">
                  <c:v>41215</c:v>
                </c:pt>
                <c:pt idx="270">
                  <c:v>41222</c:v>
                </c:pt>
                <c:pt idx="271">
                  <c:v>41229</c:v>
                </c:pt>
                <c:pt idx="272">
                  <c:v>41236</c:v>
                </c:pt>
                <c:pt idx="273">
                  <c:v>41243</c:v>
                </c:pt>
                <c:pt idx="274">
                  <c:v>41250</c:v>
                </c:pt>
                <c:pt idx="275">
                  <c:v>41257</c:v>
                </c:pt>
                <c:pt idx="276">
                  <c:v>41264</c:v>
                </c:pt>
                <c:pt idx="277">
                  <c:v>41271</c:v>
                </c:pt>
                <c:pt idx="278">
                  <c:v>41278</c:v>
                </c:pt>
                <c:pt idx="279">
                  <c:v>41285</c:v>
                </c:pt>
                <c:pt idx="280">
                  <c:v>41292</c:v>
                </c:pt>
                <c:pt idx="281">
                  <c:v>41299</c:v>
                </c:pt>
                <c:pt idx="282">
                  <c:v>41306</c:v>
                </c:pt>
                <c:pt idx="283">
                  <c:v>41313</c:v>
                </c:pt>
                <c:pt idx="284">
                  <c:v>41327</c:v>
                </c:pt>
                <c:pt idx="285">
                  <c:v>41334</c:v>
                </c:pt>
                <c:pt idx="286">
                  <c:v>41341</c:v>
                </c:pt>
                <c:pt idx="287">
                  <c:v>41348</c:v>
                </c:pt>
                <c:pt idx="288">
                  <c:v>41355</c:v>
                </c:pt>
                <c:pt idx="289">
                  <c:v>41362</c:v>
                </c:pt>
                <c:pt idx="290">
                  <c:v>41369</c:v>
                </c:pt>
                <c:pt idx="291">
                  <c:v>41376</c:v>
                </c:pt>
                <c:pt idx="292">
                  <c:v>41383</c:v>
                </c:pt>
                <c:pt idx="293">
                  <c:v>41390</c:v>
                </c:pt>
                <c:pt idx="294">
                  <c:v>41397</c:v>
                </c:pt>
                <c:pt idx="295">
                  <c:v>41404</c:v>
                </c:pt>
                <c:pt idx="296">
                  <c:v>41411</c:v>
                </c:pt>
                <c:pt idx="297">
                  <c:v>41418</c:v>
                </c:pt>
                <c:pt idx="298">
                  <c:v>41425</c:v>
                </c:pt>
                <c:pt idx="299">
                  <c:v>41432</c:v>
                </c:pt>
                <c:pt idx="300">
                  <c:v>41439</c:v>
                </c:pt>
                <c:pt idx="301">
                  <c:v>41446</c:v>
                </c:pt>
                <c:pt idx="302">
                  <c:v>41453</c:v>
                </c:pt>
                <c:pt idx="303">
                  <c:v>41460</c:v>
                </c:pt>
                <c:pt idx="304">
                  <c:v>41467</c:v>
                </c:pt>
                <c:pt idx="305">
                  <c:v>41474</c:v>
                </c:pt>
                <c:pt idx="306">
                  <c:v>41481</c:v>
                </c:pt>
                <c:pt idx="307">
                  <c:v>41488</c:v>
                </c:pt>
                <c:pt idx="308">
                  <c:v>41495</c:v>
                </c:pt>
                <c:pt idx="309">
                  <c:v>41502</c:v>
                </c:pt>
                <c:pt idx="310">
                  <c:v>41509</c:v>
                </c:pt>
                <c:pt idx="311">
                  <c:v>41516</c:v>
                </c:pt>
                <c:pt idx="312">
                  <c:v>41523</c:v>
                </c:pt>
                <c:pt idx="313">
                  <c:v>41530</c:v>
                </c:pt>
                <c:pt idx="314">
                  <c:v>41537</c:v>
                </c:pt>
                <c:pt idx="315">
                  <c:v>41544</c:v>
                </c:pt>
                <c:pt idx="316">
                  <c:v>41558</c:v>
                </c:pt>
                <c:pt idx="317">
                  <c:v>41565</c:v>
                </c:pt>
                <c:pt idx="318">
                  <c:v>41572</c:v>
                </c:pt>
                <c:pt idx="319">
                  <c:v>41579</c:v>
                </c:pt>
                <c:pt idx="320">
                  <c:v>41586</c:v>
                </c:pt>
                <c:pt idx="321">
                  <c:v>41593</c:v>
                </c:pt>
                <c:pt idx="322">
                  <c:v>41600</c:v>
                </c:pt>
                <c:pt idx="323">
                  <c:v>41607</c:v>
                </c:pt>
                <c:pt idx="324">
                  <c:v>41614</c:v>
                </c:pt>
                <c:pt idx="325">
                  <c:v>41621</c:v>
                </c:pt>
                <c:pt idx="326">
                  <c:v>41628</c:v>
                </c:pt>
                <c:pt idx="327">
                  <c:v>41635</c:v>
                </c:pt>
                <c:pt idx="328">
                  <c:v>41642</c:v>
                </c:pt>
                <c:pt idx="329">
                  <c:v>41649</c:v>
                </c:pt>
                <c:pt idx="330">
                  <c:v>41656</c:v>
                </c:pt>
                <c:pt idx="331">
                  <c:v>41663</c:v>
                </c:pt>
                <c:pt idx="332">
                  <c:v>41670</c:v>
                </c:pt>
                <c:pt idx="333">
                  <c:v>41677</c:v>
                </c:pt>
                <c:pt idx="334">
                  <c:v>41684</c:v>
                </c:pt>
                <c:pt idx="335">
                  <c:v>41691</c:v>
                </c:pt>
                <c:pt idx="336">
                  <c:v>41698</c:v>
                </c:pt>
                <c:pt idx="337">
                  <c:v>41705</c:v>
                </c:pt>
                <c:pt idx="338">
                  <c:v>41712</c:v>
                </c:pt>
                <c:pt idx="339">
                  <c:v>41719</c:v>
                </c:pt>
                <c:pt idx="340">
                  <c:v>41726</c:v>
                </c:pt>
                <c:pt idx="341">
                  <c:v>41733</c:v>
                </c:pt>
                <c:pt idx="342">
                  <c:v>41740</c:v>
                </c:pt>
                <c:pt idx="343">
                  <c:v>41747</c:v>
                </c:pt>
                <c:pt idx="344">
                  <c:v>41754</c:v>
                </c:pt>
                <c:pt idx="345">
                  <c:v>41761</c:v>
                </c:pt>
                <c:pt idx="346">
                  <c:v>41768</c:v>
                </c:pt>
                <c:pt idx="347">
                  <c:v>41775</c:v>
                </c:pt>
                <c:pt idx="348">
                  <c:v>41782</c:v>
                </c:pt>
                <c:pt idx="349">
                  <c:v>41789</c:v>
                </c:pt>
                <c:pt idx="350">
                  <c:v>41796</c:v>
                </c:pt>
                <c:pt idx="351">
                  <c:v>41803</c:v>
                </c:pt>
                <c:pt idx="352">
                  <c:v>41810</c:v>
                </c:pt>
                <c:pt idx="353">
                  <c:v>41817</c:v>
                </c:pt>
                <c:pt idx="354">
                  <c:v>41824</c:v>
                </c:pt>
                <c:pt idx="355">
                  <c:v>41831</c:v>
                </c:pt>
                <c:pt idx="356">
                  <c:v>41838</c:v>
                </c:pt>
                <c:pt idx="357">
                  <c:v>41845</c:v>
                </c:pt>
                <c:pt idx="358">
                  <c:v>41852</c:v>
                </c:pt>
                <c:pt idx="359">
                  <c:v>41859</c:v>
                </c:pt>
                <c:pt idx="360">
                  <c:v>41866</c:v>
                </c:pt>
                <c:pt idx="361">
                  <c:v>41873</c:v>
                </c:pt>
                <c:pt idx="362">
                  <c:v>41880</c:v>
                </c:pt>
                <c:pt idx="363">
                  <c:v>41887</c:v>
                </c:pt>
                <c:pt idx="364">
                  <c:v>41894</c:v>
                </c:pt>
                <c:pt idx="365">
                  <c:v>41901</c:v>
                </c:pt>
                <c:pt idx="366">
                  <c:v>41908</c:v>
                </c:pt>
                <c:pt idx="367">
                  <c:v>41922</c:v>
                </c:pt>
                <c:pt idx="368">
                  <c:v>41929</c:v>
                </c:pt>
                <c:pt idx="369">
                  <c:v>41936</c:v>
                </c:pt>
                <c:pt idx="370">
                  <c:v>41943</c:v>
                </c:pt>
                <c:pt idx="371">
                  <c:v>41950</c:v>
                </c:pt>
                <c:pt idx="372">
                  <c:v>41957</c:v>
                </c:pt>
                <c:pt idx="373">
                  <c:v>41964</c:v>
                </c:pt>
                <c:pt idx="374">
                  <c:v>41971</c:v>
                </c:pt>
                <c:pt idx="375">
                  <c:v>41978</c:v>
                </c:pt>
                <c:pt idx="376">
                  <c:v>41985</c:v>
                </c:pt>
                <c:pt idx="377">
                  <c:v>41992</c:v>
                </c:pt>
                <c:pt idx="378">
                  <c:v>41999</c:v>
                </c:pt>
                <c:pt idx="379">
                  <c:v>42006</c:v>
                </c:pt>
                <c:pt idx="380">
                  <c:v>42013</c:v>
                </c:pt>
                <c:pt idx="381">
                  <c:v>42020</c:v>
                </c:pt>
                <c:pt idx="382">
                  <c:v>42027</c:v>
                </c:pt>
                <c:pt idx="383">
                  <c:v>42034</c:v>
                </c:pt>
                <c:pt idx="384">
                  <c:v>42041</c:v>
                </c:pt>
                <c:pt idx="385">
                  <c:v>42048</c:v>
                </c:pt>
                <c:pt idx="386">
                  <c:v>42062</c:v>
                </c:pt>
                <c:pt idx="387">
                  <c:v>42069</c:v>
                </c:pt>
                <c:pt idx="388">
                  <c:v>42076</c:v>
                </c:pt>
                <c:pt idx="389">
                  <c:v>42083</c:v>
                </c:pt>
                <c:pt idx="390">
                  <c:v>42090</c:v>
                </c:pt>
                <c:pt idx="391">
                  <c:v>42097</c:v>
                </c:pt>
                <c:pt idx="392">
                  <c:v>42104</c:v>
                </c:pt>
                <c:pt idx="393">
                  <c:v>42111</c:v>
                </c:pt>
                <c:pt idx="394">
                  <c:v>42118</c:v>
                </c:pt>
                <c:pt idx="395">
                  <c:v>42125</c:v>
                </c:pt>
                <c:pt idx="396">
                  <c:v>42132</c:v>
                </c:pt>
                <c:pt idx="397">
                  <c:v>42139</c:v>
                </c:pt>
                <c:pt idx="398">
                  <c:v>42146</c:v>
                </c:pt>
                <c:pt idx="399">
                  <c:v>42153</c:v>
                </c:pt>
                <c:pt idx="400">
                  <c:v>42160</c:v>
                </c:pt>
                <c:pt idx="401">
                  <c:v>42167</c:v>
                </c:pt>
                <c:pt idx="402">
                  <c:v>42174</c:v>
                </c:pt>
                <c:pt idx="403">
                  <c:v>42181</c:v>
                </c:pt>
                <c:pt idx="404">
                  <c:v>42188</c:v>
                </c:pt>
                <c:pt idx="405">
                  <c:v>42195</c:v>
                </c:pt>
                <c:pt idx="406">
                  <c:v>42202</c:v>
                </c:pt>
                <c:pt idx="407">
                  <c:v>42209</c:v>
                </c:pt>
                <c:pt idx="408">
                  <c:v>42216</c:v>
                </c:pt>
                <c:pt idx="409">
                  <c:v>42223</c:v>
                </c:pt>
                <c:pt idx="410">
                  <c:v>42230</c:v>
                </c:pt>
                <c:pt idx="411">
                  <c:v>42237</c:v>
                </c:pt>
                <c:pt idx="412">
                  <c:v>42244</c:v>
                </c:pt>
                <c:pt idx="413">
                  <c:v>42251</c:v>
                </c:pt>
                <c:pt idx="414">
                  <c:v>42258</c:v>
                </c:pt>
                <c:pt idx="415">
                  <c:v>42265</c:v>
                </c:pt>
                <c:pt idx="416">
                  <c:v>42272</c:v>
                </c:pt>
                <c:pt idx="417">
                  <c:v>42286</c:v>
                </c:pt>
                <c:pt idx="418">
                  <c:v>42293</c:v>
                </c:pt>
                <c:pt idx="419">
                  <c:v>42300</c:v>
                </c:pt>
                <c:pt idx="420">
                  <c:v>42307</c:v>
                </c:pt>
                <c:pt idx="421">
                  <c:v>42314</c:v>
                </c:pt>
                <c:pt idx="422">
                  <c:v>42321</c:v>
                </c:pt>
                <c:pt idx="423">
                  <c:v>42328</c:v>
                </c:pt>
                <c:pt idx="424">
                  <c:v>42335</c:v>
                </c:pt>
                <c:pt idx="425">
                  <c:v>42342</c:v>
                </c:pt>
                <c:pt idx="426">
                  <c:v>42349</c:v>
                </c:pt>
                <c:pt idx="427">
                  <c:v>42356</c:v>
                </c:pt>
                <c:pt idx="428">
                  <c:v>42363</c:v>
                </c:pt>
                <c:pt idx="429">
                  <c:v>42370</c:v>
                </c:pt>
                <c:pt idx="430">
                  <c:v>42377</c:v>
                </c:pt>
                <c:pt idx="431">
                  <c:v>42384</c:v>
                </c:pt>
                <c:pt idx="432">
                  <c:v>42391</c:v>
                </c:pt>
                <c:pt idx="433">
                  <c:v>42398</c:v>
                </c:pt>
                <c:pt idx="434">
                  <c:v>42405</c:v>
                </c:pt>
                <c:pt idx="435">
                  <c:v>42419</c:v>
                </c:pt>
                <c:pt idx="436">
                  <c:v>42426</c:v>
                </c:pt>
                <c:pt idx="437">
                  <c:v>42433</c:v>
                </c:pt>
                <c:pt idx="438">
                  <c:v>42440</c:v>
                </c:pt>
                <c:pt idx="439">
                  <c:v>42447</c:v>
                </c:pt>
                <c:pt idx="440">
                  <c:v>42454</c:v>
                </c:pt>
                <c:pt idx="441">
                  <c:v>42461</c:v>
                </c:pt>
                <c:pt idx="442">
                  <c:v>42468</c:v>
                </c:pt>
                <c:pt idx="443">
                  <c:v>42475</c:v>
                </c:pt>
                <c:pt idx="444">
                  <c:v>42482</c:v>
                </c:pt>
                <c:pt idx="445">
                  <c:v>42489</c:v>
                </c:pt>
                <c:pt idx="446">
                  <c:v>42496</c:v>
                </c:pt>
                <c:pt idx="447">
                  <c:v>42503</c:v>
                </c:pt>
                <c:pt idx="448">
                  <c:v>42510</c:v>
                </c:pt>
                <c:pt idx="449">
                  <c:v>42517</c:v>
                </c:pt>
                <c:pt idx="450">
                  <c:v>42524</c:v>
                </c:pt>
                <c:pt idx="451">
                  <c:v>42531</c:v>
                </c:pt>
                <c:pt idx="452">
                  <c:v>42538</c:v>
                </c:pt>
                <c:pt idx="453">
                  <c:v>42545</c:v>
                </c:pt>
                <c:pt idx="454">
                  <c:v>42552</c:v>
                </c:pt>
                <c:pt idx="455">
                  <c:v>42559</c:v>
                </c:pt>
                <c:pt idx="456">
                  <c:v>42566</c:v>
                </c:pt>
                <c:pt idx="457">
                  <c:v>42573</c:v>
                </c:pt>
                <c:pt idx="458">
                  <c:v>42580</c:v>
                </c:pt>
                <c:pt idx="459">
                  <c:v>42587</c:v>
                </c:pt>
                <c:pt idx="460">
                  <c:v>42594</c:v>
                </c:pt>
                <c:pt idx="461">
                  <c:v>42601</c:v>
                </c:pt>
                <c:pt idx="462">
                  <c:v>42608</c:v>
                </c:pt>
                <c:pt idx="463">
                  <c:v>42615</c:v>
                </c:pt>
                <c:pt idx="464">
                  <c:v>42622</c:v>
                </c:pt>
                <c:pt idx="465">
                  <c:v>42629</c:v>
                </c:pt>
                <c:pt idx="466">
                  <c:v>42636</c:v>
                </c:pt>
                <c:pt idx="467">
                  <c:v>42643</c:v>
                </c:pt>
                <c:pt idx="468">
                  <c:v>42657</c:v>
                </c:pt>
                <c:pt idx="469">
                  <c:v>42664</c:v>
                </c:pt>
                <c:pt idx="470">
                  <c:v>42671</c:v>
                </c:pt>
                <c:pt idx="471">
                  <c:v>42678</c:v>
                </c:pt>
                <c:pt idx="472">
                  <c:v>42685</c:v>
                </c:pt>
                <c:pt idx="473">
                  <c:v>42692</c:v>
                </c:pt>
                <c:pt idx="474">
                  <c:v>42699</c:v>
                </c:pt>
                <c:pt idx="475">
                  <c:v>42706</c:v>
                </c:pt>
                <c:pt idx="476">
                  <c:v>42713</c:v>
                </c:pt>
                <c:pt idx="477">
                  <c:v>42720</c:v>
                </c:pt>
                <c:pt idx="478">
                  <c:v>42727</c:v>
                </c:pt>
                <c:pt idx="479">
                  <c:v>42734</c:v>
                </c:pt>
                <c:pt idx="480">
                  <c:v>42741</c:v>
                </c:pt>
                <c:pt idx="481">
                  <c:v>42748</c:v>
                </c:pt>
                <c:pt idx="482">
                  <c:v>42755</c:v>
                </c:pt>
                <c:pt idx="483">
                  <c:v>42762</c:v>
                </c:pt>
                <c:pt idx="484">
                  <c:v>42769</c:v>
                </c:pt>
                <c:pt idx="485">
                  <c:v>42776</c:v>
                </c:pt>
                <c:pt idx="486">
                  <c:v>42783</c:v>
                </c:pt>
                <c:pt idx="487">
                  <c:v>42790</c:v>
                </c:pt>
                <c:pt idx="488">
                  <c:v>42797</c:v>
                </c:pt>
                <c:pt idx="489">
                  <c:v>42804</c:v>
                </c:pt>
                <c:pt idx="490">
                  <c:v>42811</c:v>
                </c:pt>
                <c:pt idx="491">
                  <c:v>42818</c:v>
                </c:pt>
                <c:pt idx="492">
                  <c:v>42825</c:v>
                </c:pt>
                <c:pt idx="493">
                  <c:v>42832</c:v>
                </c:pt>
                <c:pt idx="494">
                  <c:v>42839</c:v>
                </c:pt>
                <c:pt idx="495">
                  <c:v>42846</c:v>
                </c:pt>
                <c:pt idx="496">
                  <c:v>42853</c:v>
                </c:pt>
                <c:pt idx="497">
                  <c:v>42860</c:v>
                </c:pt>
                <c:pt idx="498">
                  <c:v>42867</c:v>
                </c:pt>
                <c:pt idx="499">
                  <c:v>42874</c:v>
                </c:pt>
                <c:pt idx="500">
                  <c:v>42881</c:v>
                </c:pt>
                <c:pt idx="501">
                  <c:v>42888</c:v>
                </c:pt>
                <c:pt idx="502">
                  <c:v>42895</c:v>
                </c:pt>
                <c:pt idx="503">
                  <c:v>42902</c:v>
                </c:pt>
                <c:pt idx="504">
                  <c:v>42909</c:v>
                </c:pt>
                <c:pt idx="505">
                  <c:v>42916</c:v>
                </c:pt>
                <c:pt idx="506">
                  <c:v>42923</c:v>
                </c:pt>
                <c:pt idx="507">
                  <c:v>42930</c:v>
                </c:pt>
                <c:pt idx="508">
                  <c:v>42937</c:v>
                </c:pt>
                <c:pt idx="509">
                  <c:v>42944</c:v>
                </c:pt>
                <c:pt idx="510">
                  <c:v>42951</c:v>
                </c:pt>
                <c:pt idx="511">
                  <c:v>42958</c:v>
                </c:pt>
                <c:pt idx="512">
                  <c:v>42965</c:v>
                </c:pt>
                <c:pt idx="513">
                  <c:v>42972</c:v>
                </c:pt>
                <c:pt idx="514">
                  <c:v>42979</c:v>
                </c:pt>
                <c:pt idx="515">
                  <c:v>42986</c:v>
                </c:pt>
                <c:pt idx="516">
                  <c:v>42993</c:v>
                </c:pt>
                <c:pt idx="517">
                  <c:v>43000</c:v>
                </c:pt>
                <c:pt idx="518">
                  <c:v>43007</c:v>
                </c:pt>
                <c:pt idx="519">
                  <c:v>43021</c:v>
                </c:pt>
                <c:pt idx="520">
                  <c:v>43028</c:v>
                </c:pt>
                <c:pt idx="521">
                  <c:v>43035</c:v>
                </c:pt>
                <c:pt idx="522">
                  <c:v>43042</c:v>
                </c:pt>
                <c:pt idx="523">
                  <c:v>43049</c:v>
                </c:pt>
                <c:pt idx="524">
                  <c:v>43056</c:v>
                </c:pt>
                <c:pt idx="525">
                  <c:v>43063</c:v>
                </c:pt>
                <c:pt idx="526">
                  <c:v>43070</c:v>
                </c:pt>
                <c:pt idx="527">
                  <c:v>43077</c:v>
                </c:pt>
                <c:pt idx="528">
                  <c:v>43084</c:v>
                </c:pt>
                <c:pt idx="529">
                  <c:v>43091</c:v>
                </c:pt>
                <c:pt idx="530">
                  <c:v>43098</c:v>
                </c:pt>
                <c:pt idx="531">
                  <c:v>43105</c:v>
                </c:pt>
                <c:pt idx="532">
                  <c:v>43112</c:v>
                </c:pt>
                <c:pt idx="533">
                  <c:v>43119</c:v>
                </c:pt>
                <c:pt idx="534">
                  <c:v>43126</c:v>
                </c:pt>
                <c:pt idx="535">
                  <c:v>43133</c:v>
                </c:pt>
                <c:pt idx="536">
                  <c:v>43140</c:v>
                </c:pt>
                <c:pt idx="537">
                  <c:v>43147</c:v>
                </c:pt>
                <c:pt idx="538">
                  <c:v>43154</c:v>
                </c:pt>
                <c:pt idx="539">
                  <c:v>43161</c:v>
                </c:pt>
                <c:pt idx="540">
                  <c:v>43168</c:v>
                </c:pt>
                <c:pt idx="541">
                  <c:v>43175</c:v>
                </c:pt>
                <c:pt idx="542">
                  <c:v>43182</c:v>
                </c:pt>
                <c:pt idx="543">
                  <c:v>43189</c:v>
                </c:pt>
                <c:pt idx="544">
                  <c:v>43196</c:v>
                </c:pt>
                <c:pt idx="545">
                  <c:v>43203</c:v>
                </c:pt>
                <c:pt idx="546">
                  <c:v>43210</c:v>
                </c:pt>
                <c:pt idx="547">
                  <c:v>43217</c:v>
                </c:pt>
                <c:pt idx="548">
                  <c:v>43224</c:v>
                </c:pt>
                <c:pt idx="549">
                  <c:v>43231</c:v>
                </c:pt>
                <c:pt idx="550">
                  <c:v>43238</c:v>
                </c:pt>
                <c:pt idx="551">
                  <c:v>43245</c:v>
                </c:pt>
                <c:pt idx="552">
                  <c:v>43252</c:v>
                </c:pt>
                <c:pt idx="553">
                  <c:v>43259</c:v>
                </c:pt>
                <c:pt idx="554">
                  <c:v>43266</c:v>
                </c:pt>
                <c:pt idx="555">
                  <c:v>43273</c:v>
                </c:pt>
                <c:pt idx="556">
                  <c:v>43280</c:v>
                </c:pt>
                <c:pt idx="557">
                  <c:v>43287</c:v>
                </c:pt>
                <c:pt idx="558">
                  <c:v>43294</c:v>
                </c:pt>
                <c:pt idx="559">
                  <c:v>43301</c:v>
                </c:pt>
                <c:pt idx="560">
                  <c:v>43308</c:v>
                </c:pt>
                <c:pt idx="561">
                  <c:v>43315</c:v>
                </c:pt>
                <c:pt idx="562">
                  <c:v>43322</c:v>
                </c:pt>
                <c:pt idx="563">
                  <c:v>43329</c:v>
                </c:pt>
                <c:pt idx="564">
                  <c:v>43336</c:v>
                </c:pt>
                <c:pt idx="565">
                  <c:v>43343</c:v>
                </c:pt>
                <c:pt idx="566">
                  <c:v>43350</c:v>
                </c:pt>
                <c:pt idx="567">
                  <c:v>43357</c:v>
                </c:pt>
                <c:pt idx="568">
                  <c:v>43364</c:v>
                </c:pt>
                <c:pt idx="569">
                  <c:v>43371</c:v>
                </c:pt>
                <c:pt idx="570">
                  <c:v>43385</c:v>
                </c:pt>
                <c:pt idx="571">
                  <c:v>43392</c:v>
                </c:pt>
                <c:pt idx="572">
                  <c:v>43399</c:v>
                </c:pt>
                <c:pt idx="573">
                  <c:v>43406</c:v>
                </c:pt>
                <c:pt idx="574">
                  <c:v>43413</c:v>
                </c:pt>
                <c:pt idx="575">
                  <c:v>43420</c:v>
                </c:pt>
                <c:pt idx="576">
                  <c:v>43427</c:v>
                </c:pt>
                <c:pt idx="577">
                  <c:v>43434</c:v>
                </c:pt>
                <c:pt idx="578">
                  <c:v>43441</c:v>
                </c:pt>
                <c:pt idx="579">
                  <c:v>43448</c:v>
                </c:pt>
                <c:pt idx="580">
                  <c:v>43455</c:v>
                </c:pt>
                <c:pt idx="581">
                  <c:v>43462</c:v>
                </c:pt>
                <c:pt idx="582">
                  <c:v>43469</c:v>
                </c:pt>
                <c:pt idx="583">
                  <c:v>43476</c:v>
                </c:pt>
                <c:pt idx="584">
                  <c:v>43483</c:v>
                </c:pt>
                <c:pt idx="585">
                  <c:v>43490</c:v>
                </c:pt>
                <c:pt idx="586">
                  <c:v>43497</c:v>
                </c:pt>
                <c:pt idx="587">
                  <c:v>43511</c:v>
                </c:pt>
                <c:pt idx="588">
                  <c:v>43518</c:v>
                </c:pt>
                <c:pt idx="589">
                  <c:v>43525</c:v>
                </c:pt>
                <c:pt idx="590">
                  <c:v>43532</c:v>
                </c:pt>
                <c:pt idx="591">
                  <c:v>43539</c:v>
                </c:pt>
                <c:pt idx="592">
                  <c:v>43546</c:v>
                </c:pt>
                <c:pt idx="593">
                  <c:v>43553</c:v>
                </c:pt>
                <c:pt idx="594">
                  <c:v>43567</c:v>
                </c:pt>
                <c:pt idx="595">
                  <c:v>43574</c:v>
                </c:pt>
                <c:pt idx="596">
                  <c:v>43581</c:v>
                </c:pt>
                <c:pt idx="597">
                  <c:v>43595</c:v>
                </c:pt>
                <c:pt idx="598">
                  <c:v>43602</c:v>
                </c:pt>
                <c:pt idx="599">
                  <c:v>43609</c:v>
                </c:pt>
                <c:pt idx="600">
                  <c:v>43623</c:v>
                </c:pt>
                <c:pt idx="601">
                  <c:v>43630</c:v>
                </c:pt>
                <c:pt idx="602">
                  <c:v>43637</c:v>
                </c:pt>
                <c:pt idx="603">
                  <c:v>43644</c:v>
                </c:pt>
                <c:pt idx="604">
                  <c:v>43651</c:v>
                </c:pt>
                <c:pt idx="605">
                  <c:v>43658</c:v>
                </c:pt>
                <c:pt idx="606">
                  <c:v>43665</c:v>
                </c:pt>
                <c:pt idx="607">
                  <c:v>43672</c:v>
                </c:pt>
                <c:pt idx="608">
                  <c:v>43679</c:v>
                </c:pt>
                <c:pt idx="609">
                  <c:v>43686</c:v>
                </c:pt>
                <c:pt idx="610">
                  <c:v>43693</c:v>
                </c:pt>
                <c:pt idx="611">
                  <c:v>43700</c:v>
                </c:pt>
                <c:pt idx="612">
                  <c:v>43707</c:v>
                </c:pt>
                <c:pt idx="613">
                  <c:v>43714</c:v>
                </c:pt>
                <c:pt idx="614">
                  <c:v>43721</c:v>
                </c:pt>
                <c:pt idx="615">
                  <c:v>43728</c:v>
                </c:pt>
                <c:pt idx="616">
                  <c:v>43735</c:v>
                </c:pt>
                <c:pt idx="617">
                  <c:v>43749</c:v>
                </c:pt>
                <c:pt idx="618">
                  <c:v>43756</c:v>
                </c:pt>
                <c:pt idx="619">
                  <c:v>43763</c:v>
                </c:pt>
                <c:pt idx="620">
                  <c:v>43770</c:v>
                </c:pt>
                <c:pt idx="621">
                  <c:v>43777</c:v>
                </c:pt>
                <c:pt idx="622">
                  <c:v>43784</c:v>
                </c:pt>
                <c:pt idx="623">
                  <c:v>43791</c:v>
                </c:pt>
                <c:pt idx="624">
                  <c:v>43798</c:v>
                </c:pt>
                <c:pt idx="625">
                  <c:v>43805</c:v>
                </c:pt>
                <c:pt idx="626">
                  <c:v>43812</c:v>
                </c:pt>
                <c:pt idx="627">
                  <c:v>43819</c:v>
                </c:pt>
                <c:pt idx="628">
                  <c:v>43826</c:v>
                </c:pt>
                <c:pt idx="629">
                  <c:v>43833</c:v>
                </c:pt>
                <c:pt idx="630">
                  <c:v>43840</c:v>
                </c:pt>
                <c:pt idx="631">
                  <c:v>43847</c:v>
                </c:pt>
                <c:pt idx="632">
                  <c:v>43854</c:v>
                </c:pt>
                <c:pt idx="633">
                  <c:v>43875</c:v>
                </c:pt>
                <c:pt idx="634">
                  <c:v>43882</c:v>
                </c:pt>
                <c:pt idx="635">
                  <c:v>43889</c:v>
                </c:pt>
                <c:pt idx="636">
                  <c:v>43896</c:v>
                </c:pt>
                <c:pt idx="637">
                  <c:v>43903</c:v>
                </c:pt>
                <c:pt idx="638">
                  <c:v>43910</c:v>
                </c:pt>
                <c:pt idx="639">
                  <c:v>43917</c:v>
                </c:pt>
                <c:pt idx="640">
                  <c:v>43924</c:v>
                </c:pt>
                <c:pt idx="641">
                  <c:v>43931</c:v>
                </c:pt>
                <c:pt idx="642">
                  <c:v>43938</c:v>
                </c:pt>
                <c:pt idx="643">
                  <c:v>43945</c:v>
                </c:pt>
                <c:pt idx="644">
                  <c:v>43952</c:v>
                </c:pt>
                <c:pt idx="645">
                  <c:v>43959</c:v>
                </c:pt>
                <c:pt idx="646">
                  <c:v>43966</c:v>
                </c:pt>
                <c:pt idx="647">
                  <c:v>43973</c:v>
                </c:pt>
                <c:pt idx="648">
                  <c:v>43980</c:v>
                </c:pt>
                <c:pt idx="649">
                  <c:v>43987</c:v>
                </c:pt>
                <c:pt idx="650">
                  <c:v>43994</c:v>
                </c:pt>
                <c:pt idx="651">
                  <c:v>44001</c:v>
                </c:pt>
                <c:pt idx="652">
                  <c:v>44008</c:v>
                </c:pt>
                <c:pt idx="653">
                  <c:v>44015</c:v>
                </c:pt>
                <c:pt idx="654">
                  <c:v>44022</c:v>
                </c:pt>
                <c:pt idx="655">
                  <c:v>44029</c:v>
                </c:pt>
                <c:pt idx="656">
                  <c:v>44036</c:v>
                </c:pt>
                <c:pt idx="657">
                  <c:v>44043</c:v>
                </c:pt>
                <c:pt idx="658">
                  <c:v>44050</c:v>
                </c:pt>
                <c:pt idx="659">
                  <c:v>44057</c:v>
                </c:pt>
                <c:pt idx="660">
                  <c:v>44064</c:v>
                </c:pt>
                <c:pt idx="661">
                  <c:v>44071</c:v>
                </c:pt>
                <c:pt idx="662">
                  <c:v>44078</c:v>
                </c:pt>
                <c:pt idx="663">
                  <c:v>44085</c:v>
                </c:pt>
                <c:pt idx="664">
                  <c:v>44092</c:v>
                </c:pt>
                <c:pt idx="665">
                  <c:v>44099</c:v>
                </c:pt>
                <c:pt idx="666">
                  <c:v>44106</c:v>
                </c:pt>
                <c:pt idx="667">
                  <c:v>44113</c:v>
                </c:pt>
                <c:pt idx="668">
                  <c:v>44120</c:v>
                </c:pt>
                <c:pt idx="669">
                  <c:v>44127</c:v>
                </c:pt>
                <c:pt idx="670">
                  <c:v>44134</c:v>
                </c:pt>
                <c:pt idx="671">
                  <c:v>44141</c:v>
                </c:pt>
                <c:pt idx="672">
                  <c:v>44148</c:v>
                </c:pt>
                <c:pt idx="673">
                  <c:v>44155</c:v>
                </c:pt>
                <c:pt idx="674">
                  <c:v>44162</c:v>
                </c:pt>
                <c:pt idx="675">
                  <c:v>44169</c:v>
                </c:pt>
                <c:pt idx="676">
                  <c:v>44176</c:v>
                </c:pt>
                <c:pt idx="677">
                  <c:v>44183</c:v>
                </c:pt>
                <c:pt idx="678">
                  <c:v>44190</c:v>
                </c:pt>
                <c:pt idx="679">
                  <c:v>44197</c:v>
                </c:pt>
                <c:pt idx="680">
                  <c:v>44204</c:v>
                </c:pt>
                <c:pt idx="681">
                  <c:v>44211</c:v>
                </c:pt>
                <c:pt idx="682">
                  <c:v>44218</c:v>
                </c:pt>
                <c:pt idx="683">
                  <c:v>44225</c:v>
                </c:pt>
                <c:pt idx="684">
                  <c:v>44232</c:v>
                </c:pt>
                <c:pt idx="685">
                  <c:v>44239</c:v>
                </c:pt>
                <c:pt idx="686">
                  <c:v>44246</c:v>
                </c:pt>
                <c:pt idx="687">
                  <c:v>44253</c:v>
                </c:pt>
                <c:pt idx="688">
                  <c:v>44260</c:v>
                </c:pt>
                <c:pt idx="689">
                  <c:v>44267</c:v>
                </c:pt>
                <c:pt idx="690">
                  <c:v>44274</c:v>
                </c:pt>
                <c:pt idx="691">
                  <c:v>44281</c:v>
                </c:pt>
                <c:pt idx="692">
                  <c:v>44288</c:v>
                </c:pt>
                <c:pt idx="693">
                  <c:v>44295</c:v>
                </c:pt>
                <c:pt idx="694">
                  <c:v>44302</c:v>
                </c:pt>
                <c:pt idx="695">
                  <c:v>44309</c:v>
                </c:pt>
                <c:pt idx="696">
                  <c:v>44316</c:v>
                </c:pt>
                <c:pt idx="697">
                  <c:v>44323</c:v>
                </c:pt>
                <c:pt idx="698">
                  <c:v>44330</c:v>
                </c:pt>
                <c:pt idx="699">
                  <c:v>44337</c:v>
                </c:pt>
                <c:pt idx="700">
                  <c:v>44344</c:v>
                </c:pt>
                <c:pt idx="701">
                  <c:v>44351</c:v>
                </c:pt>
                <c:pt idx="702">
                  <c:v>44358</c:v>
                </c:pt>
                <c:pt idx="703">
                  <c:v>44365</c:v>
                </c:pt>
                <c:pt idx="704">
                  <c:v>44372</c:v>
                </c:pt>
                <c:pt idx="705">
                  <c:v>44379</c:v>
                </c:pt>
                <c:pt idx="706">
                  <c:v>44386</c:v>
                </c:pt>
                <c:pt idx="707">
                  <c:v>44393</c:v>
                </c:pt>
                <c:pt idx="708">
                  <c:v>44400</c:v>
                </c:pt>
                <c:pt idx="709">
                  <c:v>44407</c:v>
                </c:pt>
                <c:pt idx="710">
                  <c:v>44414</c:v>
                </c:pt>
                <c:pt idx="711">
                  <c:v>44421</c:v>
                </c:pt>
                <c:pt idx="712">
                  <c:v>44428</c:v>
                </c:pt>
                <c:pt idx="713">
                  <c:v>44435</c:v>
                </c:pt>
              </c:numCache>
            </c:numRef>
          </c:cat>
          <c:val>
            <c:numRef>
              <c:f>CCFI!$B$2:$B$703</c:f>
              <c:numCache>
                <c:formatCode>#,##0.00_ </c:formatCode>
                <c:ptCount val="702"/>
                <c:pt idx="0">
                  <c:v>1017.92</c:v>
                </c:pt>
                <c:pt idx="1">
                  <c:v>1040.17</c:v>
                </c:pt>
                <c:pt idx="2">
                  <c:v>1033.6500000000001</c:v>
                </c:pt>
                <c:pt idx="3">
                  <c:v>1039.6300000000001</c:v>
                </c:pt>
                <c:pt idx="4">
                  <c:v>1024.1500000000001</c:v>
                </c:pt>
                <c:pt idx="5">
                  <c:v>1040.17</c:v>
                </c:pt>
                <c:pt idx="6">
                  <c:v>1034.1500000000001</c:v>
                </c:pt>
                <c:pt idx="7">
                  <c:v>1044.1300000000001</c:v>
                </c:pt>
                <c:pt idx="8">
                  <c:v>1012.93</c:v>
                </c:pt>
                <c:pt idx="9">
                  <c:v>1014.85</c:v>
                </c:pt>
                <c:pt idx="10">
                  <c:v>1026.07</c:v>
                </c:pt>
                <c:pt idx="11">
                  <c:v>1004.98</c:v>
                </c:pt>
                <c:pt idx="12">
                  <c:v>993.7</c:v>
                </c:pt>
                <c:pt idx="13">
                  <c:v>998.24</c:v>
                </c:pt>
                <c:pt idx="14">
                  <c:v>1004.9</c:v>
                </c:pt>
                <c:pt idx="15">
                  <c:v>1005.57</c:v>
                </c:pt>
                <c:pt idx="16">
                  <c:v>1013.38</c:v>
                </c:pt>
                <c:pt idx="17">
                  <c:v>1017.33</c:v>
                </c:pt>
                <c:pt idx="18">
                  <c:v>1026.06</c:v>
                </c:pt>
                <c:pt idx="19">
                  <c:v>1021.75</c:v>
                </c:pt>
                <c:pt idx="20">
                  <c:v>1011.89</c:v>
                </c:pt>
                <c:pt idx="21">
                  <c:v>1030.6199999999999</c:v>
                </c:pt>
                <c:pt idx="22">
                  <c:v>1030.72</c:v>
                </c:pt>
                <c:pt idx="23">
                  <c:v>1034.94</c:v>
                </c:pt>
                <c:pt idx="24">
                  <c:v>1029.53</c:v>
                </c:pt>
                <c:pt idx="25">
                  <c:v>1041.17</c:v>
                </c:pt>
                <c:pt idx="26">
                  <c:v>1061.8800000000001</c:v>
                </c:pt>
                <c:pt idx="27">
                  <c:v>1053.47</c:v>
                </c:pt>
                <c:pt idx="28">
                  <c:v>1064.1300000000001</c:v>
                </c:pt>
                <c:pt idx="29">
                  <c:v>1078.3399999999999</c:v>
                </c:pt>
                <c:pt idx="30">
                  <c:v>1092.95</c:v>
                </c:pt>
                <c:pt idx="31">
                  <c:v>1082.6500000000001</c:v>
                </c:pt>
                <c:pt idx="32">
                  <c:v>1086.8399999999999</c:v>
                </c:pt>
                <c:pt idx="33">
                  <c:v>1102.2</c:v>
                </c:pt>
                <c:pt idx="34">
                  <c:v>1097.8399999999999</c:v>
                </c:pt>
                <c:pt idx="35">
                  <c:v>1113.82</c:v>
                </c:pt>
                <c:pt idx="36">
                  <c:v>1110.68</c:v>
                </c:pt>
                <c:pt idx="37">
                  <c:v>1111.18</c:v>
                </c:pt>
                <c:pt idx="38">
                  <c:v>1126.1400000000001</c:v>
                </c:pt>
                <c:pt idx="39">
                  <c:v>1130.72</c:v>
                </c:pt>
                <c:pt idx="40">
                  <c:v>1155.5</c:v>
                </c:pt>
                <c:pt idx="41">
                  <c:v>1168.25</c:v>
                </c:pt>
                <c:pt idx="42">
                  <c:v>1147.8499999999999</c:v>
                </c:pt>
                <c:pt idx="43">
                  <c:v>1168.54</c:v>
                </c:pt>
                <c:pt idx="44">
                  <c:v>1163.8</c:v>
                </c:pt>
                <c:pt idx="45">
                  <c:v>1168.1199999999999</c:v>
                </c:pt>
                <c:pt idx="46">
                  <c:v>1154.1199999999999</c:v>
                </c:pt>
                <c:pt idx="47">
                  <c:v>1155.17</c:v>
                </c:pt>
                <c:pt idx="48">
                  <c:v>1156.24</c:v>
                </c:pt>
                <c:pt idx="49">
                  <c:v>1159.17</c:v>
                </c:pt>
                <c:pt idx="50">
                  <c:v>1154.04</c:v>
                </c:pt>
                <c:pt idx="51">
                  <c:v>1155.01</c:v>
                </c:pt>
                <c:pt idx="52">
                  <c:v>1168.1600000000001</c:v>
                </c:pt>
                <c:pt idx="53">
                  <c:v>1161.21</c:v>
                </c:pt>
                <c:pt idx="54">
                  <c:v>1150.24</c:v>
                </c:pt>
                <c:pt idx="55">
                  <c:v>1159.45</c:v>
                </c:pt>
                <c:pt idx="56">
                  <c:v>1177.47</c:v>
                </c:pt>
                <c:pt idx="57">
                  <c:v>1194.28</c:v>
                </c:pt>
                <c:pt idx="58">
                  <c:v>1201.8</c:v>
                </c:pt>
                <c:pt idx="59">
                  <c:v>1193.45</c:v>
                </c:pt>
                <c:pt idx="60">
                  <c:v>1186.08</c:v>
                </c:pt>
                <c:pt idx="61">
                  <c:v>1173.6600000000001</c:v>
                </c:pt>
                <c:pt idx="62">
                  <c:v>1144.22</c:v>
                </c:pt>
                <c:pt idx="63">
                  <c:v>1145.4100000000001</c:v>
                </c:pt>
                <c:pt idx="64">
                  <c:v>1136.75</c:v>
                </c:pt>
                <c:pt idx="65">
                  <c:v>1105.3900000000001</c:v>
                </c:pt>
                <c:pt idx="66">
                  <c:v>1123.23</c:v>
                </c:pt>
                <c:pt idx="67">
                  <c:v>1128.8599999999999</c:v>
                </c:pt>
                <c:pt idx="68">
                  <c:v>1123.45</c:v>
                </c:pt>
                <c:pt idx="69">
                  <c:v>1128.33</c:v>
                </c:pt>
                <c:pt idx="70">
                  <c:v>1139.06</c:v>
                </c:pt>
                <c:pt idx="71">
                  <c:v>1133.05</c:v>
                </c:pt>
                <c:pt idx="72">
                  <c:v>1138.73</c:v>
                </c:pt>
                <c:pt idx="73">
                  <c:v>1137.22</c:v>
                </c:pt>
                <c:pt idx="74">
                  <c:v>1134.43</c:v>
                </c:pt>
                <c:pt idx="75">
                  <c:v>1127.6099999999999</c:v>
                </c:pt>
                <c:pt idx="76">
                  <c:v>1134.2</c:v>
                </c:pt>
                <c:pt idx="77">
                  <c:v>1139.03</c:v>
                </c:pt>
                <c:pt idx="78">
                  <c:v>1129.3599999999999</c:v>
                </c:pt>
                <c:pt idx="79">
                  <c:v>1123.6300000000001</c:v>
                </c:pt>
                <c:pt idx="80">
                  <c:v>1128.5999999999999</c:v>
                </c:pt>
                <c:pt idx="81">
                  <c:v>1128.3399999999999</c:v>
                </c:pt>
                <c:pt idx="82">
                  <c:v>1146.24</c:v>
                </c:pt>
                <c:pt idx="83">
                  <c:v>1136.3800000000001</c:v>
                </c:pt>
                <c:pt idx="84">
                  <c:v>1138.01</c:v>
                </c:pt>
                <c:pt idx="85">
                  <c:v>1133.46</c:v>
                </c:pt>
                <c:pt idx="86">
                  <c:v>1129.6600000000001</c:v>
                </c:pt>
                <c:pt idx="87">
                  <c:v>1133.83</c:v>
                </c:pt>
                <c:pt idx="88">
                  <c:v>1136.21</c:v>
                </c:pt>
                <c:pt idx="89">
                  <c:v>1124.92</c:v>
                </c:pt>
                <c:pt idx="90">
                  <c:v>1117.3800000000001</c:v>
                </c:pt>
                <c:pt idx="91">
                  <c:v>1103.8599999999999</c:v>
                </c:pt>
                <c:pt idx="92">
                  <c:v>1094.22</c:v>
                </c:pt>
                <c:pt idx="93">
                  <c:v>1082.68</c:v>
                </c:pt>
                <c:pt idx="94">
                  <c:v>1046.4100000000001</c:v>
                </c:pt>
                <c:pt idx="95">
                  <c:v>1025.67</c:v>
                </c:pt>
                <c:pt idx="96">
                  <c:v>1013.3</c:v>
                </c:pt>
                <c:pt idx="97">
                  <c:v>982.15</c:v>
                </c:pt>
                <c:pt idx="98">
                  <c:v>970.48</c:v>
                </c:pt>
                <c:pt idx="99">
                  <c:v>946.55</c:v>
                </c:pt>
                <c:pt idx="100">
                  <c:v>930.93</c:v>
                </c:pt>
                <c:pt idx="101">
                  <c:v>915.77</c:v>
                </c:pt>
                <c:pt idx="102">
                  <c:v>910.7</c:v>
                </c:pt>
                <c:pt idx="103">
                  <c:v>889.35</c:v>
                </c:pt>
                <c:pt idx="104">
                  <c:v>892.36</c:v>
                </c:pt>
                <c:pt idx="105">
                  <c:v>886.95</c:v>
                </c:pt>
                <c:pt idx="106">
                  <c:v>872.82</c:v>
                </c:pt>
                <c:pt idx="107">
                  <c:v>869.85</c:v>
                </c:pt>
                <c:pt idx="108">
                  <c:v>875.32</c:v>
                </c:pt>
                <c:pt idx="109">
                  <c:v>848.28</c:v>
                </c:pt>
                <c:pt idx="110">
                  <c:v>787.14</c:v>
                </c:pt>
                <c:pt idx="111">
                  <c:v>789.53</c:v>
                </c:pt>
                <c:pt idx="112">
                  <c:v>808.23</c:v>
                </c:pt>
                <c:pt idx="113">
                  <c:v>828.12</c:v>
                </c:pt>
                <c:pt idx="114">
                  <c:v>858.63</c:v>
                </c:pt>
                <c:pt idx="115">
                  <c:v>866.99</c:v>
                </c:pt>
                <c:pt idx="116">
                  <c:v>920.24</c:v>
                </c:pt>
                <c:pt idx="117">
                  <c:v>939.4</c:v>
                </c:pt>
                <c:pt idx="118">
                  <c:v>941.9</c:v>
                </c:pt>
                <c:pt idx="119">
                  <c:v>945.3</c:v>
                </c:pt>
                <c:pt idx="120">
                  <c:v>958.87</c:v>
                </c:pt>
                <c:pt idx="121">
                  <c:v>964.05</c:v>
                </c:pt>
                <c:pt idx="122">
                  <c:v>966.25</c:v>
                </c:pt>
                <c:pt idx="123">
                  <c:v>961.13</c:v>
                </c:pt>
                <c:pt idx="124">
                  <c:v>965.15</c:v>
                </c:pt>
                <c:pt idx="125">
                  <c:v>969.98</c:v>
                </c:pt>
                <c:pt idx="126">
                  <c:v>980.11</c:v>
                </c:pt>
                <c:pt idx="127">
                  <c:v>985.6</c:v>
                </c:pt>
                <c:pt idx="128">
                  <c:v>993.94</c:v>
                </c:pt>
                <c:pt idx="129">
                  <c:v>993.45</c:v>
                </c:pt>
                <c:pt idx="130">
                  <c:v>991.45</c:v>
                </c:pt>
                <c:pt idx="131">
                  <c:v>990.98</c:v>
                </c:pt>
                <c:pt idx="132">
                  <c:v>995.94</c:v>
                </c:pt>
                <c:pt idx="133">
                  <c:v>1004.58</c:v>
                </c:pt>
                <c:pt idx="134">
                  <c:v>1004.83</c:v>
                </c:pt>
                <c:pt idx="135">
                  <c:v>1040.3800000000001</c:v>
                </c:pt>
                <c:pt idx="136">
                  <c:v>1057.78</c:v>
                </c:pt>
                <c:pt idx="137">
                  <c:v>1081.67</c:v>
                </c:pt>
                <c:pt idx="138">
                  <c:v>1124.9100000000001</c:v>
                </c:pt>
                <c:pt idx="139">
                  <c:v>1168.31</c:v>
                </c:pt>
                <c:pt idx="140">
                  <c:v>1133.3900000000001</c:v>
                </c:pt>
                <c:pt idx="141">
                  <c:v>1135.71</c:v>
                </c:pt>
                <c:pt idx="142">
                  <c:v>1127.6199999999999</c:v>
                </c:pt>
                <c:pt idx="143">
                  <c:v>1120.1199999999999</c:v>
                </c:pt>
                <c:pt idx="144">
                  <c:v>1123.46</c:v>
                </c:pt>
                <c:pt idx="145">
                  <c:v>1117.8900000000001</c:v>
                </c:pt>
                <c:pt idx="146">
                  <c:v>1117.1199999999999</c:v>
                </c:pt>
                <c:pt idx="147">
                  <c:v>1115.8699999999999</c:v>
                </c:pt>
                <c:pt idx="148">
                  <c:v>1120.46</c:v>
                </c:pt>
                <c:pt idx="149">
                  <c:v>1120.1300000000001</c:v>
                </c:pt>
                <c:pt idx="150">
                  <c:v>1125.78</c:v>
                </c:pt>
                <c:pt idx="151">
                  <c:v>1128.6199999999999</c:v>
                </c:pt>
                <c:pt idx="152">
                  <c:v>1137.47</c:v>
                </c:pt>
                <c:pt idx="153">
                  <c:v>1143.8499999999999</c:v>
                </c:pt>
                <c:pt idx="154">
                  <c:v>1155.0899999999999</c:v>
                </c:pt>
                <c:pt idx="155">
                  <c:v>1171.54</c:v>
                </c:pt>
                <c:pt idx="156">
                  <c:v>1172</c:v>
                </c:pt>
                <c:pt idx="157">
                  <c:v>1184.9100000000001</c:v>
                </c:pt>
                <c:pt idx="158">
                  <c:v>1193.08</c:v>
                </c:pt>
                <c:pt idx="159">
                  <c:v>1198.6500000000001</c:v>
                </c:pt>
                <c:pt idx="160">
                  <c:v>1209.06</c:v>
                </c:pt>
                <c:pt idx="161">
                  <c:v>1213.08</c:v>
                </c:pt>
                <c:pt idx="162">
                  <c:v>1211.79</c:v>
                </c:pt>
                <c:pt idx="163">
                  <c:v>1207.96</c:v>
                </c:pt>
                <c:pt idx="164">
                  <c:v>1214.7</c:v>
                </c:pt>
                <c:pt idx="165">
                  <c:v>1202.5899999999999</c:v>
                </c:pt>
                <c:pt idx="166">
                  <c:v>1198.77</c:v>
                </c:pt>
                <c:pt idx="167">
                  <c:v>1197.69</c:v>
                </c:pt>
                <c:pt idx="168">
                  <c:v>1153.17</c:v>
                </c:pt>
                <c:pt idx="169">
                  <c:v>1132.08</c:v>
                </c:pt>
                <c:pt idx="170">
                  <c:v>1133.96</c:v>
                </c:pt>
                <c:pt idx="171">
                  <c:v>1118.7</c:v>
                </c:pt>
                <c:pt idx="172">
                  <c:v>1107.67</c:v>
                </c:pt>
                <c:pt idx="173">
                  <c:v>1097.33</c:v>
                </c:pt>
                <c:pt idx="174">
                  <c:v>1089.18</c:v>
                </c:pt>
                <c:pt idx="175">
                  <c:v>1075.8399999999999</c:v>
                </c:pt>
                <c:pt idx="176">
                  <c:v>1073.3800000000001</c:v>
                </c:pt>
                <c:pt idx="177">
                  <c:v>1058.1099999999999</c:v>
                </c:pt>
                <c:pt idx="178">
                  <c:v>1060.9100000000001</c:v>
                </c:pt>
                <c:pt idx="179">
                  <c:v>1053.93</c:v>
                </c:pt>
                <c:pt idx="180">
                  <c:v>1056.51</c:v>
                </c:pt>
                <c:pt idx="181">
                  <c:v>1065.32</c:v>
                </c:pt>
                <c:pt idx="182">
                  <c:v>1060.6400000000001</c:v>
                </c:pt>
                <c:pt idx="183">
                  <c:v>1059.95</c:v>
                </c:pt>
                <c:pt idx="184">
                  <c:v>1051.1400000000001</c:v>
                </c:pt>
                <c:pt idx="185">
                  <c:v>1052.52</c:v>
                </c:pt>
                <c:pt idx="186">
                  <c:v>1056.06</c:v>
                </c:pt>
                <c:pt idx="187">
                  <c:v>1046.3900000000001</c:v>
                </c:pt>
                <c:pt idx="188">
                  <c:v>1027.9000000000001</c:v>
                </c:pt>
                <c:pt idx="189">
                  <c:v>1026.46</c:v>
                </c:pt>
                <c:pt idx="190">
                  <c:v>1018.25</c:v>
                </c:pt>
                <c:pt idx="191">
                  <c:v>1016.25</c:v>
                </c:pt>
                <c:pt idx="192">
                  <c:v>1004.95</c:v>
                </c:pt>
                <c:pt idx="193">
                  <c:v>1011.35</c:v>
                </c:pt>
                <c:pt idx="194">
                  <c:v>1001.96</c:v>
                </c:pt>
                <c:pt idx="195">
                  <c:v>1005.88</c:v>
                </c:pt>
                <c:pt idx="196">
                  <c:v>1008.26</c:v>
                </c:pt>
                <c:pt idx="197">
                  <c:v>1010.69</c:v>
                </c:pt>
                <c:pt idx="198">
                  <c:v>1013.37</c:v>
                </c:pt>
                <c:pt idx="199">
                  <c:v>1015.39</c:v>
                </c:pt>
                <c:pt idx="200">
                  <c:v>1007.92</c:v>
                </c:pt>
                <c:pt idx="201">
                  <c:v>999.68</c:v>
                </c:pt>
                <c:pt idx="202">
                  <c:v>998.28</c:v>
                </c:pt>
                <c:pt idx="203">
                  <c:v>981.65</c:v>
                </c:pt>
                <c:pt idx="204">
                  <c:v>982.13</c:v>
                </c:pt>
                <c:pt idx="205">
                  <c:v>989.09</c:v>
                </c:pt>
                <c:pt idx="206">
                  <c:v>983.84</c:v>
                </c:pt>
                <c:pt idx="207">
                  <c:v>976.36</c:v>
                </c:pt>
                <c:pt idx="208">
                  <c:v>980.78</c:v>
                </c:pt>
                <c:pt idx="209">
                  <c:v>978.85</c:v>
                </c:pt>
                <c:pt idx="210">
                  <c:v>983.52</c:v>
                </c:pt>
                <c:pt idx="211">
                  <c:v>990.97</c:v>
                </c:pt>
                <c:pt idx="212">
                  <c:v>994.88</c:v>
                </c:pt>
                <c:pt idx="213">
                  <c:v>992.99</c:v>
                </c:pt>
                <c:pt idx="214">
                  <c:v>1001.46</c:v>
                </c:pt>
                <c:pt idx="215">
                  <c:v>996.35</c:v>
                </c:pt>
                <c:pt idx="216">
                  <c:v>989.78</c:v>
                </c:pt>
                <c:pt idx="217">
                  <c:v>975.61</c:v>
                </c:pt>
                <c:pt idx="218">
                  <c:v>966.08</c:v>
                </c:pt>
                <c:pt idx="219">
                  <c:v>952.28</c:v>
                </c:pt>
                <c:pt idx="220">
                  <c:v>951.96</c:v>
                </c:pt>
                <c:pt idx="221">
                  <c:v>945.37</c:v>
                </c:pt>
                <c:pt idx="222">
                  <c:v>935.71</c:v>
                </c:pt>
                <c:pt idx="223">
                  <c:v>931.57</c:v>
                </c:pt>
                <c:pt idx="224">
                  <c:v>923.67</c:v>
                </c:pt>
                <c:pt idx="225">
                  <c:v>921.99</c:v>
                </c:pt>
                <c:pt idx="226">
                  <c:v>911.77</c:v>
                </c:pt>
                <c:pt idx="227">
                  <c:v>905.52</c:v>
                </c:pt>
                <c:pt idx="228">
                  <c:v>892.79</c:v>
                </c:pt>
                <c:pt idx="229">
                  <c:v>881.15</c:v>
                </c:pt>
                <c:pt idx="230">
                  <c:v>896.06</c:v>
                </c:pt>
                <c:pt idx="231">
                  <c:v>920.56</c:v>
                </c:pt>
                <c:pt idx="232">
                  <c:v>924.25</c:v>
                </c:pt>
                <c:pt idx="233">
                  <c:v>943.45</c:v>
                </c:pt>
                <c:pt idx="234">
                  <c:v>945.96</c:v>
                </c:pt>
                <c:pt idx="235">
                  <c:v>943.51</c:v>
                </c:pt>
                <c:pt idx="236">
                  <c:v>941.2</c:v>
                </c:pt>
                <c:pt idx="237">
                  <c:v>942.37</c:v>
                </c:pt>
                <c:pt idx="238">
                  <c:v>1002.71</c:v>
                </c:pt>
                <c:pt idx="239">
                  <c:v>1047.23</c:v>
                </c:pt>
                <c:pt idx="240">
                  <c:v>1072.8599999999999</c:v>
                </c:pt>
                <c:pt idx="241">
                  <c:v>1135.1099999999999</c:v>
                </c:pt>
                <c:pt idx="242">
                  <c:v>1175.71</c:v>
                </c:pt>
                <c:pt idx="243">
                  <c:v>1198.8699999999999</c:v>
                </c:pt>
                <c:pt idx="244">
                  <c:v>1214.69</c:v>
                </c:pt>
                <c:pt idx="245">
                  <c:v>1263.0999999999999</c:v>
                </c:pt>
                <c:pt idx="246">
                  <c:v>1263.95</c:v>
                </c:pt>
                <c:pt idx="247">
                  <c:v>1322.01</c:v>
                </c:pt>
                <c:pt idx="248">
                  <c:v>1335.86</c:v>
                </c:pt>
                <c:pt idx="249">
                  <c:v>1331.4</c:v>
                </c:pt>
                <c:pt idx="250">
                  <c:v>1324.67</c:v>
                </c:pt>
                <c:pt idx="251">
                  <c:v>1319.28</c:v>
                </c:pt>
                <c:pt idx="252">
                  <c:v>1307.31</c:v>
                </c:pt>
                <c:pt idx="253">
                  <c:v>1314.56</c:v>
                </c:pt>
                <c:pt idx="254">
                  <c:v>1313.81</c:v>
                </c:pt>
                <c:pt idx="255">
                  <c:v>1307.18</c:v>
                </c:pt>
                <c:pt idx="256">
                  <c:v>1284.31</c:v>
                </c:pt>
                <c:pt idx="257">
                  <c:v>1283.6400000000001</c:v>
                </c:pt>
                <c:pt idx="258">
                  <c:v>1273.51</c:v>
                </c:pt>
                <c:pt idx="259">
                  <c:v>1262.32</c:v>
                </c:pt>
                <c:pt idx="260">
                  <c:v>1257.05</c:v>
                </c:pt>
                <c:pt idx="261">
                  <c:v>1242.0899999999999</c:v>
                </c:pt>
                <c:pt idx="262">
                  <c:v>1226.04</c:v>
                </c:pt>
                <c:pt idx="263">
                  <c:v>1235.18</c:v>
                </c:pt>
                <c:pt idx="264">
                  <c:v>1227.03</c:v>
                </c:pt>
                <c:pt idx="265">
                  <c:v>1214.6199999999999</c:v>
                </c:pt>
                <c:pt idx="266">
                  <c:v>1187.72</c:v>
                </c:pt>
                <c:pt idx="267">
                  <c:v>1177.71</c:v>
                </c:pt>
                <c:pt idx="268">
                  <c:v>1166.05</c:v>
                </c:pt>
                <c:pt idx="269">
                  <c:v>1159.6199999999999</c:v>
                </c:pt>
                <c:pt idx="270">
                  <c:v>1155.9000000000001</c:v>
                </c:pt>
                <c:pt idx="271">
                  <c:v>1152.8499999999999</c:v>
                </c:pt>
                <c:pt idx="272">
                  <c:v>1144.98</c:v>
                </c:pt>
                <c:pt idx="273">
                  <c:v>1129.9000000000001</c:v>
                </c:pt>
                <c:pt idx="274">
                  <c:v>1106.28</c:v>
                </c:pt>
                <c:pt idx="275">
                  <c:v>1101.46</c:v>
                </c:pt>
                <c:pt idx="276">
                  <c:v>1107.55</c:v>
                </c:pt>
                <c:pt idx="277">
                  <c:v>1113.58</c:v>
                </c:pt>
                <c:pt idx="278">
                  <c:v>1109.8900000000001</c:v>
                </c:pt>
                <c:pt idx="279">
                  <c:v>1122.3599999999999</c:v>
                </c:pt>
                <c:pt idx="280">
                  <c:v>1125.21</c:v>
                </c:pt>
                <c:pt idx="281">
                  <c:v>1132.27</c:v>
                </c:pt>
                <c:pt idx="282">
                  <c:v>1142.4000000000001</c:v>
                </c:pt>
                <c:pt idx="283">
                  <c:v>1144.55</c:v>
                </c:pt>
                <c:pt idx="284">
                  <c:v>1152.47</c:v>
                </c:pt>
                <c:pt idx="285">
                  <c:v>1134.82</c:v>
                </c:pt>
                <c:pt idx="286">
                  <c:v>1110.77</c:v>
                </c:pt>
                <c:pt idx="287">
                  <c:v>1090.92</c:v>
                </c:pt>
                <c:pt idx="288">
                  <c:v>1107.55</c:v>
                </c:pt>
                <c:pt idx="289">
                  <c:v>1108.25</c:v>
                </c:pt>
                <c:pt idx="290">
                  <c:v>1111.8599999999999</c:v>
                </c:pt>
                <c:pt idx="291">
                  <c:v>1108.27</c:v>
                </c:pt>
                <c:pt idx="292">
                  <c:v>1097.06</c:v>
                </c:pt>
                <c:pt idx="293">
                  <c:v>1095.3</c:v>
                </c:pt>
                <c:pt idx="294">
                  <c:v>1101.57</c:v>
                </c:pt>
                <c:pt idx="295">
                  <c:v>1082.82</c:v>
                </c:pt>
                <c:pt idx="296">
                  <c:v>1069.97</c:v>
                </c:pt>
                <c:pt idx="297">
                  <c:v>1057.92</c:v>
                </c:pt>
                <c:pt idx="298">
                  <c:v>1035.04</c:v>
                </c:pt>
                <c:pt idx="299">
                  <c:v>1028.9000000000001</c:v>
                </c:pt>
                <c:pt idx="300">
                  <c:v>1035.03</c:v>
                </c:pt>
                <c:pt idx="301">
                  <c:v>1017.08</c:v>
                </c:pt>
                <c:pt idx="302">
                  <c:v>1013.26</c:v>
                </c:pt>
                <c:pt idx="303">
                  <c:v>1034.9100000000001</c:v>
                </c:pt>
                <c:pt idx="304">
                  <c:v>1046.7</c:v>
                </c:pt>
                <c:pt idx="305">
                  <c:v>1074.8499999999999</c:v>
                </c:pt>
                <c:pt idx="306">
                  <c:v>1087.67</c:v>
                </c:pt>
                <c:pt idx="307">
                  <c:v>1105.28</c:v>
                </c:pt>
                <c:pt idx="308">
                  <c:v>1102.31</c:v>
                </c:pt>
                <c:pt idx="309">
                  <c:v>1132.01</c:v>
                </c:pt>
                <c:pt idx="310">
                  <c:v>1133.04</c:v>
                </c:pt>
                <c:pt idx="311">
                  <c:v>1126</c:v>
                </c:pt>
                <c:pt idx="312">
                  <c:v>1125.44</c:v>
                </c:pt>
                <c:pt idx="313">
                  <c:v>1112.19</c:v>
                </c:pt>
                <c:pt idx="314">
                  <c:v>1104.96</c:v>
                </c:pt>
                <c:pt idx="315">
                  <c:v>1090.6199999999999</c:v>
                </c:pt>
                <c:pt idx="316">
                  <c:v>1039.72</c:v>
                </c:pt>
                <c:pt idx="317">
                  <c:v>1010.07</c:v>
                </c:pt>
                <c:pt idx="318">
                  <c:v>976.01</c:v>
                </c:pt>
                <c:pt idx="319">
                  <c:v>1011.55</c:v>
                </c:pt>
                <c:pt idx="320">
                  <c:v>1013.52</c:v>
                </c:pt>
                <c:pt idx="321">
                  <c:v>1043.77</c:v>
                </c:pt>
                <c:pt idx="322">
                  <c:v>1065.32</c:v>
                </c:pt>
                <c:pt idx="323">
                  <c:v>1066.22</c:v>
                </c:pt>
                <c:pt idx="324">
                  <c:v>1055.3399999999999</c:v>
                </c:pt>
                <c:pt idx="325">
                  <c:v>1046.78</c:v>
                </c:pt>
                <c:pt idx="326">
                  <c:v>1065.95</c:v>
                </c:pt>
                <c:pt idx="327">
                  <c:v>1084.44</c:v>
                </c:pt>
                <c:pt idx="328">
                  <c:v>1098.3699999999999</c:v>
                </c:pt>
                <c:pt idx="329">
                  <c:v>1115.55</c:v>
                </c:pt>
                <c:pt idx="330">
                  <c:v>1128.73</c:v>
                </c:pt>
                <c:pt idx="331">
                  <c:v>1148.3699999999999</c:v>
                </c:pt>
                <c:pt idx="332">
                  <c:v>1158.1600000000001</c:v>
                </c:pt>
                <c:pt idx="333">
                  <c:v>1164.8800000000001</c:v>
                </c:pt>
                <c:pt idx="334">
                  <c:v>1170.5899999999999</c:v>
                </c:pt>
                <c:pt idx="335">
                  <c:v>1133.98</c:v>
                </c:pt>
                <c:pt idx="336">
                  <c:v>1115.23</c:v>
                </c:pt>
                <c:pt idx="337">
                  <c:v>1086.78</c:v>
                </c:pt>
                <c:pt idx="338">
                  <c:v>1075.4100000000001</c:v>
                </c:pt>
                <c:pt idx="339">
                  <c:v>1068.6199999999999</c:v>
                </c:pt>
                <c:pt idx="340">
                  <c:v>1050.42</c:v>
                </c:pt>
                <c:pt idx="341">
                  <c:v>1069.6600000000001</c:v>
                </c:pt>
                <c:pt idx="342">
                  <c:v>1068.05</c:v>
                </c:pt>
                <c:pt idx="343">
                  <c:v>1070.97</c:v>
                </c:pt>
                <c:pt idx="344">
                  <c:v>1068.8900000000001</c:v>
                </c:pt>
                <c:pt idx="345">
                  <c:v>1066.25</c:v>
                </c:pt>
                <c:pt idx="346">
                  <c:v>1086.19</c:v>
                </c:pt>
                <c:pt idx="347">
                  <c:v>1096.51</c:v>
                </c:pt>
                <c:pt idx="348">
                  <c:v>1097.18</c:v>
                </c:pt>
                <c:pt idx="349">
                  <c:v>1103.56</c:v>
                </c:pt>
                <c:pt idx="350">
                  <c:v>1109.03</c:v>
                </c:pt>
                <c:pt idx="351">
                  <c:v>1102.98</c:v>
                </c:pt>
                <c:pt idx="352">
                  <c:v>1093.45</c:v>
                </c:pt>
                <c:pt idx="353">
                  <c:v>1092.1099999999999</c:v>
                </c:pt>
                <c:pt idx="354">
                  <c:v>1097.1199999999999</c:v>
                </c:pt>
                <c:pt idx="355">
                  <c:v>1092.07</c:v>
                </c:pt>
                <c:pt idx="356">
                  <c:v>1088.1400000000001</c:v>
                </c:pt>
                <c:pt idx="357">
                  <c:v>1092.24</c:v>
                </c:pt>
                <c:pt idx="358">
                  <c:v>1096.44</c:v>
                </c:pt>
                <c:pt idx="359">
                  <c:v>1112.05</c:v>
                </c:pt>
                <c:pt idx="360">
                  <c:v>1109.96</c:v>
                </c:pt>
                <c:pt idx="361">
                  <c:v>1114.0899999999999</c:v>
                </c:pt>
                <c:pt idx="362">
                  <c:v>1106.69</c:v>
                </c:pt>
                <c:pt idx="363">
                  <c:v>1121.48</c:v>
                </c:pt>
                <c:pt idx="364">
                  <c:v>1114.51</c:v>
                </c:pt>
                <c:pt idx="365">
                  <c:v>1104.76</c:v>
                </c:pt>
                <c:pt idx="366">
                  <c:v>1087.67</c:v>
                </c:pt>
                <c:pt idx="367">
                  <c:v>1058.76</c:v>
                </c:pt>
                <c:pt idx="368">
                  <c:v>1021.02</c:v>
                </c:pt>
                <c:pt idx="369">
                  <c:v>1021.01</c:v>
                </c:pt>
                <c:pt idx="370">
                  <c:v>1018.25</c:v>
                </c:pt>
                <c:pt idx="371">
                  <c:v>1043.8699999999999</c:v>
                </c:pt>
                <c:pt idx="372">
                  <c:v>1040.6199999999999</c:v>
                </c:pt>
                <c:pt idx="373">
                  <c:v>1054.96</c:v>
                </c:pt>
                <c:pt idx="374">
                  <c:v>1047.04</c:v>
                </c:pt>
                <c:pt idx="375">
                  <c:v>1030.07</c:v>
                </c:pt>
                <c:pt idx="376">
                  <c:v>1016.55</c:v>
                </c:pt>
                <c:pt idx="377">
                  <c:v>1036.4100000000001</c:v>
                </c:pt>
                <c:pt idx="378">
                  <c:v>1044.99</c:v>
                </c:pt>
                <c:pt idx="379">
                  <c:v>1064.42</c:v>
                </c:pt>
                <c:pt idx="380">
                  <c:v>1060.6600000000001</c:v>
                </c:pt>
                <c:pt idx="381">
                  <c:v>1059.3</c:v>
                </c:pt>
                <c:pt idx="382">
                  <c:v>1057.48</c:v>
                </c:pt>
                <c:pt idx="383">
                  <c:v>1064.82</c:v>
                </c:pt>
                <c:pt idx="384">
                  <c:v>1065.69</c:v>
                </c:pt>
                <c:pt idx="385">
                  <c:v>1078.69</c:v>
                </c:pt>
                <c:pt idx="386">
                  <c:v>1076.2</c:v>
                </c:pt>
                <c:pt idx="387">
                  <c:v>1064.23</c:v>
                </c:pt>
                <c:pt idx="388">
                  <c:v>1067.94</c:v>
                </c:pt>
                <c:pt idx="389">
                  <c:v>1034.29</c:v>
                </c:pt>
                <c:pt idx="390">
                  <c:v>1010.39</c:v>
                </c:pt>
                <c:pt idx="391">
                  <c:v>994.83</c:v>
                </c:pt>
                <c:pt idx="392">
                  <c:v>969.06</c:v>
                </c:pt>
                <c:pt idx="393">
                  <c:v>951.55</c:v>
                </c:pt>
                <c:pt idx="394">
                  <c:v>926.83</c:v>
                </c:pt>
                <c:pt idx="395">
                  <c:v>898.97</c:v>
                </c:pt>
                <c:pt idx="396">
                  <c:v>888.23</c:v>
                </c:pt>
                <c:pt idx="397">
                  <c:v>875.21</c:v>
                </c:pt>
                <c:pt idx="398">
                  <c:v>891.69</c:v>
                </c:pt>
                <c:pt idx="399">
                  <c:v>890.42</c:v>
                </c:pt>
                <c:pt idx="400">
                  <c:v>862.1</c:v>
                </c:pt>
                <c:pt idx="401">
                  <c:v>851.4</c:v>
                </c:pt>
                <c:pt idx="402">
                  <c:v>825.97</c:v>
                </c:pt>
                <c:pt idx="403">
                  <c:v>811.09</c:v>
                </c:pt>
                <c:pt idx="404">
                  <c:v>790.65</c:v>
                </c:pt>
                <c:pt idx="405">
                  <c:v>804.8</c:v>
                </c:pt>
                <c:pt idx="406">
                  <c:v>842.87</c:v>
                </c:pt>
                <c:pt idx="407">
                  <c:v>838.71</c:v>
                </c:pt>
                <c:pt idx="408">
                  <c:v>818.85</c:v>
                </c:pt>
                <c:pt idx="409">
                  <c:v>798.89</c:v>
                </c:pt>
                <c:pt idx="410">
                  <c:v>819.62</c:v>
                </c:pt>
                <c:pt idx="411">
                  <c:v>844.42</c:v>
                </c:pt>
                <c:pt idx="412">
                  <c:v>833.25</c:v>
                </c:pt>
                <c:pt idx="413">
                  <c:v>820.91</c:v>
                </c:pt>
                <c:pt idx="414">
                  <c:v>819.87</c:v>
                </c:pt>
                <c:pt idx="415">
                  <c:v>827.16</c:v>
                </c:pt>
                <c:pt idx="416">
                  <c:v>814.09</c:v>
                </c:pt>
                <c:pt idx="417">
                  <c:v>782.73</c:v>
                </c:pt>
                <c:pt idx="418">
                  <c:v>764.84</c:v>
                </c:pt>
                <c:pt idx="419">
                  <c:v>752.21</c:v>
                </c:pt>
                <c:pt idx="420">
                  <c:v>744.44</c:v>
                </c:pt>
                <c:pt idx="421">
                  <c:v>742.02</c:v>
                </c:pt>
                <c:pt idx="422">
                  <c:v>762.64</c:v>
                </c:pt>
                <c:pt idx="423">
                  <c:v>775.69</c:v>
                </c:pt>
                <c:pt idx="424">
                  <c:v>750.54</c:v>
                </c:pt>
                <c:pt idx="425">
                  <c:v>718.58</c:v>
                </c:pt>
                <c:pt idx="426">
                  <c:v>712.58</c:v>
                </c:pt>
                <c:pt idx="427">
                  <c:v>716.42</c:v>
                </c:pt>
                <c:pt idx="428">
                  <c:v>726.91</c:v>
                </c:pt>
                <c:pt idx="429">
                  <c:v>723.26</c:v>
                </c:pt>
                <c:pt idx="430">
                  <c:v>734.95</c:v>
                </c:pt>
                <c:pt idx="431">
                  <c:v>770.86</c:v>
                </c:pt>
                <c:pt idx="432">
                  <c:v>785.11</c:v>
                </c:pt>
                <c:pt idx="433">
                  <c:v>778.79</c:v>
                </c:pt>
                <c:pt idx="434">
                  <c:v>772.27</c:v>
                </c:pt>
                <c:pt idx="435">
                  <c:v>762.51</c:v>
                </c:pt>
                <c:pt idx="436">
                  <c:v>751.54</c:v>
                </c:pt>
                <c:pt idx="437">
                  <c:v>735.66</c:v>
                </c:pt>
                <c:pt idx="438">
                  <c:v>705.6</c:v>
                </c:pt>
                <c:pt idx="439">
                  <c:v>670.11</c:v>
                </c:pt>
                <c:pt idx="440">
                  <c:v>659.19</c:v>
                </c:pt>
                <c:pt idx="441">
                  <c:v>646.05999999999995</c:v>
                </c:pt>
                <c:pt idx="442">
                  <c:v>640.27</c:v>
                </c:pt>
                <c:pt idx="443">
                  <c:v>636.14</c:v>
                </c:pt>
                <c:pt idx="444">
                  <c:v>652.69000000000005</c:v>
                </c:pt>
                <c:pt idx="445">
                  <c:v>632.36</c:v>
                </c:pt>
                <c:pt idx="446">
                  <c:v>643.6</c:v>
                </c:pt>
                <c:pt idx="447">
                  <c:v>652.79999999999995</c:v>
                </c:pt>
                <c:pt idx="448">
                  <c:v>660.64</c:v>
                </c:pt>
                <c:pt idx="449">
                  <c:v>665.44</c:v>
                </c:pt>
                <c:pt idx="450">
                  <c:v>658.43</c:v>
                </c:pt>
                <c:pt idx="451">
                  <c:v>656.69</c:v>
                </c:pt>
                <c:pt idx="452">
                  <c:v>658.64</c:v>
                </c:pt>
                <c:pt idx="453">
                  <c:v>651.59</c:v>
                </c:pt>
                <c:pt idx="454">
                  <c:v>645.6</c:v>
                </c:pt>
                <c:pt idx="455">
                  <c:v>645.79999999999995</c:v>
                </c:pt>
                <c:pt idx="456">
                  <c:v>684.43</c:v>
                </c:pt>
                <c:pt idx="457">
                  <c:v>697.25</c:v>
                </c:pt>
                <c:pt idx="458">
                  <c:v>704.65</c:v>
                </c:pt>
                <c:pt idx="459">
                  <c:v>702.25</c:v>
                </c:pt>
                <c:pt idx="460">
                  <c:v>702.87</c:v>
                </c:pt>
                <c:pt idx="461">
                  <c:v>711.28</c:v>
                </c:pt>
                <c:pt idx="462">
                  <c:v>705.21</c:v>
                </c:pt>
                <c:pt idx="463">
                  <c:v>694.59</c:v>
                </c:pt>
                <c:pt idx="464">
                  <c:v>702.65</c:v>
                </c:pt>
                <c:pt idx="465">
                  <c:v>711.55</c:v>
                </c:pt>
                <c:pt idx="466">
                  <c:v>736.07</c:v>
                </c:pt>
                <c:pt idx="467">
                  <c:v>741.81</c:v>
                </c:pt>
                <c:pt idx="468">
                  <c:v>728.22</c:v>
                </c:pt>
                <c:pt idx="469">
                  <c:v>729.64</c:v>
                </c:pt>
                <c:pt idx="470">
                  <c:v>738.03</c:v>
                </c:pt>
                <c:pt idx="471">
                  <c:v>752.92</c:v>
                </c:pt>
                <c:pt idx="472">
                  <c:v>763.78</c:v>
                </c:pt>
                <c:pt idx="473">
                  <c:v>774.58</c:v>
                </c:pt>
                <c:pt idx="474">
                  <c:v>777.13</c:v>
                </c:pt>
                <c:pt idx="475">
                  <c:v>774.05</c:v>
                </c:pt>
                <c:pt idx="476">
                  <c:v>766.15</c:v>
                </c:pt>
                <c:pt idx="477">
                  <c:v>770.56</c:v>
                </c:pt>
                <c:pt idx="478">
                  <c:v>781.43</c:v>
                </c:pt>
                <c:pt idx="479">
                  <c:v>811.14</c:v>
                </c:pt>
                <c:pt idx="480">
                  <c:v>806.26</c:v>
                </c:pt>
                <c:pt idx="481">
                  <c:v>840.35</c:v>
                </c:pt>
                <c:pt idx="482">
                  <c:v>864.9</c:v>
                </c:pt>
                <c:pt idx="483">
                  <c:v>876.1</c:v>
                </c:pt>
                <c:pt idx="484">
                  <c:v>877.89</c:v>
                </c:pt>
                <c:pt idx="485">
                  <c:v>873.75</c:v>
                </c:pt>
                <c:pt idx="486">
                  <c:v>845.43</c:v>
                </c:pt>
                <c:pt idx="487">
                  <c:v>815.46</c:v>
                </c:pt>
                <c:pt idx="488">
                  <c:v>794.99</c:v>
                </c:pt>
                <c:pt idx="489">
                  <c:v>791.09</c:v>
                </c:pt>
                <c:pt idx="490">
                  <c:v>785.66</c:v>
                </c:pt>
                <c:pt idx="491">
                  <c:v>778.15</c:v>
                </c:pt>
                <c:pt idx="492">
                  <c:v>778.83</c:v>
                </c:pt>
                <c:pt idx="493">
                  <c:v>788.43</c:v>
                </c:pt>
                <c:pt idx="494">
                  <c:v>803</c:v>
                </c:pt>
                <c:pt idx="495">
                  <c:v>806.53</c:v>
                </c:pt>
                <c:pt idx="496">
                  <c:v>818.99</c:v>
                </c:pt>
                <c:pt idx="497">
                  <c:v>818.61</c:v>
                </c:pt>
                <c:pt idx="498">
                  <c:v>837.74</c:v>
                </c:pt>
                <c:pt idx="499">
                  <c:v>848.27</c:v>
                </c:pt>
                <c:pt idx="500">
                  <c:v>846.27</c:v>
                </c:pt>
                <c:pt idx="501">
                  <c:v>840.09</c:v>
                </c:pt>
                <c:pt idx="502">
                  <c:v>841.59</c:v>
                </c:pt>
                <c:pt idx="503">
                  <c:v>845.54</c:v>
                </c:pt>
                <c:pt idx="504">
                  <c:v>851.26</c:v>
                </c:pt>
                <c:pt idx="505">
                  <c:v>851.6</c:v>
                </c:pt>
                <c:pt idx="506">
                  <c:v>851.59</c:v>
                </c:pt>
                <c:pt idx="507">
                  <c:v>859.88</c:v>
                </c:pt>
                <c:pt idx="508">
                  <c:v>877.33</c:v>
                </c:pt>
                <c:pt idx="509">
                  <c:v>874.38</c:v>
                </c:pt>
                <c:pt idx="510">
                  <c:v>865.5</c:v>
                </c:pt>
                <c:pt idx="511">
                  <c:v>856.5</c:v>
                </c:pt>
                <c:pt idx="512">
                  <c:v>853.79</c:v>
                </c:pt>
                <c:pt idx="513">
                  <c:v>846.73</c:v>
                </c:pt>
                <c:pt idx="514">
                  <c:v>839.84</c:v>
                </c:pt>
                <c:pt idx="515">
                  <c:v>833.61</c:v>
                </c:pt>
                <c:pt idx="516">
                  <c:v>823.76</c:v>
                </c:pt>
                <c:pt idx="517">
                  <c:v>812.38</c:v>
                </c:pt>
                <c:pt idx="518">
                  <c:v>803.25</c:v>
                </c:pt>
                <c:pt idx="519">
                  <c:v>772.65</c:v>
                </c:pt>
                <c:pt idx="520">
                  <c:v>772.27</c:v>
                </c:pt>
                <c:pt idx="521">
                  <c:v>775.54</c:v>
                </c:pt>
                <c:pt idx="522">
                  <c:v>779.47</c:v>
                </c:pt>
                <c:pt idx="523">
                  <c:v>784.29</c:v>
                </c:pt>
                <c:pt idx="524">
                  <c:v>794.47</c:v>
                </c:pt>
                <c:pt idx="525">
                  <c:v>785.2</c:v>
                </c:pt>
                <c:pt idx="526">
                  <c:v>772.77</c:v>
                </c:pt>
                <c:pt idx="527">
                  <c:v>763.14</c:v>
                </c:pt>
                <c:pt idx="528">
                  <c:v>764.43</c:v>
                </c:pt>
                <c:pt idx="529">
                  <c:v>763.75</c:v>
                </c:pt>
                <c:pt idx="530">
                  <c:v>770.64</c:v>
                </c:pt>
                <c:pt idx="531">
                  <c:v>773.28</c:v>
                </c:pt>
                <c:pt idx="532">
                  <c:v>791.38</c:v>
                </c:pt>
                <c:pt idx="533">
                  <c:v>813</c:v>
                </c:pt>
                <c:pt idx="534">
                  <c:v>819.59</c:v>
                </c:pt>
                <c:pt idx="535">
                  <c:v>829</c:v>
                </c:pt>
                <c:pt idx="536">
                  <c:v>836.6</c:v>
                </c:pt>
                <c:pt idx="537">
                  <c:v>844.58</c:v>
                </c:pt>
                <c:pt idx="538">
                  <c:v>848.32</c:v>
                </c:pt>
                <c:pt idx="539">
                  <c:v>845.48</c:v>
                </c:pt>
                <c:pt idx="540">
                  <c:v>830.88</c:v>
                </c:pt>
                <c:pt idx="541">
                  <c:v>809.75</c:v>
                </c:pt>
                <c:pt idx="542">
                  <c:v>788.74</c:v>
                </c:pt>
                <c:pt idx="543">
                  <c:v>769.67</c:v>
                </c:pt>
                <c:pt idx="544">
                  <c:v>757.66</c:v>
                </c:pt>
                <c:pt idx="545">
                  <c:v>748.16</c:v>
                </c:pt>
                <c:pt idx="546">
                  <c:v>750.37</c:v>
                </c:pt>
                <c:pt idx="547">
                  <c:v>744.06</c:v>
                </c:pt>
                <c:pt idx="548">
                  <c:v>743.71</c:v>
                </c:pt>
                <c:pt idx="549">
                  <c:v>763.12</c:v>
                </c:pt>
                <c:pt idx="550">
                  <c:v>785.63</c:v>
                </c:pt>
                <c:pt idx="551">
                  <c:v>789.76</c:v>
                </c:pt>
                <c:pt idx="552">
                  <c:v>788.78</c:v>
                </c:pt>
                <c:pt idx="553">
                  <c:v>796.65</c:v>
                </c:pt>
                <c:pt idx="554">
                  <c:v>814.83</c:v>
                </c:pt>
                <c:pt idx="555">
                  <c:v>812.18</c:v>
                </c:pt>
                <c:pt idx="556">
                  <c:v>815.89</c:v>
                </c:pt>
                <c:pt idx="557">
                  <c:v>808.55</c:v>
                </c:pt>
                <c:pt idx="558">
                  <c:v>822.94</c:v>
                </c:pt>
                <c:pt idx="559">
                  <c:v>831.42</c:v>
                </c:pt>
                <c:pt idx="560">
                  <c:v>820.79</c:v>
                </c:pt>
                <c:pt idx="561">
                  <c:v>821.13</c:v>
                </c:pt>
                <c:pt idx="562">
                  <c:v>823.77</c:v>
                </c:pt>
                <c:pt idx="563">
                  <c:v>831.29</c:v>
                </c:pt>
                <c:pt idx="564">
                  <c:v>840.41</c:v>
                </c:pt>
                <c:pt idx="565">
                  <c:v>848.16</c:v>
                </c:pt>
                <c:pt idx="566">
                  <c:v>856.06</c:v>
                </c:pt>
                <c:pt idx="567">
                  <c:v>857.37</c:v>
                </c:pt>
                <c:pt idx="568">
                  <c:v>851.55</c:v>
                </c:pt>
                <c:pt idx="569">
                  <c:v>853.61</c:v>
                </c:pt>
                <c:pt idx="570">
                  <c:v>833.64</c:v>
                </c:pt>
                <c:pt idx="571">
                  <c:v>828.59</c:v>
                </c:pt>
                <c:pt idx="572">
                  <c:v>829.24</c:v>
                </c:pt>
                <c:pt idx="573">
                  <c:v>844.59</c:v>
                </c:pt>
                <c:pt idx="574">
                  <c:v>854.35</c:v>
                </c:pt>
                <c:pt idx="575">
                  <c:v>866.58</c:v>
                </c:pt>
                <c:pt idx="576">
                  <c:v>859.92</c:v>
                </c:pt>
                <c:pt idx="577">
                  <c:v>857.45</c:v>
                </c:pt>
                <c:pt idx="578">
                  <c:v>856.3</c:v>
                </c:pt>
                <c:pt idx="579">
                  <c:v>854.65</c:v>
                </c:pt>
                <c:pt idx="580">
                  <c:v>841.65</c:v>
                </c:pt>
                <c:pt idx="581">
                  <c:v>834.86</c:v>
                </c:pt>
                <c:pt idx="582">
                  <c:v>841.78</c:v>
                </c:pt>
                <c:pt idx="583">
                  <c:v>854.81</c:v>
                </c:pt>
                <c:pt idx="584">
                  <c:v>871.56</c:v>
                </c:pt>
                <c:pt idx="585">
                  <c:v>880.25</c:v>
                </c:pt>
                <c:pt idx="586">
                  <c:v>891.32</c:v>
                </c:pt>
                <c:pt idx="587">
                  <c:v>888.84</c:v>
                </c:pt>
                <c:pt idx="588">
                  <c:v>878.77</c:v>
                </c:pt>
                <c:pt idx="589">
                  <c:v>850.47</c:v>
                </c:pt>
                <c:pt idx="590">
                  <c:v>830.49</c:v>
                </c:pt>
                <c:pt idx="591">
                  <c:v>821.04</c:v>
                </c:pt>
                <c:pt idx="592">
                  <c:v>813.37</c:v>
                </c:pt>
                <c:pt idx="593">
                  <c:v>798.52</c:v>
                </c:pt>
                <c:pt idx="594">
                  <c:v>799.79</c:v>
                </c:pt>
                <c:pt idx="595">
                  <c:v>801.28</c:v>
                </c:pt>
                <c:pt idx="596">
                  <c:v>802.27</c:v>
                </c:pt>
                <c:pt idx="597">
                  <c:v>792.15</c:v>
                </c:pt>
                <c:pt idx="598">
                  <c:v>804.46</c:v>
                </c:pt>
                <c:pt idx="599">
                  <c:v>802.72</c:v>
                </c:pt>
                <c:pt idx="600">
                  <c:v>795.58</c:v>
                </c:pt>
                <c:pt idx="601">
                  <c:v>811.44</c:v>
                </c:pt>
                <c:pt idx="602">
                  <c:v>818.83</c:v>
                </c:pt>
                <c:pt idx="603">
                  <c:v>818.97</c:v>
                </c:pt>
                <c:pt idx="604">
                  <c:v>815.01</c:v>
                </c:pt>
                <c:pt idx="605">
                  <c:v>813.99</c:v>
                </c:pt>
                <c:pt idx="606">
                  <c:v>816.31</c:v>
                </c:pt>
                <c:pt idx="607">
                  <c:v>823.95</c:v>
                </c:pt>
                <c:pt idx="608">
                  <c:v>822.99</c:v>
                </c:pt>
                <c:pt idx="609">
                  <c:v>817.64</c:v>
                </c:pt>
                <c:pt idx="610">
                  <c:v>830.18</c:v>
                </c:pt>
                <c:pt idx="611">
                  <c:v>833.56</c:v>
                </c:pt>
                <c:pt idx="612">
                  <c:v>833.29</c:v>
                </c:pt>
                <c:pt idx="613">
                  <c:v>823.75</c:v>
                </c:pt>
                <c:pt idx="614">
                  <c:v>823.83</c:v>
                </c:pt>
                <c:pt idx="615">
                  <c:v>818.33</c:v>
                </c:pt>
                <c:pt idx="616">
                  <c:v>807.84</c:v>
                </c:pt>
                <c:pt idx="617">
                  <c:v>783.15</c:v>
                </c:pt>
                <c:pt idx="618">
                  <c:v>776.92</c:v>
                </c:pt>
                <c:pt idx="619">
                  <c:v>777.36</c:v>
                </c:pt>
                <c:pt idx="620">
                  <c:v>795.1</c:v>
                </c:pt>
                <c:pt idx="621">
                  <c:v>808.93</c:v>
                </c:pt>
                <c:pt idx="622">
                  <c:v>834.87</c:v>
                </c:pt>
                <c:pt idx="623">
                  <c:v>835.98</c:v>
                </c:pt>
                <c:pt idx="624">
                  <c:v>825.57</c:v>
                </c:pt>
                <c:pt idx="625">
                  <c:v>822.72</c:v>
                </c:pt>
                <c:pt idx="626">
                  <c:v>836.55</c:v>
                </c:pt>
                <c:pt idx="627">
                  <c:v>854.37</c:v>
                </c:pt>
                <c:pt idx="628">
                  <c:v>878.86</c:v>
                </c:pt>
                <c:pt idx="629">
                  <c:v>897.53</c:v>
                </c:pt>
                <c:pt idx="630">
                  <c:v>927.06</c:v>
                </c:pt>
                <c:pt idx="631">
                  <c:v>964.95</c:v>
                </c:pt>
                <c:pt idx="632">
                  <c:v>965.31</c:v>
                </c:pt>
                <c:pt idx="633">
                  <c:v>936.65</c:v>
                </c:pt>
                <c:pt idx="634">
                  <c:v>920.05</c:v>
                </c:pt>
                <c:pt idx="635">
                  <c:v>905.4</c:v>
                </c:pt>
                <c:pt idx="636">
                  <c:v>904.24</c:v>
                </c:pt>
                <c:pt idx="637">
                  <c:v>898.44</c:v>
                </c:pt>
                <c:pt idx="638">
                  <c:v>894.23</c:v>
                </c:pt>
                <c:pt idx="639">
                  <c:v>897.69</c:v>
                </c:pt>
                <c:pt idx="640">
                  <c:v>896.09</c:v>
                </c:pt>
                <c:pt idx="641">
                  <c:v>886.26</c:v>
                </c:pt>
                <c:pt idx="642">
                  <c:v>884.19</c:v>
                </c:pt>
                <c:pt idx="643">
                  <c:v>870.33</c:v>
                </c:pt>
                <c:pt idx="644">
                  <c:v>851.1</c:v>
                </c:pt>
                <c:pt idx="645">
                  <c:v>834.9</c:v>
                </c:pt>
                <c:pt idx="646">
                  <c:v>834.24</c:v>
                </c:pt>
                <c:pt idx="647">
                  <c:v>836.64</c:v>
                </c:pt>
                <c:pt idx="648">
                  <c:v>839.27</c:v>
                </c:pt>
                <c:pt idx="649">
                  <c:v>841.18</c:v>
                </c:pt>
                <c:pt idx="650">
                  <c:v>839.19</c:v>
                </c:pt>
                <c:pt idx="651">
                  <c:v>842.6</c:v>
                </c:pt>
                <c:pt idx="652">
                  <c:v>841.83</c:v>
                </c:pt>
                <c:pt idx="653">
                  <c:v>853.9</c:v>
                </c:pt>
                <c:pt idx="654">
                  <c:v>864.72</c:v>
                </c:pt>
                <c:pt idx="655">
                  <c:v>862.11</c:v>
                </c:pt>
                <c:pt idx="656">
                  <c:v>870.83</c:v>
                </c:pt>
                <c:pt idx="657">
                  <c:v>865.53</c:v>
                </c:pt>
                <c:pt idx="658">
                  <c:v>864.86</c:v>
                </c:pt>
                <c:pt idx="659">
                  <c:v>880.53</c:v>
                </c:pt>
                <c:pt idx="660">
                  <c:v>885.46</c:v>
                </c:pt>
                <c:pt idx="661">
                  <c:v>905.23</c:v>
                </c:pt>
                <c:pt idx="662">
                  <c:v>922</c:v>
                </c:pt>
                <c:pt idx="663">
                  <c:v>949.48</c:v>
                </c:pt>
                <c:pt idx="664">
                  <c:v>985.44</c:v>
                </c:pt>
                <c:pt idx="665">
                  <c:v>1007.44</c:v>
                </c:pt>
                <c:pt idx="666">
                  <c:v>1023.02</c:v>
                </c:pt>
                <c:pt idx="667">
                  <c:v>1050.32</c:v>
                </c:pt>
                <c:pt idx="668">
                  <c:v>1053.8</c:v>
                </c:pt>
                <c:pt idx="669">
                  <c:v>1054.3399999999999</c:v>
                </c:pt>
                <c:pt idx="670">
                  <c:v>1074.19</c:v>
                </c:pt>
                <c:pt idx="671">
                  <c:v>1110.7</c:v>
                </c:pt>
                <c:pt idx="672">
                  <c:v>1107.28</c:v>
                </c:pt>
                <c:pt idx="673">
                  <c:v>1145.67</c:v>
                </c:pt>
                <c:pt idx="674">
                  <c:v>1198.72</c:v>
                </c:pt>
                <c:pt idx="675">
                  <c:v>1323.83</c:v>
                </c:pt>
                <c:pt idx="676">
                  <c:v>1411.98</c:v>
                </c:pt>
                <c:pt idx="677">
                  <c:v>1488.72</c:v>
                </c:pt>
                <c:pt idx="678">
                  <c:v>1577.2</c:v>
                </c:pt>
                <c:pt idx="679">
                  <c:v>1658.58</c:v>
                </c:pt>
                <c:pt idx="680">
                  <c:v>1753.85</c:v>
                </c:pt>
                <c:pt idx="681">
                  <c:v>1863.84</c:v>
                </c:pt>
                <c:pt idx="682">
                  <c:v>1966.64</c:v>
                </c:pt>
                <c:pt idx="683">
                  <c:v>2040.18</c:v>
                </c:pt>
                <c:pt idx="684">
                  <c:v>2060.2600000000002</c:v>
                </c:pt>
                <c:pt idx="685">
                  <c:v>2061.5100000000002</c:v>
                </c:pt>
                <c:pt idx="686">
                  <c:v>2071.71</c:v>
                </c:pt>
                <c:pt idx="687">
                  <c:v>2059.52</c:v>
                </c:pt>
                <c:pt idx="688">
                  <c:v>1970.58</c:v>
                </c:pt>
                <c:pt idx="689">
                  <c:v>1912.13</c:v>
                </c:pt>
                <c:pt idx="690">
                  <c:v>1908.09</c:v>
                </c:pt>
                <c:pt idx="691">
                  <c:v>1863.61</c:v>
                </c:pt>
                <c:pt idx="692">
                  <c:v>1871.78</c:v>
                </c:pt>
                <c:pt idx="693">
                  <c:v>1858.01</c:v>
                </c:pt>
                <c:pt idx="694">
                  <c:v>1853.53</c:v>
                </c:pt>
                <c:pt idx="695">
                  <c:v>1903.5</c:v>
                </c:pt>
                <c:pt idx="696">
                  <c:v>1991.16</c:v>
                </c:pt>
                <c:pt idx="697">
                  <c:v>2074.35</c:v>
                </c:pt>
                <c:pt idx="698">
                  <c:v>2134.37</c:v>
                </c:pt>
                <c:pt idx="699">
                  <c:v>2216.63</c:v>
                </c:pt>
                <c:pt idx="700">
                  <c:v>2296.36</c:v>
                </c:pt>
                <c:pt idx="701">
                  <c:v>2373.77</c:v>
                </c:pt>
              </c:numCache>
            </c:numRef>
          </c:val>
          <c:smooth val="0"/>
          <c:extLst xmlns:c16r2="http://schemas.microsoft.com/office/drawing/2015/06/chart">
            <c:ext xmlns:c16="http://schemas.microsoft.com/office/drawing/2014/chart" uri="{C3380CC4-5D6E-409C-BE32-E72D297353CC}">
              <c16:uniqueId val="{00000000-CB6D-4638-8372-71D8EC1F0BA4}"/>
            </c:ext>
          </c:extLst>
        </c:ser>
        <c:ser>
          <c:idx val="0"/>
          <c:order val="1"/>
          <c:tx>
            <c:strRef>
              <c:f>CCFI!$B$1</c:f>
              <c:strCache>
                <c:ptCount val="1"/>
                <c:pt idx="0">
                  <c:v>CCFI</c:v>
                </c:pt>
              </c:strCache>
            </c:strRef>
          </c:tx>
          <c:spPr>
            <a:ln w="25400" cap="rnd">
              <a:solidFill>
                <a:schemeClr val="accent1"/>
              </a:solidFill>
              <a:round/>
            </a:ln>
            <a:effectLst/>
          </c:spPr>
          <c:marker>
            <c:symbol val="none"/>
          </c:marker>
          <c:cat>
            <c:numRef>
              <c:f>CCFI!$A$2:$A$715</c:f>
              <c:numCache>
                <c:formatCode>yyyy\-mm\-dd;@</c:formatCode>
                <c:ptCount val="714"/>
                <c:pt idx="0">
                  <c:v>39087</c:v>
                </c:pt>
                <c:pt idx="1">
                  <c:v>39094</c:v>
                </c:pt>
                <c:pt idx="2">
                  <c:v>39101</c:v>
                </c:pt>
                <c:pt idx="3">
                  <c:v>39108</c:v>
                </c:pt>
                <c:pt idx="4">
                  <c:v>39115</c:v>
                </c:pt>
                <c:pt idx="5">
                  <c:v>39122</c:v>
                </c:pt>
                <c:pt idx="6">
                  <c:v>39129</c:v>
                </c:pt>
                <c:pt idx="7">
                  <c:v>39136</c:v>
                </c:pt>
                <c:pt idx="8">
                  <c:v>39143</c:v>
                </c:pt>
                <c:pt idx="9">
                  <c:v>39150</c:v>
                </c:pt>
                <c:pt idx="10">
                  <c:v>39157</c:v>
                </c:pt>
                <c:pt idx="11">
                  <c:v>39164</c:v>
                </c:pt>
                <c:pt idx="12">
                  <c:v>39171</c:v>
                </c:pt>
                <c:pt idx="13">
                  <c:v>39178</c:v>
                </c:pt>
                <c:pt idx="14">
                  <c:v>39185</c:v>
                </c:pt>
                <c:pt idx="15">
                  <c:v>39192</c:v>
                </c:pt>
                <c:pt idx="16">
                  <c:v>39199</c:v>
                </c:pt>
                <c:pt idx="17">
                  <c:v>39206</c:v>
                </c:pt>
                <c:pt idx="18">
                  <c:v>39213</c:v>
                </c:pt>
                <c:pt idx="19">
                  <c:v>39220</c:v>
                </c:pt>
                <c:pt idx="20">
                  <c:v>39227</c:v>
                </c:pt>
                <c:pt idx="21">
                  <c:v>39234</c:v>
                </c:pt>
                <c:pt idx="22">
                  <c:v>39241</c:v>
                </c:pt>
                <c:pt idx="23">
                  <c:v>39248</c:v>
                </c:pt>
                <c:pt idx="24">
                  <c:v>39255</c:v>
                </c:pt>
                <c:pt idx="25">
                  <c:v>39262</c:v>
                </c:pt>
                <c:pt idx="26">
                  <c:v>39269</c:v>
                </c:pt>
                <c:pt idx="27">
                  <c:v>39276</c:v>
                </c:pt>
                <c:pt idx="28">
                  <c:v>39283</c:v>
                </c:pt>
                <c:pt idx="29">
                  <c:v>39290</c:v>
                </c:pt>
                <c:pt idx="30">
                  <c:v>39297</c:v>
                </c:pt>
                <c:pt idx="31">
                  <c:v>39304</c:v>
                </c:pt>
                <c:pt idx="32">
                  <c:v>39311</c:v>
                </c:pt>
                <c:pt idx="33">
                  <c:v>39318</c:v>
                </c:pt>
                <c:pt idx="34">
                  <c:v>39325</c:v>
                </c:pt>
                <c:pt idx="35">
                  <c:v>39332</c:v>
                </c:pt>
                <c:pt idx="36">
                  <c:v>39339</c:v>
                </c:pt>
                <c:pt idx="37">
                  <c:v>39346</c:v>
                </c:pt>
                <c:pt idx="38">
                  <c:v>39353</c:v>
                </c:pt>
                <c:pt idx="39">
                  <c:v>39360</c:v>
                </c:pt>
                <c:pt idx="40">
                  <c:v>39367</c:v>
                </c:pt>
                <c:pt idx="41">
                  <c:v>39374</c:v>
                </c:pt>
                <c:pt idx="42">
                  <c:v>39381</c:v>
                </c:pt>
                <c:pt idx="43">
                  <c:v>39388</c:v>
                </c:pt>
                <c:pt idx="44">
                  <c:v>39395</c:v>
                </c:pt>
                <c:pt idx="45">
                  <c:v>39402</c:v>
                </c:pt>
                <c:pt idx="46">
                  <c:v>39409</c:v>
                </c:pt>
                <c:pt idx="47">
                  <c:v>39416</c:v>
                </c:pt>
                <c:pt idx="48">
                  <c:v>39423</c:v>
                </c:pt>
                <c:pt idx="49">
                  <c:v>39430</c:v>
                </c:pt>
                <c:pt idx="50">
                  <c:v>39437</c:v>
                </c:pt>
                <c:pt idx="51">
                  <c:v>39444</c:v>
                </c:pt>
                <c:pt idx="52">
                  <c:v>39451</c:v>
                </c:pt>
                <c:pt idx="53">
                  <c:v>39458</c:v>
                </c:pt>
                <c:pt idx="54">
                  <c:v>39465</c:v>
                </c:pt>
                <c:pt idx="55">
                  <c:v>39472</c:v>
                </c:pt>
                <c:pt idx="56">
                  <c:v>39479</c:v>
                </c:pt>
                <c:pt idx="57">
                  <c:v>39486</c:v>
                </c:pt>
                <c:pt idx="58">
                  <c:v>39493</c:v>
                </c:pt>
                <c:pt idx="59">
                  <c:v>39500</c:v>
                </c:pt>
                <c:pt idx="60">
                  <c:v>39507</c:v>
                </c:pt>
                <c:pt idx="61">
                  <c:v>39514</c:v>
                </c:pt>
                <c:pt idx="62">
                  <c:v>39521</c:v>
                </c:pt>
                <c:pt idx="63">
                  <c:v>39528</c:v>
                </c:pt>
                <c:pt idx="64">
                  <c:v>39535</c:v>
                </c:pt>
                <c:pt idx="65">
                  <c:v>39542</c:v>
                </c:pt>
                <c:pt idx="66">
                  <c:v>39549</c:v>
                </c:pt>
                <c:pt idx="67">
                  <c:v>39584</c:v>
                </c:pt>
                <c:pt idx="68">
                  <c:v>39591</c:v>
                </c:pt>
                <c:pt idx="69">
                  <c:v>39598</c:v>
                </c:pt>
                <c:pt idx="70">
                  <c:v>39605</c:v>
                </c:pt>
                <c:pt idx="71">
                  <c:v>39612</c:v>
                </c:pt>
                <c:pt idx="72">
                  <c:v>39619</c:v>
                </c:pt>
                <c:pt idx="73">
                  <c:v>39626</c:v>
                </c:pt>
                <c:pt idx="74">
                  <c:v>39633</c:v>
                </c:pt>
                <c:pt idx="75">
                  <c:v>39640</c:v>
                </c:pt>
                <c:pt idx="76">
                  <c:v>39647</c:v>
                </c:pt>
                <c:pt idx="77">
                  <c:v>39654</c:v>
                </c:pt>
                <c:pt idx="78">
                  <c:v>39661</c:v>
                </c:pt>
                <c:pt idx="79">
                  <c:v>39668</c:v>
                </c:pt>
                <c:pt idx="80">
                  <c:v>39675</c:v>
                </c:pt>
                <c:pt idx="81">
                  <c:v>39682</c:v>
                </c:pt>
                <c:pt idx="82">
                  <c:v>39689</c:v>
                </c:pt>
                <c:pt idx="83">
                  <c:v>39696</c:v>
                </c:pt>
                <c:pt idx="84">
                  <c:v>39703</c:v>
                </c:pt>
                <c:pt idx="85">
                  <c:v>39710</c:v>
                </c:pt>
                <c:pt idx="86">
                  <c:v>39717</c:v>
                </c:pt>
                <c:pt idx="87">
                  <c:v>39724</c:v>
                </c:pt>
                <c:pt idx="88">
                  <c:v>39731</c:v>
                </c:pt>
                <c:pt idx="89">
                  <c:v>39738</c:v>
                </c:pt>
                <c:pt idx="90">
                  <c:v>39745</c:v>
                </c:pt>
                <c:pt idx="91">
                  <c:v>39752</c:v>
                </c:pt>
                <c:pt idx="92">
                  <c:v>39759</c:v>
                </c:pt>
                <c:pt idx="93">
                  <c:v>39766</c:v>
                </c:pt>
                <c:pt idx="94">
                  <c:v>39773</c:v>
                </c:pt>
                <c:pt idx="95">
                  <c:v>39780</c:v>
                </c:pt>
                <c:pt idx="96">
                  <c:v>39787</c:v>
                </c:pt>
                <c:pt idx="97">
                  <c:v>39794</c:v>
                </c:pt>
                <c:pt idx="98">
                  <c:v>39801</c:v>
                </c:pt>
                <c:pt idx="99">
                  <c:v>39808</c:v>
                </c:pt>
                <c:pt idx="100">
                  <c:v>39815</c:v>
                </c:pt>
                <c:pt idx="101">
                  <c:v>39822</c:v>
                </c:pt>
                <c:pt idx="102">
                  <c:v>39829</c:v>
                </c:pt>
                <c:pt idx="103">
                  <c:v>39836</c:v>
                </c:pt>
                <c:pt idx="104">
                  <c:v>39843</c:v>
                </c:pt>
                <c:pt idx="105">
                  <c:v>39850</c:v>
                </c:pt>
                <c:pt idx="106">
                  <c:v>39857</c:v>
                </c:pt>
                <c:pt idx="107">
                  <c:v>39864</c:v>
                </c:pt>
                <c:pt idx="108">
                  <c:v>39871</c:v>
                </c:pt>
                <c:pt idx="109">
                  <c:v>39878</c:v>
                </c:pt>
                <c:pt idx="110">
                  <c:v>40011</c:v>
                </c:pt>
                <c:pt idx="111">
                  <c:v>40018</c:v>
                </c:pt>
                <c:pt idx="112">
                  <c:v>40025</c:v>
                </c:pt>
                <c:pt idx="113">
                  <c:v>40032</c:v>
                </c:pt>
                <c:pt idx="114">
                  <c:v>40039</c:v>
                </c:pt>
                <c:pt idx="115">
                  <c:v>40046</c:v>
                </c:pt>
                <c:pt idx="116">
                  <c:v>40053</c:v>
                </c:pt>
                <c:pt idx="117">
                  <c:v>40060</c:v>
                </c:pt>
                <c:pt idx="118">
                  <c:v>40067</c:v>
                </c:pt>
                <c:pt idx="119">
                  <c:v>40074</c:v>
                </c:pt>
                <c:pt idx="120">
                  <c:v>40081</c:v>
                </c:pt>
                <c:pt idx="121">
                  <c:v>40095</c:v>
                </c:pt>
                <c:pt idx="122">
                  <c:v>40102</c:v>
                </c:pt>
                <c:pt idx="123">
                  <c:v>40109</c:v>
                </c:pt>
                <c:pt idx="124">
                  <c:v>40116</c:v>
                </c:pt>
                <c:pt idx="125">
                  <c:v>40123</c:v>
                </c:pt>
                <c:pt idx="126">
                  <c:v>40130</c:v>
                </c:pt>
                <c:pt idx="127">
                  <c:v>40137</c:v>
                </c:pt>
                <c:pt idx="128">
                  <c:v>40144</c:v>
                </c:pt>
                <c:pt idx="129">
                  <c:v>40151</c:v>
                </c:pt>
                <c:pt idx="130">
                  <c:v>40158</c:v>
                </c:pt>
                <c:pt idx="131">
                  <c:v>40165</c:v>
                </c:pt>
                <c:pt idx="132">
                  <c:v>40172</c:v>
                </c:pt>
                <c:pt idx="133">
                  <c:v>40186</c:v>
                </c:pt>
                <c:pt idx="134">
                  <c:v>40193</c:v>
                </c:pt>
                <c:pt idx="135">
                  <c:v>40200</c:v>
                </c:pt>
                <c:pt idx="136">
                  <c:v>40207</c:v>
                </c:pt>
                <c:pt idx="137">
                  <c:v>40214</c:v>
                </c:pt>
                <c:pt idx="138">
                  <c:v>40221</c:v>
                </c:pt>
                <c:pt idx="139">
                  <c:v>40235</c:v>
                </c:pt>
                <c:pt idx="140">
                  <c:v>40242</c:v>
                </c:pt>
                <c:pt idx="141">
                  <c:v>40249</c:v>
                </c:pt>
                <c:pt idx="142">
                  <c:v>40256</c:v>
                </c:pt>
                <c:pt idx="143">
                  <c:v>40263</c:v>
                </c:pt>
                <c:pt idx="144">
                  <c:v>40270</c:v>
                </c:pt>
                <c:pt idx="145">
                  <c:v>40277</c:v>
                </c:pt>
                <c:pt idx="146">
                  <c:v>40284</c:v>
                </c:pt>
                <c:pt idx="147">
                  <c:v>40291</c:v>
                </c:pt>
                <c:pt idx="148">
                  <c:v>40305</c:v>
                </c:pt>
                <c:pt idx="149">
                  <c:v>40312</c:v>
                </c:pt>
                <c:pt idx="150">
                  <c:v>40319</c:v>
                </c:pt>
                <c:pt idx="151">
                  <c:v>40326</c:v>
                </c:pt>
                <c:pt idx="152">
                  <c:v>40333</c:v>
                </c:pt>
                <c:pt idx="153">
                  <c:v>40340</c:v>
                </c:pt>
                <c:pt idx="154">
                  <c:v>40347</c:v>
                </c:pt>
                <c:pt idx="155">
                  <c:v>40354</c:v>
                </c:pt>
                <c:pt idx="156">
                  <c:v>40361</c:v>
                </c:pt>
                <c:pt idx="157">
                  <c:v>40368</c:v>
                </c:pt>
                <c:pt idx="158">
                  <c:v>40375</c:v>
                </c:pt>
                <c:pt idx="159">
                  <c:v>40382</c:v>
                </c:pt>
                <c:pt idx="160">
                  <c:v>40389</c:v>
                </c:pt>
                <c:pt idx="161">
                  <c:v>40396</c:v>
                </c:pt>
                <c:pt idx="162">
                  <c:v>40403</c:v>
                </c:pt>
                <c:pt idx="163">
                  <c:v>40410</c:v>
                </c:pt>
                <c:pt idx="164">
                  <c:v>40417</c:v>
                </c:pt>
                <c:pt idx="165">
                  <c:v>40424</c:v>
                </c:pt>
                <c:pt idx="166">
                  <c:v>40431</c:v>
                </c:pt>
                <c:pt idx="167">
                  <c:v>40438</c:v>
                </c:pt>
                <c:pt idx="168">
                  <c:v>40466</c:v>
                </c:pt>
                <c:pt idx="169">
                  <c:v>40473</c:v>
                </c:pt>
                <c:pt idx="170">
                  <c:v>40480</c:v>
                </c:pt>
                <c:pt idx="171">
                  <c:v>40487</c:v>
                </c:pt>
                <c:pt idx="172">
                  <c:v>40494</c:v>
                </c:pt>
                <c:pt idx="173">
                  <c:v>40501</c:v>
                </c:pt>
                <c:pt idx="174">
                  <c:v>40508</c:v>
                </c:pt>
                <c:pt idx="175">
                  <c:v>40515</c:v>
                </c:pt>
                <c:pt idx="176">
                  <c:v>40522</c:v>
                </c:pt>
                <c:pt idx="177">
                  <c:v>40529</c:v>
                </c:pt>
                <c:pt idx="178">
                  <c:v>40536</c:v>
                </c:pt>
                <c:pt idx="179">
                  <c:v>40543</c:v>
                </c:pt>
                <c:pt idx="180">
                  <c:v>40550</c:v>
                </c:pt>
                <c:pt idx="181">
                  <c:v>40557</c:v>
                </c:pt>
                <c:pt idx="182">
                  <c:v>40564</c:v>
                </c:pt>
                <c:pt idx="183">
                  <c:v>40571</c:v>
                </c:pt>
                <c:pt idx="184">
                  <c:v>40585</c:v>
                </c:pt>
                <c:pt idx="185">
                  <c:v>40592</c:v>
                </c:pt>
                <c:pt idx="186">
                  <c:v>40599</c:v>
                </c:pt>
                <c:pt idx="187">
                  <c:v>40606</c:v>
                </c:pt>
                <c:pt idx="188">
                  <c:v>40613</c:v>
                </c:pt>
                <c:pt idx="189">
                  <c:v>40620</c:v>
                </c:pt>
                <c:pt idx="190">
                  <c:v>40627</c:v>
                </c:pt>
                <c:pt idx="191">
                  <c:v>40634</c:v>
                </c:pt>
                <c:pt idx="192">
                  <c:v>40641</c:v>
                </c:pt>
                <c:pt idx="193">
                  <c:v>40648</c:v>
                </c:pt>
                <c:pt idx="194">
                  <c:v>40655</c:v>
                </c:pt>
                <c:pt idx="195">
                  <c:v>40662</c:v>
                </c:pt>
                <c:pt idx="196">
                  <c:v>40669</c:v>
                </c:pt>
                <c:pt idx="197">
                  <c:v>40676</c:v>
                </c:pt>
                <c:pt idx="198">
                  <c:v>40683</c:v>
                </c:pt>
                <c:pt idx="199">
                  <c:v>40690</c:v>
                </c:pt>
                <c:pt idx="200">
                  <c:v>40697</c:v>
                </c:pt>
                <c:pt idx="201">
                  <c:v>40704</c:v>
                </c:pt>
                <c:pt idx="202">
                  <c:v>40711</c:v>
                </c:pt>
                <c:pt idx="203">
                  <c:v>40718</c:v>
                </c:pt>
                <c:pt idx="204">
                  <c:v>40725</c:v>
                </c:pt>
                <c:pt idx="205">
                  <c:v>40732</c:v>
                </c:pt>
                <c:pt idx="206">
                  <c:v>40739</c:v>
                </c:pt>
                <c:pt idx="207">
                  <c:v>40746</c:v>
                </c:pt>
                <c:pt idx="208">
                  <c:v>40753</c:v>
                </c:pt>
                <c:pt idx="209">
                  <c:v>40760</c:v>
                </c:pt>
                <c:pt idx="210">
                  <c:v>40767</c:v>
                </c:pt>
                <c:pt idx="211">
                  <c:v>40774</c:v>
                </c:pt>
                <c:pt idx="212">
                  <c:v>40781</c:v>
                </c:pt>
                <c:pt idx="213">
                  <c:v>40788</c:v>
                </c:pt>
                <c:pt idx="214">
                  <c:v>40795</c:v>
                </c:pt>
                <c:pt idx="215">
                  <c:v>40802</c:v>
                </c:pt>
                <c:pt idx="216">
                  <c:v>40809</c:v>
                </c:pt>
                <c:pt idx="217">
                  <c:v>40816</c:v>
                </c:pt>
                <c:pt idx="218">
                  <c:v>40830</c:v>
                </c:pt>
                <c:pt idx="219">
                  <c:v>40837</c:v>
                </c:pt>
                <c:pt idx="220">
                  <c:v>40844</c:v>
                </c:pt>
                <c:pt idx="221">
                  <c:v>40851</c:v>
                </c:pt>
                <c:pt idx="222">
                  <c:v>40858</c:v>
                </c:pt>
                <c:pt idx="223">
                  <c:v>40865</c:v>
                </c:pt>
                <c:pt idx="224">
                  <c:v>40872</c:v>
                </c:pt>
                <c:pt idx="225">
                  <c:v>40879</c:v>
                </c:pt>
                <c:pt idx="226">
                  <c:v>40886</c:v>
                </c:pt>
                <c:pt idx="227">
                  <c:v>40893</c:v>
                </c:pt>
                <c:pt idx="228">
                  <c:v>40900</c:v>
                </c:pt>
                <c:pt idx="229">
                  <c:v>40907</c:v>
                </c:pt>
                <c:pt idx="230">
                  <c:v>40914</c:v>
                </c:pt>
                <c:pt idx="231">
                  <c:v>40921</c:v>
                </c:pt>
                <c:pt idx="232">
                  <c:v>40928</c:v>
                </c:pt>
                <c:pt idx="233">
                  <c:v>40942</c:v>
                </c:pt>
                <c:pt idx="234">
                  <c:v>40949</c:v>
                </c:pt>
                <c:pt idx="235">
                  <c:v>40956</c:v>
                </c:pt>
                <c:pt idx="236">
                  <c:v>40963</c:v>
                </c:pt>
                <c:pt idx="237">
                  <c:v>40970</c:v>
                </c:pt>
                <c:pt idx="238">
                  <c:v>40977</c:v>
                </c:pt>
                <c:pt idx="239">
                  <c:v>40984</c:v>
                </c:pt>
                <c:pt idx="240">
                  <c:v>40991</c:v>
                </c:pt>
                <c:pt idx="241">
                  <c:v>40998</c:v>
                </c:pt>
                <c:pt idx="242">
                  <c:v>41005</c:v>
                </c:pt>
                <c:pt idx="243">
                  <c:v>41012</c:v>
                </c:pt>
                <c:pt idx="244">
                  <c:v>41019</c:v>
                </c:pt>
                <c:pt idx="245">
                  <c:v>41026</c:v>
                </c:pt>
                <c:pt idx="246">
                  <c:v>41033</c:v>
                </c:pt>
                <c:pt idx="247">
                  <c:v>41040</c:v>
                </c:pt>
                <c:pt idx="248">
                  <c:v>41047</c:v>
                </c:pt>
                <c:pt idx="249">
                  <c:v>41054</c:v>
                </c:pt>
                <c:pt idx="250">
                  <c:v>41061</c:v>
                </c:pt>
                <c:pt idx="251">
                  <c:v>41068</c:v>
                </c:pt>
                <c:pt idx="252">
                  <c:v>41089</c:v>
                </c:pt>
                <c:pt idx="253">
                  <c:v>41096</c:v>
                </c:pt>
                <c:pt idx="254">
                  <c:v>41103</c:v>
                </c:pt>
                <c:pt idx="255">
                  <c:v>41110</c:v>
                </c:pt>
                <c:pt idx="256">
                  <c:v>41117</c:v>
                </c:pt>
                <c:pt idx="257">
                  <c:v>41124</c:v>
                </c:pt>
                <c:pt idx="258">
                  <c:v>41131</c:v>
                </c:pt>
                <c:pt idx="259">
                  <c:v>41138</c:v>
                </c:pt>
                <c:pt idx="260">
                  <c:v>41145</c:v>
                </c:pt>
                <c:pt idx="261">
                  <c:v>41152</c:v>
                </c:pt>
                <c:pt idx="262">
                  <c:v>41159</c:v>
                </c:pt>
                <c:pt idx="263">
                  <c:v>41166</c:v>
                </c:pt>
                <c:pt idx="264">
                  <c:v>41173</c:v>
                </c:pt>
                <c:pt idx="265">
                  <c:v>41180</c:v>
                </c:pt>
                <c:pt idx="266">
                  <c:v>41194</c:v>
                </c:pt>
                <c:pt idx="267">
                  <c:v>41201</c:v>
                </c:pt>
                <c:pt idx="268">
                  <c:v>41208</c:v>
                </c:pt>
                <c:pt idx="269">
                  <c:v>41215</c:v>
                </c:pt>
                <c:pt idx="270">
                  <c:v>41222</c:v>
                </c:pt>
                <c:pt idx="271">
                  <c:v>41229</c:v>
                </c:pt>
                <c:pt idx="272">
                  <c:v>41236</c:v>
                </c:pt>
                <c:pt idx="273">
                  <c:v>41243</c:v>
                </c:pt>
                <c:pt idx="274">
                  <c:v>41250</c:v>
                </c:pt>
                <c:pt idx="275">
                  <c:v>41257</c:v>
                </c:pt>
                <c:pt idx="276">
                  <c:v>41264</c:v>
                </c:pt>
                <c:pt idx="277">
                  <c:v>41271</c:v>
                </c:pt>
                <c:pt idx="278">
                  <c:v>41278</c:v>
                </c:pt>
                <c:pt idx="279">
                  <c:v>41285</c:v>
                </c:pt>
                <c:pt idx="280">
                  <c:v>41292</c:v>
                </c:pt>
                <c:pt idx="281">
                  <c:v>41299</c:v>
                </c:pt>
                <c:pt idx="282">
                  <c:v>41306</c:v>
                </c:pt>
                <c:pt idx="283">
                  <c:v>41313</c:v>
                </c:pt>
                <c:pt idx="284">
                  <c:v>41327</c:v>
                </c:pt>
                <c:pt idx="285">
                  <c:v>41334</c:v>
                </c:pt>
                <c:pt idx="286">
                  <c:v>41341</c:v>
                </c:pt>
                <c:pt idx="287">
                  <c:v>41348</c:v>
                </c:pt>
                <c:pt idx="288">
                  <c:v>41355</c:v>
                </c:pt>
                <c:pt idx="289">
                  <c:v>41362</c:v>
                </c:pt>
                <c:pt idx="290">
                  <c:v>41369</c:v>
                </c:pt>
                <c:pt idx="291">
                  <c:v>41376</c:v>
                </c:pt>
                <c:pt idx="292">
                  <c:v>41383</c:v>
                </c:pt>
                <c:pt idx="293">
                  <c:v>41390</c:v>
                </c:pt>
                <c:pt idx="294">
                  <c:v>41397</c:v>
                </c:pt>
                <c:pt idx="295">
                  <c:v>41404</c:v>
                </c:pt>
                <c:pt idx="296">
                  <c:v>41411</c:v>
                </c:pt>
                <c:pt idx="297">
                  <c:v>41418</c:v>
                </c:pt>
                <c:pt idx="298">
                  <c:v>41425</c:v>
                </c:pt>
                <c:pt idx="299">
                  <c:v>41432</c:v>
                </c:pt>
                <c:pt idx="300">
                  <c:v>41439</c:v>
                </c:pt>
                <c:pt idx="301">
                  <c:v>41446</c:v>
                </c:pt>
                <c:pt idx="302">
                  <c:v>41453</c:v>
                </c:pt>
                <c:pt idx="303">
                  <c:v>41460</c:v>
                </c:pt>
                <c:pt idx="304">
                  <c:v>41467</c:v>
                </c:pt>
                <c:pt idx="305">
                  <c:v>41474</c:v>
                </c:pt>
                <c:pt idx="306">
                  <c:v>41481</c:v>
                </c:pt>
                <c:pt idx="307">
                  <c:v>41488</c:v>
                </c:pt>
                <c:pt idx="308">
                  <c:v>41495</c:v>
                </c:pt>
                <c:pt idx="309">
                  <c:v>41502</c:v>
                </c:pt>
                <c:pt idx="310">
                  <c:v>41509</c:v>
                </c:pt>
                <c:pt idx="311">
                  <c:v>41516</c:v>
                </c:pt>
                <c:pt idx="312">
                  <c:v>41523</c:v>
                </c:pt>
                <c:pt idx="313">
                  <c:v>41530</c:v>
                </c:pt>
                <c:pt idx="314">
                  <c:v>41537</c:v>
                </c:pt>
                <c:pt idx="315">
                  <c:v>41544</c:v>
                </c:pt>
                <c:pt idx="316">
                  <c:v>41558</c:v>
                </c:pt>
                <c:pt idx="317">
                  <c:v>41565</c:v>
                </c:pt>
                <c:pt idx="318">
                  <c:v>41572</c:v>
                </c:pt>
                <c:pt idx="319">
                  <c:v>41579</c:v>
                </c:pt>
                <c:pt idx="320">
                  <c:v>41586</c:v>
                </c:pt>
                <c:pt idx="321">
                  <c:v>41593</c:v>
                </c:pt>
                <c:pt idx="322">
                  <c:v>41600</c:v>
                </c:pt>
                <c:pt idx="323">
                  <c:v>41607</c:v>
                </c:pt>
                <c:pt idx="324">
                  <c:v>41614</c:v>
                </c:pt>
                <c:pt idx="325">
                  <c:v>41621</c:v>
                </c:pt>
                <c:pt idx="326">
                  <c:v>41628</c:v>
                </c:pt>
                <c:pt idx="327">
                  <c:v>41635</c:v>
                </c:pt>
                <c:pt idx="328">
                  <c:v>41642</c:v>
                </c:pt>
                <c:pt idx="329">
                  <c:v>41649</c:v>
                </c:pt>
                <c:pt idx="330">
                  <c:v>41656</c:v>
                </c:pt>
                <c:pt idx="331">
                  <c:v>41663</c:v>
                </c:pt>
                <c:pt idx="332">
                  <c:v>41670</c:v>
                </c:pt>
                <c:pt idx="333">
                  <c:v>41677</c:v>
                </c:pt>
                <c:pt idx="334">
                  <c:v>41684</c:v>
                </c:pt>
                <c:pt idx="335">
                  <c:v>41691</c:v>
                </c:pt>
                <c:pt idx="336">
                  <c:v>41698</c:v>
                </c:pt>
                <c:pt idx="337">
                  <c:v>41705</c:v>
                </c:pt>
                <c:pt idx="338">
                  <c:v>41712</c:v>
                </c:pt>
                <c:pt idx="339">
                  <c:v>41719</c:v>
                </c:pt>
                <c:pt idx="340">
                  <c:v>41726</c:v>
                </c:pt>
                <c:pt idx="341">
                  <c:v>41733</c:v>
                </c:pt>
                <c:pt idx="342">
                  <c:v>41740</c:v>
                </c:pt>
                <c:pt idx="343">
                  <c:v>41747</c:v>
                </c:pt>
                <c:pt idx="344">
                  <c:v>41754</c:v>
                </c:pt>
                <c:pt idx="345">
                  <c:v>41761</c:v>
                </c:pt>
                <c:pt idx="346">
                  <c:v>41768</c:v>
                </c:pt>
                <c:pt idx="347">
                  <c:v>41775</c:v>
                </c:pt>
                <c:pt idx="348">
                  <c:v>41782</c:v>
                </c:pt>
                <c:pt idx="349">
                  <c:v>41789</c:v>
                </c:pt>
                <c:pt idx="350">
                  <c:v>41796</c:v>
                </c:pt>
                <c:pt idx="351">
                  <c:v>41803</c:v>
                </c:pt>
                <c:pt idx="352">
                  <c:v>41810</c:v>
                </c:pt>
                <c:pt idx="353">
                  <c:v>41817</c:v>
                </c:pt>
                <c:pt idx="354">
                  <c:v>41824</c:v>
                </c:pt>
                <c:pt idx="355">
                  <c:v>41831</c:v>
                </c:pt>
                <c:pt idx="356">
                  <c:v>41838</c:v>
                </c:pt>
                <c:pt idx="357">
                  <c:v>41845</c:v>
                </c:pt>
                <c:pt idx="358">
                  <c:v>41852</c:v>
                </c:pt>
                <c:pt idx="359">
                  <c:v>41859</c:v>
                </c:pt>
                <c:pt idx="360">
                  <c:v>41866</c:v>
                </c:pt>
                <c:pt idx="361">
                  <c:v>41873</c:v>
                </c:pt>
                <c:pt idx="362">
                  <c:v>41880</c:v>
                </c:pt>
                <c:pt idx="363">
                  <c:v>41887</c:v>
                </c:pt>
                <c:pt idx="364">
                  <c:v>41894</c:v>
                </c:pt>
                <c:pt idx="365">
                  <c:v>41901</c:v>
                </c:pt>
                <c:pt idx="366">
                  <c:v>41908</c:v>
                </c:pt>
                <c:pt idx="367">
                  <c:v>41922</c:v>
                </c:pt>
                <c:pt idx="368">
                  <c:v>41929</c:v>
                </c:pt>
                <c:pt idx="369">
                  <c:v>41936</c:v>
                </c:pt>
                <c:pt idx="370">
                  <c:v>41943</c:v>
                </c:pt>
                <c:pt idx="371">
                  <c:v>41950</c:v>
                </c:pt>
                <c:pt idx="372">
                  <c:v>41957</c:v>
                </c:pt>
                <c:pt idx="373">
                  <c:v>41964</c:v>
                </c:pt>
                <c:pt idx="374">
                  <c:v>41971</c:v>
                </c:pt>
                <c:pt idx="375">
                  <c:v>41978</c:v>
                </c:pt>
                <c:pt idx="376">
                  <c:v>41985</c:v>
                </c:pt>
                <c:pt idx="377">
                  <c:v>41992</c:v>
                </c:pt>
                <c:pt idx="378">
                  <c:v>41999</c:v>
                </c:pt>
                <c:pt idx="379">
                  <c:v>42006</c:v>
                </c:pt>
                <c:pt idx="380">
                  <c:v>42013</c:v>
                </c:pt>
                <c:pt idx="381">
                  <c:v>42020</c:v>
                </c:pt>
                <c:pt idx="382">
                  <c:v>42027</c:v>
                </c:pt>
                <c:pt idx="383">
                  <c:v>42034</c:v>
                </c:pt>
                <c:pt idx="384">
                  <c:v>42041</c:v>
                </c:pt>
                <c:pt idx="385">
                  <c:v>42048</c:v>
                </c:pt>
                <c:pt idx="386">
                  <c:v>42062</c:v>
                </c:pt>
                <c:pt idx="387">
                  <c:v>42069</c:v>
                </c:pt>
                <c:pt idx="388">
                  <c:v>42076</c:v>
                </c:pt>
                <c:pt idx="389">
                  <c:v>42083</c:v>
                </c:pt>
                <c:pt idx="390">
                  <c:v>42090</c:v>
                </c:pt>
                <c:pt idx="391">
                  <c:v>42097</c:v>
                </c:pt>
                <c:pt idx="392">
                  <c:v>42104</c:v>
                </c:pt>
                <c:pt idx="393">
                  <c:v>42111</c:v>
                </c:pt>
                <c:pt idx="394">
                  <c:v>42118</c:v>
                </c:pt>
                <c:pt idx="395">
                  <c:v>42125</c:v>
                </c:pt>
                <c:pt idx="396">
                  <c:v>42132</c:v>
                </c:pt>
                <c:pt idx="397">
                  <c:v>42139</c:v>
                </c:pt>
                <c:pt idx="398">
                  <c:v>42146</c:v>
                </c:pt>
                <c:pt idx="399">
                  <c:v>42153</c:v>
                </c:pt>
                <c:pt idx="400">
                  <c:v>42160</c:v>
                </c:pt>
                <c:pt idx="401">
                  <c:v>42167</c:v>
                </c:pt>
                <c:pt idx="402">
                  <c:v>42174</c:v>
                </c:pt>
                <c:pt idx="403">
                  <c:v>42181</c:v>
                </c:pt>
                <c:pt idx="404">
                  <c:v>42188</c:v>
                </c:pt>
                <c:pt idx="405">
                  <c:v>42195</c:v>
                </c:pt>
                <c:pt idx="406">
                  <c:v>42202</c:v>
                </c:pt>
                <c:pt idx="407">
                  <c:v>42209</c:v>
                </c:pt>
                <c:pt idx="408">
                  <c:v>42216</c:v>
                </c:pt>
                <c:pt idx="409">
                  <c:v>42223</c:v>
                </c:pt>
                <c:pt idx="410">
                  <c:v>42230</c:v>
                </c:pt>
                <c:pt idx="411">
                  <c:v>42237</c:v>
                </c:pt>
                <c:pt idx="412">
                  <c:v>42244</c:v>
                </c:pt>
                <c:pt idx="413">
                  <c:v>42251</c:v>
                </c:pt>
                <c:pt idx="414">
                  <c:v>42258</c:v>
                </c:pt>
                <c:pt idx="415">
                  <c:v>42265</c:v>
                </c:pt>
                <c:pt idx="416">
                  <c:v>42272</c:v>
                </c:pt>
                <c:pt idx="417">
                  <c:v>42286</c:v>
                </c:pt>
                <c:pt idx="418">
                  <c:v>42293</c:v>
                </c:pt>
                <c:pt idx="419">
                  <c:v>42300</c:v>
                </c:pt>
                <c:pt idx="420">
                  <c:v>42307</c:v>
                </c:pt>
                <c:pt idx="421">
                  <c:v>42314</c:v>
                </c:pt>
                <c:pt idx="422">
                  <c:v>42321</c:v>
                </c:pt>
                <c:pt idx="423">
                  <c:v>42328</c:v>
                </c:pt>
                <c:pt idx="424">
                  <c:v>42335</c:v>
                </c:pt>
                <c:pt idx="425">
                  <c:v>42342</c:v>
                </c:pt>
                <c:pt idx="426">
                  <c:v>42349</c:v>
                </c:pt>
                <c:pt idx="427">
                  <c:v>42356</c:v>
                </c:pt>
                <c:pt idx="428">
                  <c:v>42363</c:v>
                </c:pt>
                <c:pt idx="429">
                  <c:v>42370</c:v>
                </c:pt>
                <c:pt idx="430">
                  <c:v>42377</c:v>
                </c:pt>
                <c:pt idx="431">
                  <c:v>42384</c:v>
                </c:pt>
                <c:pt idx="432">
                  <c:v>42391</c:v>
                </c:pt>
                <c:pt idx="433">
                  <c:v>42398</c:v>
                </c:pt>
                <c:pt idx="434">
                  <c:v>42405</c:v>
                </c:pt>
                <c:pt idx="435">
                  <c:v>42419</c:v>
                </c:pt>
                <c:pt idx="436">
                  <c:v>42426</c:v>
                </c:pt>
                <c:pt idx="437">
                  <c:v>42433</c:v>
                </c:pt>
                <c:pt idx="438">
                  <c:v>42440</c:v>
                </c:pt>
                <c:pt idx="439">
                  <c:v>42447</c:v>
                </c:pt>
                <c:pt idx="440">
                  <c:v>42454</c:v>
                </c:pt>
                <c:pt idx="441">
                  <c:v>42461</c:v>
                </c:pt>
                <c:pt idx="442">
                  <c:v>42468</c:v>
                </c:pt>
                <c:pt idx="443">
                  <c:v>42475</c:v>
                </c:pt>
                <c:pt idx="444">
                  <c:v>42482</c:v>
                </c:pt>
                <c:pt idx="445">
                  <c:v>42489</c:v>
                </c:pt>
                <c:pt idx="446">
                  <c:v>42496</c:v>
                </c:pt>
                <c:pt idx="447">
                  <c:v>42503</c:v>
                </c:pt>
                <c:pt idx="448">
                  <c:v>42510</c:v>
                </c:pt>
                <c:pt idx="449">
                  <c:v>42517</c:v>
                </c:pt>
                <c:pt idx="450">
                  <c:v>42524</c:v>
                </c:pt>
                <c:pt idx="451">
                  <c:v>42531</c:v>
                </c:pt>
                <c:pt idx="452">
                  <c:v>42538</c:v>
                </c:pt>
                <c:pt idx="453">
                  <c:v>42545</c:v>
                </c:pt>
                <c:pt idx="454">
                  <c:v>42552</c:v>
                </c:pt>
                <c:pt idx="455">
                  <c:v>42559</c:v>
                </c:pt>
                <c:pt idx="456">
                  <c:v>42566</c:v>
                </c:pt>
                <c:pt idx="457">
                  <c:v>42573</c:v>
                </c:pt>
                <c:pt idx="458">
                  <c:v>42580</c:v>
                </c:pt>
                <c:pt idx="459">
                  <c:v>42587</c:v>
                </c:pt>
                <c:pt idx="460">
                  <c:v>42594</c:v>
                </c:pt>
                <c:pt idx="461">
                  <c:v>42601</c:v>
                </c:pt>
                <c:pt idx="462">
                  <c:v>42608</c:v>
                </c:pt>
                <c:pt idx="463">
                  <c:v>42615</c:v>
                </c:pt>
                <c:pt idx="464">
                  <c:v>42622</c:v>
                </c:pt>
                <c:pt idx="465">
                  <c:v>42629</c:v>
                </c:pt>
                <c:pt idx="466">
                  <c:v>42636</c:v>
                </c:pt>
                <c:pt idx="467">
                  <c:v>42643</c:v>
                </c:pt>
                <c:pt idx="468">
                  <c:v>42657</c:v>
                </c:pt>
                <c:pt idx="469">
                  <c:v>42664</c:v>
                </c:pt>
                <c:pt idx="470">
                  <c:v>42671</c:v>
                </c:pt>
                <c:pt idx="471">
                  <c:v>42678</c:v>
                </c:pt>
                <c:pt idx="472">
                  <c:v>42685</c:v>
                </c:pt>
                <c:pt idx="473">
                  <c:v>42692</c:v>
                </c:pt>
                <c:pt idx="474">
                  <c:v>42699</c:v>
                </c:pt>
                <c:pt idx="475">
                  <c:v>42706</c:v>
                </c:pt>
                <c:pt idx="476">
                  <c:v>42713</c:v>
                </c:pt>
                <c:pt idx="477">
                  <c:v>42720</c:v>
                </c:pt>
                <c:pt idx="478">
                  <c:v>42727</c:v>
                </c:pt>
                <c:pt idx="479">
                  <c:v>42734</c:v>
                </c:pt>
                <c:pt idx="480">
                  <c:v>42741</c:v>
                </c:pt>
                <c:pt idx="481">
                  <c:v>42748</c:v>
                </c:pt>
                <c:pt idx="482">
                  <c:v>42755</c:v>
                </c:pt>
                <c:pt idx="483">
                  <c:v>42762</c:v>
                </c:pt>
                <c:pt idx="484">
                  <c:v>42769</c:v>
                </c:pt>
                <c:pt idx="485">
                  <c:v>42776</c:v>
                </c:pt>
                <c:pt idx="486">
                  <c:v>42783</c:v>
                </c:pt>
                <c:pt idx="487">
                  <c:v>42790</c:v>
                </c:pt>
                <c:pt idx="488">
                  <c:v>42797</c:v>
                </c:pt>
                <c:pt idx="489">
                  <c:v>42804</c:v>
                </c:pt>
                <c:pt idx="490">
                  <c:v>42811</c:v>
                </c:pt>
                <c:pt idx="491">
                  <c:v>42818</c:v>
                </c:pt>
                <c:pt idx="492">
                  <c:v>42825</c:v>
                </c:pt>
                <c:pt idx="493">
                  <c:v>42832</c:v>
                </c:pt>
                <c:pt idx="494">
                  <c:v>42839</c:v>
                </c:pt>
                <c:pt idx="495">
                  <c:v>42846</c:v>
                </c:pt>
                <c:pt idx="496">
                  <c:v>42853</c:v>
                </c:pt>
                <c:pt idx="497">
                  <c:v>42860</c:v>
                </c:pt>
                <c:pt idx="498">
                  <c:v>42867</c:v>
                </c:pt>
                <c:pt idx="499">
                  <c:v>42874</c:v>
                </c:pt>
                <c:pt idx="500">
                  <c:v>42881</c:v>
                </c:pt>
                <c:pt idx="501">
                  <c:v>42888</c:v>
                </c:pt>
                <c:pt idx="502">
                  <c:v>42895</c:v>
                </c:pt>
                <c:pt idx="503">
                  <c:v>42902</c:v>
                </c:pt>
                <c:pt idx="504">
                  <c:v>42909</c:v>
                </c:pt>
                <c:pt idx="505">
                  <c:v>42916</c:v>
                </c:pt>
                <c:pt idx="506">
                  <c:v>42923</c:v>
                </c:pt>
                <c:pt idx="507">
                  <c:v>42930</c:v>
                </c:pt>
                <c:pt idx="508">
                  <c:v>42937</c:v>
                </c:pt>
                <c:pt idx="509">
                  <c:v>42944</c:v>
                </c:pt>
                <c:pt idx="510">
                  <c:v>42951</c:v>
                </c:pt>
                <c:pt idx="511">
                  <c:v>42958</c:v>
                </c:pt>
                <c:pt idx="512">
                  <c:v>42965</c:v>
                </c:pt>
                <c:pt idx="513">
                  <c:v>42972</c:v>
                </c:pt>
                <c:pt idx="514">
                  <c:v>42979</c:v>
                </c:pt>
                <c:pt idx="515">
                  <c:v>42986</c:v>
                </c:pt>
                <c:pt idx="516">
                  <c:v>42993</c:v>
                </c:pt>
                <c:pt idx="517">
                  <c:v>43000</c:v>
                </c:pt>
                <c:pt idx="518">
                  <c:v>43007</c:v>
                </c:pt>
                <c:pt idx="519">
                  <c:v>43021</c:v>
                </c:pt>
                <c:pt idx="520">
                  <c:v>43028</c:v>
                </c:pt>
                <c:pt idx="521">
                  <c:v>43035</c:v>
                </c:pt>
                <c:pt idx="522">
                  <c:v>43042</c:v>
                </c:pt>
                <c:pt idx="523">
                  <c:v>43049</c:v>
                </c:pt>
                <c:pt idx="524">
                  <c:v>43056</c:v>
                </c:pt>
                <c:pt idx="525">
                  <c:v>43063</c:v>
                </c:pt>
                <c:pt idx="526">
                  <c:v>43070</c:v>
                </c:pt>
                <c:pt idx="527">
                  <c:v>43077</c:v>
                </c:pt>
                <c:pt idx="528">
                  <c:v>43084</c:v>
                </c:pt>
                <c:pt idx="529">
                  <c:v>43091</c:v>
                </c:pt>
                <c:pt idx="530">
                  <c:v>43098</c:v>
                </c:pt>
                <c:pt idx="531">
                  <c:v>43105</c:v>
                </c:pt>
                <c:pt idx="532">
                  <c:v>43112</c:v>
                </c:pt>
                <c:pt idx="533">
                  <c:v>43119</c:v>
                </c:pt>
                <c:pt idx="534">
                  <c:v>43126</c:v>
                </c:pt>
                <c:pt idx="535">
                  <c:v>43133</c:v>
                </c:pt>
                <c:pt idx="536">
                  <c:v>43140</c:v>
                </c:pt>
                <c:pt idx="537">
                  <c:v>43147</c:v>
                </c:pt>
                <c:pt idx="538">
                  <c:v>43154</c:v>
                </c:pt>
                <c:pt idx="539">
                  <c:v>43161</c:v>
                </c:pt>
                <c:pt idx="540">
                  <c:v>43168</c:v>
                </c:pt>
                <c:pt idx="541">
                  <c:v>43175</c:v>
                </c:pt>
                <c:pt idx="542">
                  <c:v>43182</c:v>
                </c:pt>
                <c:pt idx="543">
                  <c:v>43189</c:v>
                </c:pt>
                <c:pt idx="544">
                  <c:v>43196</c:v>
                </c:pt>
                <c:pt idx="545">
                  <c:v>43203</c:v>
                </c:pt>
                <c:pt idx="546">
                  <c:v>43210</c:v>
                </c:pt>
                <c:pt idx="547">
                  <c:v>43217</c:v>
                </c:pt>
                <c:pt idx="548">
                  <c:v>43224</c:v>
                </c:pt>
                <c:pt idx="549">
                  <c:v>43231</c:v>
                </c:pt>
                <c:pt idx="550">
                  <c:v>43238</c:v>
                </c:pt>
                <c:pt idx="551">
                  <c:v>43245</c:v>
                </c:pt>
                <c:pt idx="552">
                  <c:v>43252</c:v>
                </c:pt>
                <c:pt idx="553">
                  <c:v>43259</c:v>
                </c:pt>
                <c:pt idx="554">
                  <c:v>43266</c:v>
                </c:pt>
                <c:pt idx="555">
                  <c:v>43273</c:v>
                </c:pt>
                <c:pt idx="556">
                  <c:v>43280</c:v>
                </c:pt>
                <c:pt idx="557">
                  <c:v>43287</c:v>
                </c:pt>
                <c:pt idx="558">
                  <c:v>43294</c:v>
                </c:pt>
                <c:pt idx="559">
                  <c:v>43301</c:v>
                </c:pt>
                <c:pt idx="560">
                  <c:v>43308</c:v>
                </c:pt>
                <c:pt idx="561">
                  <c:v>43315</c:v>
                </c:pt>
                <c:pt idx="562">
                  <c:v>43322</c:v>
                </c:pt>
                <c:pt idx="563">
                  <c:v>43329</c:v>
                </c:pt>
                <c:pt idx="564">
                  <c:v>43336</c:v>
                </c:pt>
                <c:pt idx="565">
                  <c:v>43343</c:v>
                </c:pt>
                <c:pt idx="566">
                  <c:v>43350</c:v>
                </c:pt>
                <c:pt idx="567">
                  <c:v>43357</c:v>
                </c:pt>
                <c:pt idx="568">
                  <c:v>43364</c:v>
                </c:pt>
                <c:pt idx="569">
                  <c:v>43371</c:v>
                </c:pt>
                <c:pt idx="570">
                  <c:v>43385</c:v>
                </c:pt>
                <c:pt idx="571">
                  <c:v>43392</c:v>
                </c:pt>
                <c:pt idx="572">
                  <c:v>43399</c:v>
                </c:pt>
                <c:pt idx="573">
                  <c:v>43406</c:v>
                </c:pt>
                <c:pt idx="574">
                  <c:v>43413</c:v>
                </c:pt>
                <c:pt idx="575">
                  <c:v>43420</c:v>
                </c:pt>
                <c:pt idx="576">
                  <c:v>43427</c:v>
                </c:pt>
                <c:pt idx="577">
                  <c:v>43434</c:v>
                </c:pt>
                <c:pt idx="578">
                  <c:v>43441</c:v>
                </c:pt>
                <c:pt idx="579">
                  <c:v>43448</c:v>
                </c:pt>
                <c:pt idx="580">
                  <c:v>43455</c:v>
                </c:pt>
                <c:pt idx="581">
                  <c:v>43462</c:v>
                </c:pt>
                <c:pt idx="582">
                  <c:v>43469</c:v>
                </c:pt>
                <c:pt idx="583">
                  <c:v>43476</c:v>
                </c:pt>
                <c:pt idx="584">
                  <c:v>43483</c:v>
                </c:pt>
                <c:pt idx="585">
                  <c:v>43490</c:v>
                </c:pt>
                <c:pt idx="586">
                  <c:v>43497</c:v>
                </c:pt>
                <c:pt idx="587">
                  <c:v>43511</c:v>
                </c:pt>
                <c:pt idx="588">
                  <c:v>43518</c:v>
                </c:pt>
                <c:pt idx="589">
                  <c:v>43525</c:v>
                </c:pt>
                <c:pt idx="590">
                  <c:v>43532</c:v>
                </c:pt>
                <c:pt idx="591">
                  <c:v>43539</c:v>
                </c:pt>
                <c:pt idx="592">
                  <c:v>43546</c:v>
                </c:pt>
                <c:pt idx="593">
                  <c:v>43553</c:v>
                </c:pt>
                <c:pt idx="594">
                  <c:v>43567</c:v>
                </c:pt>
                <c:pt idx="595">
                  <c:v>43574</c:v>
                </c:pt>
                <c:pt idx="596">
                  <c:v>43581</c:v>
                </c:pt>
                <c:pt idx="597">
                  <c:v>43595</c:v>
                </c:pt>
                <c:pt idx="598">
                  <c:v>43602</c:v>
                </c:pt>
                <c:pt idx="599">
                  <c:v>43609</c:v>
                </c:pt>
                <c:pt idx="600">
                  <c:v>43623</c:v>
                </c:pt>
                <c:pt idx="601">
                  <c:v>43630</c:v>
                </c:pt>
                <c:pt idx="602">
                  <c:v>43637</c:v>
                </c:pt>
                <c:pt idx="603">
                  <c:v>43644</c:v>
                </c:pt>
                <c:pt idx="604">
                  <c:v>43651</c:v>
                </c:pt>
                <c:pt idx="605">
                  <c:v>43658</c:v>
                </c:pt>
                <c:pt idx="606">
                  <c:v>43665</c:v>
                </c:pt>
                <c:pt idx="607">
                  <c:v>43672</c:v>
                </c:pt>
                <c:pt idx="608">
                  <c:v>43679</c:v>
                </c:pt>
                <c:pt idx="609">
                  <c:v>43686</c:v>
                </c:pt>
                <c:pt idx="610">
                  <c:v>43693</c:v>
                </c:pt>
                <c:pt idx="611">
                  <c:v>43700</c:v>
                </c:pt>
                <c:pt idx="612">
                  <c:v>43707</c:v>
                </c:pt>
                <c:pt idx="613">
                  <c:v>43714</c:v>
                </c:pt>
                <c:pt idx="614">
                  <c:v>43721</c:v>
                </c:pt>
                <c:pt idx="615">
                  <c:v>43728</c:v>
                </c:pt>
                <c:pt idx="616">
                  <c:v>43735</c:v>
                </c:pt>
                <c:pt idx="617">
                  <c:v>43749</c:v>
                </c:pt>
                <c:pt idx="618">
                  <c:v>43756</c:v>
                </c:pt>
                <c:pt idx="619">
                  <c:v>43763</c:v>
                </c:pt>
                <c:pt idx="620">
                  <c:v>43770</c:v>
                </c:pt>
                <c:pt idx="621">
                  <c:v>43777</c:v>
                </c:pt>
                <c:pt idx="622">
                  <c:v>43784</c:v>
                </c:pt>
                <c:pt idx="623">
                  <c:v>43791</c:v>
                </c:pt>
                <c:pt idx="624">
                  <c:v>43798</c:v>
                </c:pt>
                <c:pt idx="625">
                  <c:v>43805</c:v>
                </c:pt>
                <c:pt idx="626">
                  <c:v>43812</c:v>
                </c:pt>
                <c:pt idx="627">
                  <c:v>43819</c:v>
                </c:pt>
                <c:pt idx="628">
                  <c:v>43826</c:v>
                </c:pt>
                <c:pt idx="629">
                  <c:v>43833</c:v>
                </c:pt>
                <c:pt idx="630">
                  <c:v>43840</c:v>
                </c:pt>
                <c:pt idx="631">
                  <c:v>43847</c:v>
                </c:pt>
                <c:pt idx="632">
                  <c:v>43854</c:v>
                </c:pt>
                <c:pt idx="633">
                  <c:v>43875</c:v>
                </c:pt>
                <c:pt idx="634">
                  <c:v>43882</c:v>
                </c:pt>
                <c:pt idx="635">
                  <c:v>43889</c:v>
                </c:pt>
                <c:pt idx="636">
                  <c:v>43896</c:v>
                </c:pt>
                <c:pt idx="637">
                  <c:v>43903</c:v>
                </c:pt>
                <c:pt idx="638">
                  <c:v>43910</c:v>
                </c:pt>
                <c:pt idx="639">
                  <c:v>43917</c:v>
                </c:pt>
                <c:pt idx="640">
                  <c:v>43924</c:v>
                </c:pt>
                <c:pt idx="641">
                  <c:v>43931</c:v>
                </c:pt>
                <c:pt idx="642">
                  <c:v>43938</c:v>
                </c:pt>
                <c:pt idx="643">
                  <c:v>43945</c:v>
                </c:pt>
                <c:pt idx="644">
                  <c:v>43952</c:v>
                </c:pt>
                <c:pt idx="645">
                  <c:v>43959</c:v>
                </c:pt>
                <c:pt idx="646">
                  <c:v>43966</c:v>
                </c:pt>
                <c:pt idx="647">
                  <c:v>43973</c:v>
                </c:pt>
                <c:pt idx="648">
                  <c:v>43980</c:v>
                </c:pt>
                <c:pt idx="649">
                  <c:v>43987</c:v>
                </c:pt>
                <c:pt idx="650">
                  <c:v>43994</c:v>
                </c:pt>
                <c:pt idx="651">
                  <c:v>44001</c:v>
                </c:pt>
                <c:pt idx="652">
                  <c:v>44008</c:v>
                </c:pt>
                <c:pt idx="653">
                  <c:v>44015</c:v>
                </c:pt>
                <c:pt idx="654">
                  <c:v>44022</c:v>
                </c:pt>
                <c:pt idx="655">
                  <c:v>44029</c:v>
                </c:pt>
                <c:pt idx="656">
                  <c:v>44036</c:v>
                </c:pt>
                <c:pt idx="657">
                  <c:v>44043</c:v>
                </c:pt>
                <c:pt idx="658">
                  <c:v>44050</c:v>
                </c:pt>
                <c:pt idx="659">
                  <c:v>44057</c:v>
                </c:pt>
                <c:pt idx="660">
                  <c:v>44064</c:v>
                </c:pt>
                <c:pt idx="661">
                  <c:v>44071</c:v>
                </c:pt>
                <c:pt idx="662">
                  <c:v>44078</c:v>
                </c:pt>
                <c:pt idx="663">
                  <c:v>44085</c:v>
                </c:pt>
                <c:pt idx="664">
                  <c:v>44092</c:v>
                </c:pt>
                <c:pt idx="665">
                  <c:v>44099</c:v>
                </c:pt>
                <c:pt idx="666">
                  <c:v>44106</c:v>
                </c:pt>
                <c:pt idx="667">
                  <c:v>44113</c:v>
                </c:pt>
                <c:pt idx="668">
                  <c:v>44120</c:v>
                </c:pt>
                <c:pt idx="669">
                  <c:v>44127</c:v>
                </c:pt>
                <c:pt idx="670">
                  <c:v>44134</c:v>
                </c:pt>
                <c:pt idx="671">
                  <c:v>44141</c:v>
                </c:pt>
                <c:pt idx="672">
                  <c:v>44148</c:v>
                </c:pt>
                <c:pt idx="673">
                  <c:v>44155</c:v>
                </c:pt>
                <c:pt idx="674">
                  <c:v>44162</c:v>
                </c:pt>
                <c:pt idx="675">
                  <c:v>44169</c:v>
                </c:pt>
                <c:pt idx="676">
                  <c:v>44176</c:v>
                </c:pt>
                <c:pt idx="677">
                  <c:v>44183</c:v>
                </c:pt>
                <c:pt idx="678">
                  <c:v>44190</c:v>
                </c:pt>
                <c:pt idx="679">
                  <c:v>44197</c:v>
                </c:pt>
                <c:pt idx="680">
                  <c:v>44204</c:v>
                </c:pt>
                <c:pt idx="681">
                  <c:v>44211</c:v>
                </c:pt>
                <c:pt idx="682">
                  <c:v>44218</c:v>
                </c:pt>
                <c:pt idx="683">
                  <c:v>44225</c:v>
                </c:pt>
                <c:pt idx="684">
                  <c:v>44232</c:v>
                </c:pt>
                <c:pt idx="685">
                  <c:v>44239</c:v>
                </c:pt>
                <c:pt idx="686">
                  <c:v>44246</c:v>
                </c:pt>
                <c:pt idx="687">
                  <c:v>44253</c:v>
                </c:pt>
                <c:pt idx="688">
                  <c:v>44260</c:v>
                </c:pt>
                <c:pt idx="689">
                  <c:v>44267</c:v>
                </c:pt>
                <c:pt idx="690">
                  <c:v>44274</c:v>
                </c:pt>
                <c:pt idx="691">
                  <c:v>44281</c:v>
                </c:pt>
                <c:pt idx="692">
                  <c:v>44288</c:v>
                </c:pt>
                <c:pt idx="693">
                  <c:v>44295</c:v>
                </c:pt>
                <c:pt idx="694">
                  <c:v>44302</c:v>
                </c:pt>
                <c:pt idx="695">
                  <c:v>44309</c:v>
                </c:pt>
                <c:pt idx="696">
                  <c:v>44316</c:v>
                </c:pt>
                <c:pt idx="697">
                  <c:v>44323</c:v>
                </c:pt>
                <c:pt idx="698">
                  <c:v>44330</c:v>
                </c:pt>
                <c:pt idx="699">
                  <c:v>44337</c:v>
                </c:pt>
                <c:pt idx="700">
                  <c:v>44344</c:v>
                </c:pt>
                <c:pt idx="701">
                  <c:v>44351</c:v>
                </c:pt>
                <c:pt idx="702">
                  <c:v>44358</c:v>
                </c:pt>
                <c:pt idx="703">
                  <c:v>44365</c:v>
                </c:pt>
                <c:pt idx="704">
                  <c:v>44372</c:v>
                </c:pt>
                <c:pt idx="705">
                  <c:v>44379</c:v>
                </c:pt>
                <c:pt idx="706">
                  <c:v>44386</c:v>
                </c:pt>
                <c:pt idx="707">
                  <c:v>44393</c:v>
                </c:pt>
                <c:pt idx="708">
                  <c:v>44400</c:v>
                </c:pt>
                <c:pt idx="709">
                  <c:v>44407</c:v>
                </c:pt>
                <c:pt idx="710">
                  <c:v>44414</c:v>
                </c:pt>
                <c:pt idx="711">
                  <c:v>44421</c:v>
                </c:pt>
                <c:pt idx="712">
                  <c:v>44428</c:v>
                </c:pt>
                <c:pt idx="713">
                  <c:v>44435</c:v>
                </c:pt>
              </c:numCache>
            </c:numRef>
          </c:cat>
          <c:val>
            <c:numRef>
              <c:f>CCFI!$B$2:$B$715</c:f>
              <c:numCache>
                <c:formatCode>#,##0.00_ </c:formatCode>
                <c:ptCount val="714"/>
                <c:pt idx="0">
                  <c:v>1017.92</c:v>
                </c:pt>
                <c:pt idx="1">
                  <c:v>1040.17</c:v>
                </c:pt>
                <c:pt idx="2">
                  <c:v>1033.6500000000001</c:v>
                </c:pt>
                <c:pt idx="3">
                  <c:v>1039.6300000000001</c:v>
                </c:pt>
                <c:pt idx="4">
                  <c:v>1024.1500000000001</c:v>
                </c:pt>
                <c:pt idx="5">
                  <c:v>1040.17</c:v>
                </c:pt>
                <c:pt idx="6">
                  <c:v>1034.1500000000001</c:v>
                </c:pt>
                <c:pt idx="7">
                  <c:v>1044.1300000000001</c:v>
                </c:pt>
                <c:pt idx="8">
                  <c:v>1012.93</c:v>
                </c:pt>
                <c:pt idx="9">
                  <c:v>1014.85</c:v>
                </c:pt>
                <c:pt idx="10">
                  <c:v>1026.07</c:v>
                </c:pt>
                <c:pt idx="11">
                  <c:v>1004.98</c:v>
                </c:pt>
                <c:pt idx="12">
                  <c:v>993.7</c:v>
                </c:pt>
                <c:pt idx="13">
                  <c:v>998.24</c:v>
                </c:pt>
                <c:pt idx="14">
                  <c:v>1004.9</c:v>
                </c:pt>
                <c:pt idx="15">
                  <c:v>1005.57</c:v>
                </c:pt>
                <c:pt idx="16">
                  <c:v>1013.38</c:v>
                </c:pt>
                <c:pt idx="17">
                  <c:v>1017.33</c:v>
                </c:pt>
                <c:pt idx="18">
                  <c:v>1026.06</c:v>
                </c:pt>
                <c:pt idx="19">
                  <c:v>1021.75</c:v>
                </c:pt>
                <c:pt idx="20">
                  <c:v>1011.89</c:v>
                </c:pt>
                <c:pt idx="21">
                  <c:v>1030.6199999999999</c:v>
                </c:pt>
                <c:pt idx="22">
                  <c:v>1030.72</c:v>
                </c:pt>
                <c:pt idx="23">
                  <c:v>1034.94</c:v>
                </c:pt>
                <c:pt idx="24">
                  <c:v>1029.53</c:v>
                </c:pt>
                <c:pt idx="25">
                  <c:v>1041.17</c:v>
                </c:pt>
                <c:pt idx="26">
                  <c:v>1061.8800000000001</c:v>
                </c:pt>
                <c:pt idx="27">
                  <c:v>1053.47</c:v>
                </c:pt>
                <c:pt idx="28">
                  <c:v>1064.1300000000001</c:v>
                </c:pt>
                <c:pt idx="29">
                  <c:v>1078.3399999999999</c:v>
                </c:pt>
                <c:pt idx="30">
                  <c:v>1092.95</c:v>
                </c:pt>
                <c:pt idx="31">
                  <c:v>1082.6500000000001</c:v>
                </c:pt>
                <c:pt idx="32">
                  <c:v>1086.8399999999999</c:v>
                </c:pt>
                <c:pt idx="33">
                  <c:v>1102.2</c:v>
                </c:pt>
                <c:pt idx="34">
                  <c:v>1097.8399999999999</c:v>
                </c:pt>
                <c:pt idx="35">
                  <c:v>1113.82</c:v>
                </c:pt>
                <c:pt idx="36">
                  <c:v>1110.68</c:v>
                </c:pt>
                <c:pt idx="37">
                  <c:v>1111.18</c:v>
                </c:pt>
                <c:pt idx="38">
                  <c:v>1126.1400000000001</c:v>
                </c:pt>
                <c:pt idx="39">
                  <c:v>1130.72</c:v>
                </c:pt>
                <c:pt idx="40">
                  <c:v>1155.5</c:v>
                </c:pt>
                <c:pt idx="41">
                  <c:v>1168.25</c:v>
                </c:pt>
                <c:pt idx="42">
                  <c:v>1147.8499999999999</c:v>
                </c:pt>
                <c:pt idx="43">
                  <c:v>1168.54</c:v>
                </c:pt>
                <c:pt idx="44">
                  <c:v>1163.8</c:v>
                </c:pt>
                <c:pt idx="45">
                  <c:v>1168.1199999999999</c:v>
                </c:pt>
                <c:pt idx="46">
                  <c:v>1154.1199999999999</c:v>
                </c:pt>
                <c:pt idx="47">
                  <c:v>1155.17</c:v>
                </c:pt>
                <c:pt idx="48">
                  <c:v>1156.24</c:v>
                </c:pt>
                <c:pt idx="49">
                  <c:v>1159.17</c:v>
                </c:pt>
                <c:pt idx="50">
                  <c:v>1154.04</c:v>
                </c:pt>
                <c:pt idx="51">
                  <c:v>1155.01</c:v>
                </c:pt>
                <c:pt idx="52">
                  <c:v>1168.1600000000001</c:v>
                </c:pt>
                <c:pt idx="53">
                  <c:v>1161.21</c:v>
                </c:pt>
                <c:pt idx="54">
                  <c:v>1150.24</c:v>
                </c:pt>
                <c:pt idx="55">
                  <c:v>1159.45</c:v>
                </c:pt>
                <c:pt idx="56">
                  <c:v>1177.47</c:v>
                </c:pt>
                <c:pt idx="57">
                  <c:v>1194.28</c:v>
                </c:pt>
                <c:pt idx="58">
                  <c:v>1201.8</c:v>
                </c:pt>
                <c:pt idx="59">
                  <c:v>1193.45</c:v>
                </c:pt>
                <c:pt idx="60">
                  <c:v>1186.08</c:v>
                </c:pt>
                <c:pt idx="61">
                  <c:v>1173.6600000000001</c:v>
                </c:pt>
                <c:pt idx="62">
                  <c:v>1144.22</c:v>
                </c:pt>
                <c:pt idx="63">
                  <c:v>1145.4100000000001</c:v>
                </c:pt>
                <c:pt idx="64">
                  <c:v>1136.75</c:v>
                </c:pt>
                <c:pt idx="65">
                  <c:v>1105.3900000000001</c:v>
                </c:pt>
                <c:pt idx="66">
                  <c:v>1123.23</c:v>
                </c:pt>
                <c:pt idx="67">
                  <c:v>1128.8599999999999</c:v>
                </c:pt>
                <c:pt idx="68">
                  <c:v>1123.45</c:v>
                </c:pt>
                <c:pt idx="69">
                  <c:v>1128.33</c:v>
                </c:pt>
                <c:pt idx="70">
                  <c:v>1139.06</c:v>
                </c:pt>
                <c:pt idx="71">
                  <c:v>1133.05</c:v>
                </c:pt>
                <c:pt idx="72">
                  <c:v>1138.73</c:v>
                </c:pt>
                <c:pt idx="73">
                  <c:v>1137.22</c:v>
                </c:pt>
                <c:pt idx="74">
                  <c:v>1134.43</c:v>
                </c:pt>
                <c:pt idx="75">
                  <c:v>1127.6099999999999</c:v>
                </c:pt>
                <c:pt idx="76">
                  <c:v>1134.2</c:v>
                </c:pt>
                <c:pt idx="77">
                  <c:v>1139.03</c:v>
                </c:pt>
                <c:pt idx="78">
                  <c:v>1129.3599999999999</c:v>
                </c:pt>
                <c:pt idx="79">
                  <c:v>1123.6300000000001</c:v>
                </c:pt>
                <c:pt idx="80">
                  <c:v>1128.5999999999999</c:v>
                </c:pt>
                <c:pt idx="81">
                  <c:v>1128.3399999999999</c:v>
                </c:pt>
                <c:pt idx="82">
                  <c:v>1146.24</c:v>
                </c:pt>
                <c:pt idx="83">
                  <c:v>1136.3800000000001</c:v>
                </c:pt>
                <c:pt idx="84">
                  <c:v>1138.01</c:v>
                </c:pt>
                <c:pt idx="85">
                  <c:v>1133.46</c:v>
                </c:pt>
                <c:pt idx="86">
                  <c:v>1129.6600000000001</c:v>
                </c:pt>
                <c:pt idx="87">
                  <c:v>1133.83</c:v>
                </c:pt>
                <c:pt idx="88">
                  <c:v>1136.21</c:v>
                </c:pt>
                <c:pt idx="89">
                  <c:v>1124.92</c:v>
                </c:pt>
                <c:pt idx="90">
                  <c:v>1117.3800000000001</c:v>
                </c:pt>
                <c:pt idx="91">
                  <c:v>1103.8599999999999</c:v>
                </c:pt>
                <c:pt idx="92">
                  <c:v>1094.22</c:v>
                </c:pt>
                <c:pt idx="93">
                  <c:v>1082.68</c:v>
                </c:pt>
                <c:pt idx="94">
                  <c:v>1046.4100000000001</c:v>
                </c:pt>
                <c:pt idx="95">
                  <c:v>1025.67</c:v>
                </c:pt>
                <c:pt idx="96">
                  <c:v>1013.3</c:v>
                </c:pt>
                <c:pt idx="97">
                  <c:v>982.15</c:v>
                </c:pt>
                <c:pt idx="98">
                  <c:v>970.48</c:v>
                </c:pt>
                <c:pt idx="99">
                  <c:v>946.55</c:v>
                </c:pt>
                <c:pt idx="100">
                  <c:v>930.93</c:v>
                </c:pt>
                <c:pt idx="101">
                  <c:v>915.77</c:v>
                </c:pt>
                <c:pt idx="102">
                  <c:v>910.7</c:v>
                </c:pt>
                <c:pt idx="103">
                  <c:v>889.35</c:v>
                </c:pt>
                <c:pt idx="104">
                  <c:v>892.36</c:v>
                </c:pt>
                <c:pt idx="105">
                  <c:v>886.95</c:v>
                </c:pt>
                <c:pt idx="106">
                  <c:v>872.82</c:v>
                </c:pt>
                <c:pt idx="107">
                  <c:v>869.85</c:v>
                </c:pt>
                <c:pt idx="108">
                  <c:v>875.32</c:v>
                </c:pt>
                <c:pt idx="109">
                  <c:v>848.28</c:v>
                </c:pt>
                <c:pt idx="110">
                  <c:v>787.14</c:v>
                </c:pt>
                <c:pt idx="111">
                  <c:v>789.53</c:v>
                </c:pt>
                <c:pt idx="112">
                  <c:v>808.23</c:v>
                </c:pt>
                <c:pt idx="113">
                  <c:v>828.12</c:v>
                </c:pt>
                <c:pt idx="114">
                  <c:v>858.63</c:v>
                </c:pt>
                <c:pt idx="115">
                  <c:v>866.99</c:v>
                </c:pt>
                <c:pt idx="116">
                  <c:v>920.24</c:v>
                </c:pt>
                <c:pt idx="117">
                  <c:v>939.4</c:v>
                </c:pt>
                <c:pt idx="118">
                  <c:v>941.9</c:v>
                </c:pt>
                <c:pt idx="119">
                  <c:v>945.3</c:v>
                </c:pt>
                <c:pt idx="120">
                  <c:v>958.87</c:v>
                </c:pt>
                <c:pt idx="121">
                  <c:v>964.05</c:v>
                </c:pt>
                <c:pt idx="122">
                  <c:v>966.25</c:v>
                </c:pt>
                <c:pt idx="123">
                  <c:v>961.13</c:v>
                </c:pt>
                <c:pt idx="124">
                  <c:v>965.15</c:v>
                </c:pt>
                <c:pt idx="125">
                  <c:v>969.98</c:v>
                </c:pt>
                <c:pt idx="126">
                  <c:v>980.11</c:v>
                </c:pt>
                <c:pt idx="127">
                  <c:v>985.6</c:v>
                </c:pt>
                <c:pt idx="128">
                  <c:v>993.94</c:v>
                </c:pt>
                <c:pt idx="129">
                  <c:v>993.45</c:v>
                </c:pt>
                <c:pt idx="130">
                  <c:v>991.45</c:v>
                </c:pt>
                <c:pt idx="131">
                  <c:v>990.98</c:v>
                </c:pt>
                <c:pt idx="132">
                  <c:v>995.94</c:v>
                </c:pt>
                <c:pt idx="133">
                  <c:v>1004.58</c:v>
                </c:pt>
                <c:pt idx="134">
                  <c:v>1004.83</c:v>
                </c:pt>
                <c:pt idx="135">
                  <c:v>1040.3800000000001</c:v>
                </c:pt>
                <c:pt idx="136">
                  <c:v>1057.78</c:v>
                </c:pt>
                <c:pt idx="137">
                  <c:v>1081.67</c:v>
                </c:pt>
                <c:pt idx="138">
                  <c:v>1124.9100000000001</c:v>
                </c:pt>
                <c:pt idx="139">
                  <c:v>1168.31</c:v>
                </c:pt>
                <c:pt idx="140">
                  <c:v>1133.3900000000001</c:v>
                </c:pt>
                <c:pt idx="141">
                  <c:v>1135.71</c:v>
                </c:pt>
                <c:pt idx="142">
                  <c:v>1127.6199999999999</c:v>
                </c:pt>
                <c:pt idx="143">
                  <c:v>1120.1199999999999</c:v>
                </c:pt>
                <c:pt idx="144">
                  <c:v>1123.46</c:v>
                </c:pt>
                <c:pt idx="145">
                  <c:v>1117.8900000000001</c:v>
                </c:pt>
                <c:pt idx="146">
                  <c:v>1117.1199999999999</c:v>
                </c:pt>
                <c:pt idx="147">
                  <c:v>1115.8699999999999</c:v>
                </c:pt>
                <c:pt idx="148">
                  <c:v>1120.46</c:v>
                </c:pt>
                <c:pt idx="149">
                  <c:v>1120.1300000000001</c:v>
                </c:pt>
                <c:pt idx="150">
                  <c:v>1125.78</c:v>
                </c:pt>
                <c:pt idx="151">
                  <c:v>1128.6199999999999</c:v>
                </c:pt>
                <c:pt idx="152">
                  <c:v>1137.47</c:v>
                </c:pt>
                <c:pt idx="153">
                  <c:v>1143.8499999999999</c:v>
                </c:pt>
                <c:pt idx="154">
                  <c:v>1155.0899999999999</c:v>
                </c:pt>
                <c:pt idx="155">
                  <c:v>1171.54</c:v>
                </c:pt>
                <c:pt idx="156">
                  <c:v>1172</c:v>
                </c:pt>
                <c:pt idx="157">
                  <c:v>1184.9100000000001</c:v>
                </c:pt>
                <c:pt idx="158">
                  <c:v>1193.08</c:v>
                </c:pt>
                <c:pt idx="159">
                  <c:v>1198.6500000000001</c:v>
                </c:pt>
                <c:pt idx="160">
                  <c:v>1209.06</c:v>
                </c:pt>
                <c:pt idx="161">
                  <c:v>1213.08</c:v>
                </c:pt>
                <c:pt idx="162">
                  <c:v>1211.79</c:v>
                </c:pt>
                <c:pt idx="163">
                  <c:v>1207.96</c:v>
                </c:pt>
                <c:pt idx="164">
                  <c:v>1214.7</c:v>
                </c:pt>
                <c:pt idx="165">
                  <c:v>1202.5899999999999</c:v>
                </c:pt>
                <c:pt idx="166">
                  <c:v>1198.77</c:v>
                </c:pt>
                <c:pt idx="167">
                  <c:v>1197.69</c:v>
                </c:pt>
                <c:pt idx="168">
                  <c:v>1153.17</c:v>
                </c:pt>
                <c:pt idx="169">
                  <c:v>1132.08</c:v>
                </c:pt>
                <c:pt idx="170">
                  <c:v>1133.96</c:v>
                </c:pt>
                <c:pt idx="171">
                  <c:v>1118.7</c:v>
                </c:pt>
                <c:pt idx="172">
                  <c:v>1107.67</c:v>
                </c:pt>
                <c:pt idx="173">
                  <c:v>1097.33</c:v>
                </c:pt>
                <c:pt idx="174">
                  <c:v>1089.18</c:v>
                </c:pt>
                <c:pt idx="175">
                  <c:v>1075.8399999999999</c:v>
                </c:pt>
                <c:pt idx="176">
                  <c:v>1073.3800000000001</c:v>
                </c:pt>
                <c:pt idx="177">
                  <c:v>1058.1099999999999</c:v>
                </c:pt>
                <c:pt idx="178">
                  <c:v>1060.9100000000001</c:v>
                </c:pt>
                <c:pt idx="179">
                  <c:v>1053.93</c:v>
                </c:pt>
                <c:pt idx="180">
                  <c:v>1056.51</c:v>
                </c:pt>
                <c:pt idx="181">
                  <c:v>1065.32</c:v>
                </c:pt>
                <c:pt idx="182">
                  <c:v>1060.6400000000001</c:v>
                </c:pt>
                <c:pt idx="183">
                  <c:v>1059.95</c:v>
                </c:pt>
                <c:pt idx="184">
                  <c:v>1051.1400000000001</c:v>
                </c:pt>
                <c:pt idx="185">
                  <c:v>1052.52</c:v>
                </c:pt>
                <c:pt idx="186">
                  <c:v>1056.06</c:v>
                </c:pt>
                <c:pt idx="187">
                  <c:v>1046.3900000000001</c:v>
                </c:pt>
                <c:pt idx="188">
                  <c:v>1027.9000000000001</c:v>
                </c:pt>
                <c:pt idx="189">
                  <c:v>1026.46</c:v>
                </c:pt>
                <c:pt idx="190">
                  <c:v>1018.25</c:v>
                </c:pt>
                <c:pt idx="191">
                  <c:v>1016.25</c:v>
                </c:pt>
                <c:pt idx="192">
                  <c:v>1004.95</c:v>
                </c:pt>
                <c:pt idx="193">
                  <c:v>1011.35</c:v>
                </c:pt>
                <c:pt idx="194">
                  <c:v>1001.96</c:v>
                </c:pt>
                <c:pt idx="195">
                  <c:v>1005.88</c:v>
                </c:pt>
                <c:pt idx="196">
                  <c:v>1008.26</c:v>
                </c:pt>
                <c:pt idx="197">
                  <c:v>1010.69</c:v>
                </c:pt>
                <c:pt idx="198">
                  <c:v>1013.37</c:v>
                </c:pt>
                <c:pt idx="199">
                  <c:v>1015.39</c:v>
                </c:pt>
                <c:pt idx="200">
                  <c:v>1007.92</c:v>
                </c:pt>
                <c:pt idx="201">
                  <c:v>999.68</c:v>
                </c:pt>
                <c:pt idx="202">
                  <c:v>998.28</c:v>
                </c:pt>
                <c:pt idx="203">
                  <c:v>981.65</c:v>
                </c:pt>
                <c:pt idx="204">
                  <c:v>982.13</c:v>
                </c:pt>
                <c:pt idx="205">
                  <c:v>989.09</c:v>
                </c:pt>
                <c:pt idx="206">
                  <c:v>983.84</c:v>
                </c:pt>
                <c:pt idx="207">
                  <c:v>976.36</c:v>
                </c:pt>
                <c:pt idx="208">
                  <c:v>980.78</c:v>
                </c:pt>
                <c:pt idx="209">
                  <c:v>978.85</c:v>
                </c:pt>
                <c:pt idx="210">
                  <c:v>983.52</c:v>
                </c:pt>
                <c:pt idx="211">
                  <c:v>990.97</c:v>
                </c:pt>
                <c:pt idx="212">
                  <c:v>994.88</c:v>
                </c:pt>
                <c:pt idx="213">
                  <c:v>992.99</c:v>
                </c:pt>
                <c:pt idx="214">
                  <c:v>1001.46</c:v>
                </c:pt>
                <c:pt idx="215">
                  <c:v>996.35</c:v>
                </c:pt>
                <c:pt idx="216">
                  <c:v>989.78</c:v>
                </c:pt>
                <c:pt idx="217">
                  <c:v>975.61</c:v>
                </c:pt>
                <c:pt idx="218">
                  <c:v>966.08</c:v>
                </c:pt>
                <c:pt idx="219">
                  <c:v>952.28</c:v>
                </c:pt>
                <c:pt idx="220">
                  <c:v>951.96</c:v>
                </c:pt>
                <c:pt idx="221">
                  <c:v>945.37</c:v>
                </c:pt>
                <c:pt idx="222">
                  <c:v>935.71</c:v>
                </c:pt>
                <c:pt idx="223">
                  <c:v>931.57</c:v>
                </c:pt>
                <c:pt idx="224">
                  <c:v>923.67</c:v>
                </c:pt>
                <c:pt idx="225">
                  <c:v>921.99</c:v>
                </c:pt>
                <c:pt idx="226">
                  <c:v>911.77</c:v>
                </c:pt>
                <c:pt idx="227">
                  <c:v>905.52</c:v>
                </c:pt>
                <c:pt idx="228">
                  <c:v>892.79</c:v>
                </c:pt>
                <c:pt idx="229">
                  <c:v>881.15</c:v>
                </c:pt>
                <c:pt idx="230">
                  <c:v>896.06</c:v>
                </c:pt>
                <c:pt idx="231">
                  <c:v>920.56</c:v>
                </c:pt>
                <c:pt idx="232">
                  <c:v>924.25</c:v>
                </c:pt>
                <c:pt idx="233">
                  <c:v>943.45</c:v>
                </c:pt>
                <c:pt idx="234">
                  <c:v>945.96</c:v>
                </c:pt>
                <c:pt idx="235">
                  <c:v>943.51</c:v>
                </c:pt>
                <c:pt idx="236">
                  <c:v>941.2</c:v>
                </c:pt>
                <c:pt idx="237">
                  <c:v>942.37</c:v>
                </c:pt>
                <c:pt idx="238">
                  <c:v>1002.71</c:v>
                </c:pt>
                <c:pt idx="239">
                  <c:v>1047.23</c:v>
                </c:pt>
                <c:pt idx="240">
                  <c:v>1072.8599999999999</c:v>
                </c:pt>
                <c:pt idx="241">
                  <c:v>1135.1099999999999</c:v>
                </c:pt>
                <c:pt idx="242">
                  <c:v>1175.71</c:v>
                </c:pt>
                <c:pt idx="243">
                  <c:v>1198.8699999999999</c:v>
                </c:pt>
                <c:pt idx="244">
                  <c:v>1214.69</c:v>
                </c:pt>
                <c:pt idx="245">
                  <c:v>1263.0999999999999</c:v>
                </c:pt>
                <c:pt idx="246">
                  <c:v>1263.95</c:v>
                </c:pt>
                <c:pt idx="247">
                  <c:v>1322.01</c:v>
                </c:pt>
                <c:pt idx="248">
                  <c:v>1335.86</c:v>
                </c:pt>
                <c:pt idx="249">
                  <c:v>1331.4</c:v>
                </c:pt>
                <c:pt idx="250">
                  <c:v>1324.67</c:v>
                </c:pt>
                <c:pt idx="251">
                  <c:v>1319.28</c:v>
                </c:pt>
                <c:pt idx="252">
                  <c:v>1307.31</c:v>
                </c:pt>
                <c:pt idx="253">
                  <c:v>1314.56</c:v>
                </c:pt>
                <c:pt idx="254">
                  <c:v>1313.81</c:v>
                </c:pt>
                <c:pt idx="255">
                  <c:v>1307.18</c:v>
                </c:pt>
                <c:pt idx="256">
                  <c:v>1284.31</c:v>
                </c:pt>
                <c:pt idx="257">
                  <c:v>1283.6400000000001</c:v>
                </c:pt>
                <c:pt idx="258">
                  <c:v>1273.51</c:v>
                </c:pt>
                <c:pt idx="259">
                  <c:v>1262.32</c:v>
                </c:pt>
                <c:pt idx="260">
                  <c:v>1257.05</c:v>
                </c:pt>
                <c:pt idx="261">
                  <c:v>1242.0899999999999</c:v>
                </c:pt>
                <c:pt idx="262">
                  <c:v>1226.04</c:v>
                </c:pt>
                <c:pt idx="263">
                  <c:v>1235.18</c:v>
                </c:pt>
                <c:pt idx="264">
                  <c:v>1227.03</c:v>
                </c:pt>
                <c:pt idx="265">
                  <c:v>1214.6199999999999</c:v>
                </c:pt>
                <c:pt idx="266">
                  <c:v>1187.72</c:v>
                </c:pt>
                <c:pt idx="267">
                  <c:v>1177.71</c:v>
                </c:pt>
                <c:pt idx="268">
                  <c:v>1166.05</c:v>
                </c:pt>
                <c:pt idx="269">
                  <c:v>1159.6199999999999</c:v>
                </c:pt>
                <c:pt idx="270">
                  <c:v>1155.9000000000001</c:v>
                </c:pt>
                <c:pt idx="271">
                  <c:v>1152.8499999999999</c:v>
                </c:pt>
                <c:pt idx="272">
                  <c:v>1144.98</c:v>
                </c:pt>
                <c:pt idx="273">
                  <c:v>1129.9000000000001</c:v>
                </c:pt>
                <c:pt idx="274">
                  <c:v>1106.28</c:v>
                </c:pt>
                <c:pt idx="275">
                  <c:v>1101.46</c:v>
                </c:pt>
                <c:pt idx="276">
                  <c:v>1107.55</c:v>
                </c:pt>
                <c:pt idx="277">
                  <c:v>1113.58</c:v>
                </c:pt>
                <c:pt idx="278">
                  <c:v>1109.8900000000001</c:v>
                </c:pt>
                <c:pt idx="279">
                  <c:v>1122.3599999999999</c:v>
                </c:pt>
                <c:pt idx="280">
                  <c:v>1125.21</c:v>
                </c:pt>
                <c:pt idx="281">
                  <c:v>1132.27</c:v>
                </c:pt>
                <c:pt idx="282">
                  <c:v>1142.4000000000001</c:v>
                </c:pt>
                <c:pt idx="283">
                  <c:v>1144.55</c:v>
                </c:pt>
                <c:pt idx="284">
                  <c:v>1152.47</c:v>
                </c:pt>
                <c:pt idx="285">
                  <c:v>1134.82</c:v>
                </c:pt>
                <c:pt idx="286">
                  <c:v>1110.77</c:v>
                </c:pt>
                <c:pt idx="287">
                  <c:v>1090.92</c:v>
                </c:pt>
                <c:pt idx="288">
                  <c:v>1107.55</c:v>
                </c:pt>
                <c:pt idx="289">
                  <c:v>1108.25</c:v>
                </c:pt>
                <c:pt idx="290">
                  <c:v>1111.8599999999999</c:v>
                </c:pt>
                <c:pt idx="291">
                  <c:v>1108.27</c:v>
                </c:pt>
                <c:pt idx="292">
                  <c:v>1097.06</c:v>
                </c:pt>
                <c:pt idx="293">
                  <c:v>1095.3</c:v>
                </c:pt>
                <c:pt idx="294">
                  <c:v>1101.57</c:v>
                </c:pt>
                <c:pt idx="295">
                  <c:v>1082.82</c:v>
                </c:pt>
                <c:pt idx="296">
                  <c:v>1069.97</c:v>
                </c:pt>
                <c:pt idx="297">
                  <c:v>1057.92</c:v>
                </c:pt>
                <c:pt idx="298">
                  <c:v>1035.04</c:v>
                </c:pt>
                <c:pt idx="299">
                  <c:v>1028.9000000000001</c:v>
                </c:pt>
                <c:pt idx="300">
                  <c:v>1035.03</c:v>
                </c:pt>
                <c:pt idx="301">
                  <c:v>1017.08</c:v>
                </c:pt>
                <c:pt idx="302">
                  <c:v>1013.26</c:v>
                </c:pt>
                <c:pt idx="303">
                  <c:v>1034.9100000000001</c:v>
                </c:pt>
                <c:pt idx="304">
                  <c:v>1046.7</c:v>
                </c:pt>
                <c:pt idx="305">
                  <c:v>1074.8499999999999</c:v>
                </c:pt>
                <c:pt idx="306">
                  <c:v>1087.67</c:v>
                </c:pt>
                <c:pt idx="307">
                  <c:v>1105.28</c:v>
                </c:pt>
                <c:pt idx="308">
                  <c:v>1102.31</c:v>
                </c:pt>
                <c:pt idx="309">
                  <c:v>1132.01</c:v>
                </c:pt>
                <c:pt idx="310">
                  <c:v>1133.04</c:v>
                </c:pt>
                <c:pt idx="311">
                  <c:v>1126</c:v>
                </c:pt>
                <c:pt idx="312">
                  <c:v>1125.44</c:v>
                </c:pt>
                <c:pt idx="313">
                  <c:v>1112.19</c:v>
                </c:pt>
                <c:pt idx="314">
                  <c:v>1104.96</c:v>
                </c:pt>
                <c:pt idx="315">
                  <c:v>1090.6199999999999</c:v>
                </c:pt>
                <c:pt idx="316">
                  <c:v>1039.72</c:v>
                </c:pt>
                <c:pt idx="317">
                  <c:v>1010.07</c:v>
                </c:pt>
                <c:pt idx="318">
                  <c:v>976.01</c:v>
                </c:pt>
                <c:pt idx="319">
                  <c:v>1011.55</c:v>
                </c:pt>
                <c:pt idx="320">
                  <c:v>1013.52</c:v>
                </c:pt>
                <c:pt idx="321">
                  <c:v>1043.77</c:v>
                </c:pt>
                <c:pt idx="322">
                  <c:v>1065.32</c:v>
                </c:pt>
                <c:pt idx="323">
                  <c:v>1066.22</c:v>
                </c:pt>
                <c:pt idx="324">
                  <c:v>1055.3399999999999</c:v>
                </c:pt>
                <c:pt idx="325">
                  <c:v>1046.78</c:v>
                </c:pt>
                <c:pt idx="326">
                  <c:v>1065.95</c:v>
                </c:pt>
                <c:pt idx="327">
                  <c:v>1084.44</c:v>
                </c:pt>
                <c:pt idx="328">
                  <c:v>1098.3699999999999</c:v>
                </c:pt>
                <c:pt idx="329">
                  <c:v>1115.55</c:v>
                </c:pt>
                <c:pt idx="330">
                  <c:v>1128.73</c:v>
                </c:pt>
                <c:pt idx="331">
                  <c:v>1148.3699999999999</c:v>
                </c:pt>
                <c:pt idx="332">
                  <c:v>1158.1600000000001</c:v>
                </c:pt>
                <c:pt idx="333">
                  <c:v>1164.8800000000001</c:v>
                </c:pt>
                <c:pt idx="334">
                  <c:v>1170.5899999999999</c:v>
                </c:pt>
                <c:pt idx="335">
                  <c:v>1133.98</c:v>
                </c:pt>
                <c:pt idx="336">
                  <c:v>1115.23</c:v>
                </c:pt>
                <c:pt idx="337">
                  <c:v>1086.78</c:v>
                </c:pt>
                <c:pt idx="338">
                  <c:v>1075.4100000000001</c:v>
                </c:pt>
                <c:pt idx="339">
                  <c:v>1068.6199999999999</c:v>
                </c:pt>
                <c:pt idx="340">
                  <c:v>1050.42</c:v>
                </c:pt>
                <c:pt idx="341">
                  <c:v>1069.6600000000001</c:v>
                </c:pt>
                <c:pt idx="342">
                  <c:v>1068.05</c:v>
                </c:pt>
                <c:pt idx="343">
                  <c:v>1070.97</c:v>
                </c:pt>
                <c:pt idx="344">
                  <c:v>1068.8900000000001</c:v>
                </c:pt>
                <c:pt idx="345">
                  <c:v>1066.25</c:v>
                </c:pt>
                <c:pt idx="346">
                  <c:v>1086.19</c:v>
                </c:pt>
                <c:pt idx="347">
                  <c:v>1096.51</c:v>
                </c:pt>
                <c:pt idx="348">
                  <c:v>1097.18</c:v>
                </c:pt>
                <c:pt idx="349">
                  <c:v>1103.56</c:v>
                </c:pt>
                <c:pt idx="350">
                  <c:v>1109.03</c:v>
                </c:pt>
                <c:pt idx="351">
                  <c:v>1102.98</c:v>
                </c:pt>
                <c:pt idx="352">
                  <c:v>1093.45</c:v>
                </c:pt>
                <c:pt idx="353">
                  <c:v>1092.1099999999999</c:v>
                </c:pt>
                <c:pt idx="354">
                  <c:v>1097.1199999999999</c:v>
                </c:pt>
                <c:pt idx="355">
                  <c:v>1092.07</c:v>
                </c:pt>
                <c:pt idx="356">
                  <c:v>1088.1400000000001</c:v>
                </c:pt>
                <c:pt idx="357">
                  <c:v>1092.24</c:v>
                </c:pt>
                <c:pt idx="358">
                  <c:v>1096.44</c:v>
                </c:pt>
                <c:pt idx="359">
                  <c:v>1112.05</c:v>
                </c:pt>
                <c:pt idx="360">
                  <c:v>1109.96</c:v>
                </c:pt>
                <c:pt idx="361">
                  <c:v>1114.0899999999999</c:v>
                </c:pt>
                <c:pt idx="362">
                  <c:v>1106.69</c:v>
                </c:pt>
                <c:pt idx="363">
                  <c:v>1121.48</c:v>
                </c:pt>
                <c:pt idx="364">
                  <c:v>1114.51</c:v>
                </c:pt>
                <c:pt idx="365">
                  <c:v>1104.76</c:v>
                </c:pt>
                <c:pt idx="366">
                  <c:v>1087.67</c:v>
                </c:pt>
                <c:pt idx="367">
                  <c:v>1058.76</c:v>
                </c:pt>
                <c:pt idx="368">
                  <c:v>1021.02</c:v>
                </c:pt>
                <c:pt idx="369">
                  <c:v>1021.01</c:v>
                </c:pt>
                <c:pt idx="370">
                  <c:v>1018.25</c:v>
                </c:pt>
                <c:pt idx="371">
                  <c:v>1043.8699999999999</c:v>
                </c:pt>
                <c:pt idx="372">
                  <c:v>1040.6199999999999</c:v>
                </c:pt>
                <c:pt idx="373">
                  <c:v>1054.96</c:v>
                </c:pt>
                <c:pt idx="374">
                  <c:v>1047.04</c:v>
                </c:pt>
                <c:pt idx="375">
                  <c:v>1030.07</c:v>
                </c:pt>
                <c:pt idx="376">
                  <c:v>1016.55</c:v>
                </c:pt>
                <c:pt idx="377">
                  <c:v>1036.4100000000001</c:v>
                </c:pt>
                <c:pt idx="378">
                  <c:v>1044.99</c:v>
                </c:pt>
                <c:pt idx="379">
                  <c:v>1064.42</c:v>
                </c:pt>
                <c:pt idx="380">
                  <c:v>1060.6600000000001</c:v>
                </c:pt>
                <c:pt idx="381">
                  <c:v>1059.3</c:v>
                </c:pt>
                <c:pt idx="382">
                  <c:v>1057.48</c:v>
                </c:pt>
                <c:pt idx="383">
                  <c:v>1064.82</c:v>
                </c:pt>
                <c:pt idx="384">
                  <c:v>1065.69</c:v>
                </c:pt>
                <c:pt idx="385">
                  <c:v>1078.69</c:v>
                </c:pt>
                <c:pt idx="386">
                  <c:v>1076.2</c:v>
                </c:pt>
                <c:pt idx="387">
                  <c:v>1064.23</c:v>
                </c:pt>
                <c:pt idx="388">
                  <c:v>1067.94</c:v>
                </c:pt>
                <c:pt idx="389">
                  <c:v>1034.29</c:v>
                </c:pt>
                <c:pt idx="390">
                  <c:v>1010.39</c:v>
                </c:pt>
                <c:pt idx="391">
                  <c:v>994.83</c:v>
                </c:pt>
                <c:pt idx="392">
                  <c:v>969.06</c:v>
                </c:pt>
                <c:pt idx="393">
                  <c:v>951.55</c:v>
                </c:pt>
                <c:pt idx="394">
                  <c:v>926.83</c:v>
                </c:pt>
                <c:pt idx="395">
                  <c:v>898.97</c:v>
                </c:pt>
                <c:pt idx="396">
                  <c:v>888.23</c:v>
                </c:pt>
                <c:pt idx="397">
                  <c:v>875.21</c:v>
                </c:pt>
                <c:pt idx="398">
                  <c:v>891.69</c:v>
                </c:pt>
                <c:pt idx="399">
                  <c:v>890.42</c:v>
                </c:pt>
                <c:pt idx="400">
                  <c:v>862.1</c:v>
                </c:pt>
                <c:pt idx="401">
                  <c:v>851.4</c:v>
                </c:pt>
                <c:pt idx="402">
                  <c:v>825.97</c:v>
                </c:pt>
                <c:pt idx="403">
                  <c:v>811.09</c:v>
                </c:pt>
                <c:pt idx="404">
                  <c:v>790.65</c:v>
                </c:pt>
                <c:pt idx="405">
                  <c:v>804.8</c:v>
                </c:pt>
                <c:pt idx="406">
                  <c:v>842.87</c:v>
                </c:pt>
                <c:pt idx="407">
                  <c:v>838.71</c:v>
                </c:pt>
                <c:pt idx="408">
                  <c:v>818.85</c:v>
                </c:pt>
                <c:pt idx="409">
                  <c:v>798.89</c:v>
                </c:pt>
                <c:pt idx="410">
                  <c:v>819.62</c:v>
                </c:pt>
                <c:pt idx="411">
                  <c:v>844.42</c:v>
                </c:pt>
                <c:pt idx="412">
                  <c:v>833.25</c:v>
                </c:pt>
                <c:pt idx="413">
                  <c:v>820.91</c:v>
                </c:pt>
                <c:pt idx="414">
                  <c:v>819.87</c:v>
                </c:pt>
                <c:pt idx="415">
                  <c:v>827.16</c:v>
                </c:pt>
                <c:pt idx="416">
                  <c:v>814.09</c:v>
                </c:pt>
                <c:pt idx="417">
                  <c:v>782.73</c:v>
                </c:pt>
                <c:pt idx="418">
                  <c:v>764.84</c:v>
                </c:pt>
                <c:pt idx="419">
                  <c:v>752.21</c:v>
                </c:pt>
                <c:pt idx="420">
                  <c:v>744.44</c:v>
                </c:pt>
                <c:pt idx="421">
                  <c:v>742.02</c:v>
                </c:pt>
                <c:pt idx="422">
                  <c:v>762.64</c:v>
                </c:pt>
                <c:pt idx="423">
                  <c:v>775.69</c:v>
                </c:pt>
                <c:pt idx="424">
                  <c:v>750.54</c:v>
                </c:pt>
                <c:pt idx="425">
                  <c:v>718.58</c:v>
                </c:pt>
                <c:pt idx="426">
                  <c:v>712.58</c:v>
                </c:pt>
                <c:pt idx="427">
                  <c:v>716.42</c:v>
                </c:pt>
                <c:pt idx="428">
                  <c:v>726.91</c:v>
                </c:pt>
                <c:pt idx="429">
                  <c:v>723.26</c:v>
                </c:pt>
                <c:pt idx="430">
                  <c:v>734.95</c:v>
                </c:pt>
                <c:pt idx="431">
                  <c:v>770.86</c:v>
                </c:pt>
                <c:pt idx="432">
                  <c:v>785.11</c:v>
                </c:pt>
                <c:pt idx="433">
                  <c:v>778.79</c:v>
                </c:pt>
                <c:pt idx="434">
                  <c:v>772.27</c:v>
                </c:pt>
                <c:pt idx="435">
                  <c:v>762.51</c:v>
                </c:pt>
                <c:pt idx="436">
                  <c:v>751.54</c:v>
                </c:pt>
                <c:pt idx="437">
                  <c:v>735.66</c:v>
                </c:pt>
                <c:pt idx="438">
                  <c:v>705.6</c:v>
                </c:pt>
                <c:pt idx="439">
                  <c:v>670.11</c:v>
                </c:pt>
                <c:pt idx="440">
                  <c:v>659.19</c:v>
                </c:pt>
                <c:pt idx="441">
                  <c:v>646.05999999999995</c:v>
                </c:pt>
                <c:pt idx="442">
                  <c:v>640.27</c:v>
                </c:pt>
                <c:pt idx="443">
                  <c:v>636.14</c:v>
                </c:pt>
                <c:pt idx="444">
                  <c:v>652.69000000000005</c:v>
                </c:pt>
                <c:pt idx="445">
                  <c:v>632.36</c:v>
                </c:pt>
                <c:pt idx="446">
                  <c:v>643.6</c:v>
                </c:pt>
                <c:pt idx="447">
                  <c:v>652.79999999999995</c:v>
                </c:pt>
                <c:pt idx="448">
                  <c:v>660.64</c:v>
                </c:pt>
                <c:pt idx="449">
                  <c:v>665.44</c:v>
                </c:pt>
                <c:pt idx="450">
                  <c:v>658.43</c:v>
                </c:pt>
                <c:pt idx="451">
                  <c:v>656.69</c:v>
                </c:pt>
                <c:pt idx="452">
                  <c:v>658.64</c:v>
                </c:pt>
                <c:pt idx="453">
                  <c:v>651.59</c:v>
                </c:pt>
                <c:pt idx="454">
                  <c:v>645.6</c:v>
                </c:pt>
                <c:pt idx="455">
                  <c:v>645.79999999999995</c:v>
                </c:pt>
                <c:pt idx="456">
                  <c:v>684.43</c:v>
                </c:pt>
                <c:pt idx="457">
                  <c:v>697.25</c:v>
                </c:pt>
                <c:pt idx="458">
                  <c:v>704.65</c:v>
                </c:pt>
                <c:pt idx="459">
                  <c:v>702.25</c:v>
                </c:pt>
                <c:pt idx="460">
                  <c:v>702.87</c:v>
                </c:pt>
                <c:pt idx="461">
                  <c:v>711.28</c:v>
                </c:pt>
                <c:pt idx="462">
                  <c:v>705.21</c:v>
                </c:pt>
                <c:pt idx="463">
                  <c:v>694.59</c:v>
                </c:pt>
                <c:pt idx="464">
                  <c:v>702.65</c:v>
                </c:pt>
                <c:pt idx="465">
                  <c:v>711.55</c:v>
                </c:pt>
                <c:pt idx="466">
                  <c:v>736.07</c:v>
                </c:pt>
                <c:pt idx="467">
                  <c:v>741.81</c:v>
                </c:pt>
                <c:pt idx="468">
                  <c:v>728.22</c:v>
                </c:pt>
                <c:pt idx="469">
                  <c:v>729.64</c:v>
                </c:pt>
                <c:pt idx="470">
                  <c:v>738.03</c:v>
                </c:pt>
                <c:pt idx="471">
                  <c:v>752.92</c:v>
                </c:pt>
                <c:pt idx="472">
                  <c:v>763.78</c:v>
                </c:pt>
                <c:pt idx="473">
                  <c:v>774.58</c:v>
                </c:pt>
                <c:pt idx="474">
                  <c:v>777.13</c:v>
                </c:pt>
                <c:pt idx="475">
                  <c:v>774.05</c:v>
                </c:pt>
                <c:pt idx="476">
                  <c:v>766.15</c:v>
                </c:pt>
                <c:pt idx="477">
                  <c:v>770.56</c:v>
                </c:pt>
                <c:pt idx="478">
                  <c:v>781.43</c:v>
                </c:pt>
                <c:pt idx="479">
                  <c:v>811.14</c:v>
                </c:pt>
                <c:pt idx="480">
                  <c:v>806.26</c:v>
                </c:pt>
                <c:pt idx="481">
                  <c:v>840.35</c:v>
                </c:pt>
                <c:pt idx="482">
                  <c:v>864.9</c:v>
                </c:pt>
                <c:pt idx="483">
                  <c:v>876.1</c:v>
                </c:pt>
                <c:pt idx="484">
                  <c:v>877.89</c:v>
                </c:pt>
                <c:pt idx="485">
                  <c:v>873.75</c:v>
                </c:pt>
                <c:pt idx="486">
                  <c:v>845.43</c:v>
                </c:pt>
                <c:pt idx="487">
                  <c:v>815.46</c:v>
                </c:pt>
                <c:pt idx="488">
                  <c:v>794.99</c:v>
                </c:pt>
                <c:pt idx="489">
                  <c:v>791.09</c:v>
                </c:pt>
                <c:pt idx="490">
                  <c:v>785.66</c:v>
                </c:pt>
                <c:pt idx="491">
                  <c:v>778.15</c:v>
                </c:pt>
                <c:pt idx="492">
                  <c:v>778.83</c:v>
                </c:pt>
                <c:pt idx="493">
                  <c:v>788.43</c:v>
                </c:pt>
                <c:pt idx="494">
                  <c:v>803</c:v>
                </c:pt>
                <c:pt idx="495">
                  <c:v>806.53</c:v>
                </c:pt>
                <c:pt idx="496">
                  <c:v>818.99</c:v>
                </c:pt>
                <c:pt idx="497">
                  <c:v>818.61</c:v>
                </c:pt>
                <c:pt idx="498">
                  <c:v>837.74</c:v>
                </c:pt>
                <c:pt idx="499">
                  <c:v>848.27</c:v>
                </c:pt>
                <c:pt idx="500">
                  <c:v>846.27</c:v>
                </c:pt>
                <c:pt idx="501">
                  <c:v>840.09</c:v>
                </c:pt>
                <c:pt idx="502">
                  <c:v>841.59</c:v>
                </c:pt>
                <c:pt idx="503">
                  <c:v>845.54</c:v>
                </c:pt>
                <c:pt idx="504">
                  <c:v>851.26</c:v>
                </c:pt>
                <c:pt idx="505">
                  <c:v>851.6</c:v>
                </c:pt>
                <c:pt idx="506">
                  <c:v>851.59</c:v>
                </c:pt>
                <c:pt idx="507">
                  <c:v>859.88</c:v>
                </c:pt>
                <c:pt idx="508">
                  <c:v>877.33</c:v>
                </c:pt>
                <c:pt idx="509">
                  <c:v>874.38</c:v>
                </c:pt>
                <c:pt idx="510">
                  <c:v>865.5</c:v>
                </c:pt>
                <c:pt idx="511">
                  <c:v>856.5</c:v>
                </c:pt>
                <c:pt idx="512">
                  <c:v>853.79</c:v>
                </c:pt>
                <c:pt idx="513">
                  <c:v>846.73</c:v>
                </c:pt>
                <c:pt idx="514">
                  <c:v>839.84</c:v>
                </c:pt>
                <c:pt idx="515">
                  <c:v>833.61</c:v>
                </c:pt>
                <c:pt idx="516">
                  <c:v>823.76</c:v>
                </c:pt>
                <c:pt idx="517">
                  <c:v>812.38</c:v>
                </c:pt>
                <c:pt idx="518">
                  <c:v>803.25</c:v>
                </c:pt>
                <c:pt idx="519">
                  <c:v>772.65</c:v>
                </c:pt>
                <c:pt idx="520">
                  <c:v>772.27</c:v>
                </c:pt>
                <c:pt idx="521">
                  <c:v>775.54</c:v>
                </c:pt>
                <c:pt idx="522">
                  <c:v>779.47</c:v>
                </c:pt>
                <c:pt idx="523">
                  <c:v>784.29</c:v>
                </c:pt>
                <c:pt idx="524">
                  <c:v>794.47</c:v>
                </c:pt>
                <c:pt idx="525">
                  <c:v>785.2</c:v>
                </c:pt>
                <c:pt idx="526">
                  <c:v>772.77</c:v>
                </c:pt>
                <c:pt idx="527">
                  <c:v>763.14</c:v>
                </c:pt>
                <c:pt idx="528">
                  <c:v>764.43</c:v>
                </c:pt>
                <c:pt idx="529">
                  <c:v>763.75</c:v>
                </c:pt>
                <c:pt idx="530">
                  <c:v>770.64</c:v>
                </c:pt>
                <c:pt idx="531">
                  <c:v>773.28</c:v>
                </c:pt>
                <c:pt idx="532">
                  <c:v>791.38</c:v>
                </c:pt>
                <c:pt idx="533">
                  <c:v>813</c:v>
                </c:pt>
                <c:pt idx="534">
                  <c:v>819.59</c:v>
                </c:pt>
                <c:pt idx="535">
                  <c:v>829</c:v>
                </c:pt>
                <c:pt idx="536">
                  <c:v>836.6</c:v>
                </c:pt>
                <c:pt idx="537">
                  <c:v>844.58</c:v>
                </c:pt>
                <c:pt idx="538">
                  <c:v>848.32</c:v>
                </c:pt>
                <c:pt idx="539">
                  <c:v>845.48</c:v>
                </c:pt>
                <c:pt idx="540">
                  <c:v>830.88</c:v>
                </c:pt>
                <c:pt idx="541">
                  <c:v>809.75</c:v>
                </c:pt>
                <c:pt idx="542">
                  <c:v>788.74</c:v>
                </c:pt>
                <c:pt idx="543">
                  <c:v>769.67</c:v>
                </c:pt>
                <c:pt idx="544">
                  <c:v>757.66</c:v>
                </c:pt>
                <c:pt idx="545">
                  <c:v>748.16</c:v>
                </c:pt>
                <c:pt idx="546">
                  <c:v>750.37</c:v>
                </c:pt>
                <c:pt idx="547">
                  <c:v>744.06</c:v>
                </c:pt>
                <c:pt idx="548">
                  <c:v>743.71</c:v>
                </c:pt>
                <c:pt idx="549">
                  <c:v>763.12</c:v>
                </c:pt>
                <c:pt idx="550">
                  <c:v>785.63</c:v>
                </c:pt>
                <c:pt idx="551">
                  <c:v>789.76</c:v>
                </c:pt>
                <c:pt idx="552">
                  <c:v>788.78</c:v>
                </c:pt>
                <c:pt idx="553">
                  <c:v>796.65</c:v>
                </c:pt>
                <c:pt idx="554">
                  <c:v>814.83</c:v>
                </c:pt>
                <c:pt idx="555">
                  <c:v>812.18</c:v>
                </c:pt>
                <c:pt idx="556">
                  <c:v>815.89</c:v>
                </c:pt>
                <c:pt idx="557">
                  <c:v>808.55</c:v>
                </c:pt>
                <c:pt idx="558">
                  <c:v>822.94</c:v>
                </c:pt>
                <c:pt idx="559">
                  <c:v>831.42</c:v>
                </c:pt>
                <c:pt idx="560">
                  <c:v>820.79</c:v>
                </c:pt>
                <c:pt idx="561">
                  <c:v>821.13</c:v>
                </c:pt>
                <c:pt idx="562">
                  <c:v>823.77</c:v>
                </c:pt>
                <c:pt idx="563">
                  <c:v>831.29</c:v>
                </c:pt>
                <c:pt idx="564">
                  <c:v>840.41</c:v>
                </c:pt>
                <c:pt idx="565">
                  <c:v>848.16</c:v>
                </c:pt>
                <c:pt idx="566">
                  <c:v>856.06</c:v>
                </c:pt>
                <c:pt idx="567">
                  <c:v>857.37</c:v>
                </c:pt>
                <c:pt idx="568">
                  <c:v>851.55</c:v>
                </c:pt>
                <c:pt idx="569">
                  <c:v>853.61</c:v>
                </c:pt>
                <c:pt idx="570">
                  <c:v>833.64</c:v>
                </c:pt>
                <c:pt idx="571">
                  <c:v>828.59</c:v>
                </c:pt>
                <c:pt idx="572">
                  <c:v>829.24</c:v>
                </c:pt>
                <c:pt idx="573">
                  <c:v>844.59</c:v>
                </c:pt>
                <c:pt idx="574">
                  <c:v>854.35</c:v>
                </c:pt>
                <c:pt idx="575">
                  <c:v>866.58</c:v>
                </c:pt>
                <c:pt idx="576">
                  <c:v>859.92</c:v>
                </c:pt>
                <c:pt idx="577">
                  <c:v>857.45</c:v>
                </c:pt>
                <c:pt idx="578">
                  <c:v>856.3</c:v>
                </c:pt>
                <c:pt idx="579">
                  <c:v>854.65</c:v>
                </c:pt>
                <c:pt idx="580">
                  <c:v>841.65</c:v>
                </c:pt>
                <c:pt idx="581">
                  <c:v>834.86</c:v>
                </c:pt>
                <c:pt idx="582">
                  <c:v>841.78</c:v>
                </c:pt>
                <c:pt idx="583">
                  <c:v>854.81</c:v>
                </c:pt>
                <c:pt idx="584">
                  <c:v>871.56</c:v>
                </c:pt>
                <c:pt idx="585">
                  <c:v>880.25</c:v>
                </c:pt>
                <c:pt idx="586">
                  <c:v>891.32</c:v>
                </c:pt>
                <c:pt idx="587">
                  <c:v>888.84</c:v>
                </c:pt>
                <c:pt idx="588">
                  <c:v>878.77</c:v>
                </c:pt>
                <c:pt idx="589">
                  <c:v>850.47</c:v>
                </c:pt>
                <c:pt idx="590">
                  <c:v>830.49</c:v>
                </c:pt>
                <c:pt idx="591">
                  <c:v>821.04</c:v>
                </c:pt>
                <c:pt idx="592">
                  <c:v>813.37</c:v>
                </c:pt>
                <c:pt idx="593">
                  <c:v>798.52</c:v>
                </c:pt>
                <c:pt idx="594">
                  <c:v>799.79</c:v>
                </c:pt>
                <c:pt idx="595">
                  <c:v>801.28</c:v>
                </c:pt>
                <c:pt idx="596">
                  <c:v>802.27</c:v>
                </c:pt>
                <c:pt idx="597">
                  <c:v>792.15</c:v>
                </c:pt>
                <c:pt idx="598">
                  <c:v>804.46</c:v>
                </c:pt>
                <c:pt idx="599">
                  <c:v>802.72</c:v>
                </c:pt>
                <c:pt idx="600">
                  <c:v>795.58</c:v>
                </c:pt>
                <c:pt idx="601">
                  <c:v>811.44</c:v>
                </c:pt>
                <c:pt idx="602">
                  <c:v>818.83</c:v>
                </c:pt>
                <c:pt idx="603">
                  <c:v>818.97</c:v>
                </c:pt>
                <c:pt idx="604">
                  <c:v>815.01</c:v>
                </c:pt>
                <c:pt idx="605">
                  <c:v>813.99</c:v>
                </c:pt>
                <c:pt idx="606">
                  <c:v>816.31</c:v>
                </c:pt>
                <c:pt idx="607">
                  <c:v>823.95</c:v>
                </c:pt>
                <c:pt idx="608">
                  <c:v>822.99</c:v>
                </c:pt>
                <c:pt idx="609">
                  <c:v>817.64</c:v>
                </c:pt>
                <c:pt idx="610">
                  <c:v>830.18</c:v>
                </c:pt>
                <c:pt idx="611">
                  <c:v>833.56</c:v>
                </c:pt>
                <c:pt idx="612">
                  <c:v>833.29</c:v>
                </c:pt>
                <c:pt idx="613">
                  <c:v>823.75</c:v>
                </c:pt>
                <c:pt idx="614">
                  <c:v>823.83</c:v>
                </c:pt>
                <c:pt idx="615">
                  <c:v>818.33</c:v>
                </c:pt>
                <c:pt idx="616">
                  <c:v>807.84</c:v>
                </c:pt>
                <c:pt idx="617">
                  <c:v>783.15</c:v>
                </c:pt>
                <c:pt idx="618">
                  <c:v>776.92</c:v>
                </c:pt>
                <c:pt idx="619">
                  <c:v>777.36</c:v>
                </c:pt>
                <c:pt idx="620">
                  <c:v>795.1</c:v>
                </c:pt>
                <c:pt idx="621">
                  <c:v>808.93</c:v>
                </c:pt>
                <c:pt idx="622">
                  <c:v>834.87</c:v>
                </c:pt>
                <c:pt idx="623">
                  <c:v>835.98</c:v>
                </c:pt>
                <c:pt idx="624">
                  <c:v>825.57</c:v>
                </c:pt>
                <c:pt idx="625">
                  <c:v>822.72</c:v>
                </c:pt>
                <c:pt idx="626">
                  <c:v>836.55</c:v>
                </c:pt>
                <c:pt idx="627">
                  <c:v>854.37</c:v>
                </c:pt>
                <c:pt idx="628">
                  <c:v>878.86</c:v>
                </c:pt>
                <c:pt idx="629">
                  <c:v>897.53</c:v>
                </c:pt>
                <c:pt idx="630">
                  <c:v>927.06</c:v>
                </c:pt>
                <c:pt idx="631">
                  <c:v>964.95</c:v>
                </c:pt>
                <c:pt idx="632">
                  <c:v>965.31</c:v>
                </c:pt>
                <c:pt idx="633">
                  <c:v>936.65</c:v>
                </c:pt>
                <c:pt idx="634">
                  <c:v>920.05</c:v>
                </c:pt>
                <c:pt idx="635">
                  <c:v>905.4</c:v>
                </c:pt>
                <c:pt idx="636">
                  <c:v>904.24</c:v>
                </c:pt>
                <c:pt idx="637">
                  <c:v>898.44</c:v>
                </c:pt>
                <c:pt idx="638">
                  <c:v>894.23</c:v>
                </c:pt>
                <c:pt idx="639">
                  <c:v>897.69</c:v>
                </c:pt>
                <c:pt idx="640">
                  <c:v>896.09</c:v>
                </c:pt>
                <c:pt idx="641">
                  <c:v>886.26</c:v>
                </c:pt>
                <c:pt idx="642">
                  <c:v>884.19</c:v>
                </c:pt>
                <c:pt idx="643">
                  <c:v>870.33</c:v>
                </c:pt>
                <c:pt idx="644">
                  <c:v>851.1</c:v>
                </c:pt>
                <c:pt idx="645">
                  <c:v>834.9</c:v>
                </c:pt>
                <c:pt idx="646">
                  <c:v>834.24</c:v>
                </c:pt>
                <c:pt idx="647">
                  <c:v>836.64</c:v>
                </c:pt>
                <c:pt idx="648">
                  <c:v>839.27</c:v>
                </c:pt>
                <c:pt idx="649">
                  <c:v>841.18</c:v>
                </c:pt>
                <c:pt idx="650">
                  <c:v>839.19</c:v>
                </c:pt>
                <c:pt idx="651">
                  <c:v>842.6</c:v>
                </c:pt>
                <c:pt idx="652">
                  <c:v>841.83</c:v>
                </c:pt>
                <c:pt idx="653">
                  <c:v>853.9</c:v>
                </c:pt>
                <c:pt idx="654">
                  <c:v>864.72</c:v>
                </c:pt>
                <c:pt idx="655">
                  <c:v>862.11</c:v>
                </c:pt>
                <c:pt idx="656">
                  <c:v>870.83</c:v>
                </c:pt>
                <c:pt idx="657">
                  <c:v>865.53</c:v>
                </c:pt>
                <c:pt idx="658">
                  <c:v>864.86</c:v>
                </c:pt>
                <c:pt idx="659">
                  <c:v>880.53</c:v>
                </c:pt>
                <c:pt idx="660">
                  <c:v>885.46</c:v>
                </c:pt>
                <c:pt idx="661">
                  <c:v>905.23</c:v>
                </c:pt>
                <c:pt idx="662">
                  <c:v>922</c:v>
                </c:pt>
                <c:pt idx="663">
                  <c:v>949.48</c:v>
                </c:pt>
                <c:pt idx="664">
                  <c:v>985.44</c:v>
                </c:pt>
                <c:pt idx="665">
                  <c:v>1007.44</c:v>
                </c:pt>
                <c:pt idx="666">
                  <c:v>1023.02</c:v>
                </c:pt>
                <c:pt idx="667">
                  <c:v>1050.32</c:v>
                </c:pt>
                <c:pt idx="668">
                  <c:v>1053.8</c:v>
                </c:pt>
                <c:pt idx="669">
                  <c:v>1054.3399999999999</c:v>
                </c:pt>
                <c:pt idx="670">
                  <c:v>1074.19</c:v>
                </c:pt>
                <c:pt idx="671">
                  <c:v>1110.7</c:v>
                </c:pt>
                <c:pt idx="672">
                  <c:v>1107.28</c:v>
                </c:pt>
                <c:pt idx="673">
                  <c:v>1145.67</c:v>
                </c:pt>
                <c:pt idx="674">
                  <c:v>1198.72</c:v>
                </c:pt>
                <c:pt idx="675">
                  <c:v>1323.83</c:v>
                </c:pt>
                <c:pt idx="676">
                  <c:v>1411.98</c:v>
                </c:pt>
                <c:pt idx="677">
                  <c:v>1488.72</c:v>
                </c:pt>
                <c:pt idx="678">
                  <c:v>1577.2</c:v>
                </c:pt>
                <c:pt idx="679">
                  <c:v>1658.58</c:v>
                </c:pt>
                <c:pt idx="680">
                  <c:v>1753.85</c:v>
                </c:pt>
                <c:pt idx="681">
                  <c:v>1863.84</c:v>
                </c:pt>
                <c:pt idx="682">
                  <c:v>1966.64</c:v>
                </c:pt>
                <c:pt idx="683">
                  <c:v>2040.18</c:v>
                </c:pt>
                <c:pt idx="684">
                  <c:v>2060.2600000000002</c:v>
                </c:pt>
                <c:pt idx="685">
                  <c:v>2061.5100000000002</c:v>
                </c:pt>
                <c:pt idx="686">
                  <c:v>2071.71</c:v>
                </c:pt>
                <c:pt idx="687">
                  <c:v>2059.52</c:v>
                </c:pt>
                <c:pt idx="688">
                  <c:v>1970.58</c:v>
                </c:pt>
                <c:pt idx="689">
                  <c:v>1912.13</c:v>
                </c:pt>
                <c:pt idx="690">
                  <c:v>1908.09</c:v>
                </c:pt>
                <c:pt idx="691">
                  <c:v>1863.61</c:v>
                </c:pt>
                <c:pt idx="692">
                  <c:v>1871.78</c:v>
                </c:pt>
                <c:pt idx="693">
                  <c:v>1858.01</c:v>
                </c:pt>
                <c:pt idx="694">
                  <c:v>1853.53</c:v>
                </c:pt>
                <c:pt idx="695">
                  <c:v>1903.5</c:v>
                </c:pt>
                <c:pt idx="696">
                  <c:v>1991.16</c:v>
                </c:pt>
                <c:pt idx="697">
                  <c:v>2074.35</c:v>
                </c:pt>
                <c:pt idx="698">
                  <c:v>2134.37</c:v>
                </c:pt>
                <c:pt idx="699">
                  <c:v>2216.63</c:v>
                </c:pt>
                <c:pt idx="700">
                  <c:v>2296.36</c:v>
                </c:pt>
                <c:pt idx="701">
                  <c:v>2373.77</c:v>
                </c:pt>
                <c:pt idx="702" formatCode="General">
                  <c:v>2442.5700000000002</c:v>
                </c:pt>
                <c:pt idx="703" formatCode="General">
                  <c:v>2526.65</c:v>
                </c:pt>
                <c:pt idx="704" formatCode="General">
                  <c:v>2591.41</c:v>
                </c:pt>
                <c:pt idx="705" formatCode="General">
                  <c:v>2653.32</c:v>
                </c:pt>
                <c:pt idx="706" formatCode="General">
                  <c:v>2698.83</c:v>
                </c:pt>
                <c:pt idx="707" formatCode="General">
                  <c:v>2771.54</c:v>
                </c:pt>
                <c:pt idx="708" formatCode="General">
                  <c:v>2854.02</c:v>
                </c:pt>
                <c:pt idx="709" formatCode="General">
                  <c:v>2930.03</c:v>
                </c:pt>
                <c:pt idx="710" formatCode="General">
                  <c:v>3006.82</c:v>
                </c:pt>
                <c:pt idx="711" formatCode="General">
                  <c:v>2978.47</c:v>
                </c:pt>
                <c:pt idx="712" formatCode="General">
                  <c:v>3047.32</c:v>
                </c:pt>
                <c:pt idx="713" formatCode="General">
                  <c:v>3079.04</c:v>
                </c:pt>
              </c:numCache>
            </c:numRef>
          </c:val>
          <c:smooth val="0"/>
          <c:extLst xmlns:c16r2="http://schemas.microsoft.com/office/drawing/2015/06/chart">
            <c:ext xmlns:c16="http://schemas.microsoft.com/office/drawing/2014/chart" uri="{C3380CC4-5D6E-409C-BE32-E72D297353CC}">
              <c16:uniqueId val="{00000001-CB6D-4638-8372-71D8EC1F0BA4}"/>
            </c:ext>
          </c:extLst>
        </c:ser>
        <c:dLbls>
          <c:showLegendKey val="0"/>
          <c:showVal val="0"/>
          <c:showCatName val="0"/>
          <c:showSerName val="0"/>
          <c:showPercent val="0"/>
          <c:showBubbleSize val="0"/>
        </c:dLbls>
        <c:marker val="1"/>
        <c:smooth val="0"/>
        <c:axId val="354632064"/>
        <c:axId val="354633600"/>
      </c:lineChart>
      <c:dateAx>
        <c:axId val="354632064"/>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54633600"/>
        <c:crosses val="autoZero"/>
        <c:auto val="1"/>
        <c:lblOffset val="100"/>
        <c:baseTimeUnit val="days"/>
      </c:dateAx>
      <c:valAx>
        <c:axId val="354633600"/>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54632064"/>
        <c:crosses val="autoZero"/>
        <c:crossBetween val="between"/>
      </c:valAx>
    </c:plotArea>
    <c:plotVisOnly val="1"/>
    <c:dispBlanksAs val="gap"/>
    <c:showDLblsOverMax val="0"/>
    <c:extLst xmlns:c16r2="http://schemas.microsoft.com/office/drawing/2015/06/chart"/>
  </c:chart>
  <c:txPr>
    <a:bodyPr/>
    <a:lstStyle/>
    <a:p>
      <a:pPr>
        <a:defRPr>
          <a:latin typeface="Times New Roman" panose="02020603050405020304" pitchFamily="18" charset="0"/>
          <a:cs typeface="Times New Roman" panose="02020603050405020304" pitchFamily="18" charset="0"/>
        </a:defRPr>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1">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2">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D8D55C-271B-480D-91AF-89CC2B9D0433}" type="doc">
      <dgm:prSet loTypeId="urn:microsoft.com/office/officeart/2005/8/layout/radial5" loCatId="cycle" qsTypeId="urn:microsoft.com/office/officeart/2005/8/quickstyle/simple1#4" qsCatId="simple" csTypeId="urn:microsoft.com/office/officeart/2005/8/colors/colorful2#1" csCatId="colorful" phldr="1"/>
      <dgm:spPr/>
      <dgm:t>
        <a:bodyPr/>
        <a:lstStyle/>
        <a:p>
          <a:endParaRPr lang="zh-CN" altLang="en-US"/>
        </a:p>
      </dgm:t>
    </dgm:pt>
    <dgm:pt modelId="{2C9F58AF-02C1-4225-84D5-7DF8770D6771}">
      <dgm:prSet phldr="0" custT="1"/>
      <dgm:spPr/>
      <dgm:t>
        <a:bodyPr vert="horz" wrap="square"/>
        <a:lstStyle/>
        <a:p>
          <a:pPr>
            <a:lnSpc>
              <a:spcPct val="100000"/>
            </a:lnSpc>
            <a:spcBef>
              <a:spcPct val="0"/>
            </a:spcBef>
            <a:spcAft>
              <a:spcPct val="35000"/>
            </a:spcAft>
          </a:pP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BDI</a:t>
          </a:r>
          <a:endParaRPr sz="6500">
            <a:latin typeface="Times New Roman" panose="02020603050405020304" pitchFamily="18" charset="0"/>
            <a:cs typeface="Times New Roman" panose="02020603050405020304" pitchFamily="18" charset="0"/>
          </a:endParaRPr>
        </a:p>
      </dgm:t>
    </dgm:pt>
    <dgm:pt modelId="{2E0E73F3-0819-493F-91BE-684F7B414C7F}" type="parTrans" cxnId="{5374C757-5241-4794-96A3-D06F5FDA7158}">
      <dgm:prSet/>
      <dgm:spPr/>
      <dgm:t>
        <a:bodyPr/>
        <a:lstStyle/>
        <a:p>
          <a:endParaRPr lang="zh-CN" altLang="en-US" sz="1200">
            <a:solidFill>
              <a:schemeClr val="tx1"/>
            </a:solidFill>
            <a:latin typeface="黑体" panose="02010609060101010101" pitchFamily="49" charset="-122"/>
            <a:ea typeface="黑体" panose="02010609060101010101" pitchFamily="49" charset="-122"/>
          </a:endParaRPr>
        </a:p>
      </dgm:t>
    </dgm:pt>
    <dgm:pt modelId="{9F5ABD37-F666-4F5C-B930-E009DC2331BA}" type="sibTrans" cxnId="{5374C757-5241-4794-96A3-D06F5FDA7158}">
      <dgm:prSet/>
      <dgm:spPr/>
      <dgm:t>
        <a:bodyPr/>
        <a:lstStyle/>
        <a:p>
          <a:endParaRPr lang="zh-CN" altLang="en-US" sz="1200">
            <a:solidFill>
              <a:schemeClr val="tx1"/>
            </a:solidFill>
            <a:latin typeface="黑体" panose="02010609060101010101" pitchFamily="49" charset="-122"/>
            <a:ea typeface="黑体" panose="02010609060101010101" pitchFamily="49" charset="-122"/>
          </a:endParaRPr>
        </a:p>
      </dgm:t>
    </dgm:pt>
    <dgm:pt modelId="{2ABC3BD2-FF0A-448B-88DC-828DB2000FDC}">
      <dgm:prSet custT="1"/>
      <dgm:spPr/>
      <dgm:t>
        <a:bodyPr/>
        <a:lstStyle/>
        <a:p>
          <a:pPr rtl="0"/>
          <a:r>
            <a:rPr lang="zh-CN" altLang="en-US" sz="1200" b="0" i="0" baseline="0">
              <a:solidFill>
                <a:schemeClr val="tx1"/>
              </a:solidFill>
              <a:latin typeface="黑体" panose="02010609060101010101" pitchFamily="49" charset="-122"/>
              <a:ea typeface="黑体" panose="02010609060101010101" pitchFamily="49" charset="-122"/>
            </a:rPr>
            <a:t>反映全球干散货船市场的运费水平</a:t>
          </a:r>
          <a:endParaRPr lang="zh-CN" altLang="en-US" sz="1200" dirty="0">
            <a:solidFill>
              <a:schemeClr val="tx1"/>
            </a:solidFill>
            <a:latin typeface="黑体" panose="02010609060101010101" pitchFamily="49" charset="-122"/>
            <a:ea typeface="黑体" panose="02010609060101010101" pitchFamily="49" charset="-122"/>
          </a:endParaRPr>
        </a:p>
      </dgm:t>
    </dgm:pt>
    <dgm:pt modelId="{A89DD85D-9761-47E3-9856-5B2015EAEB9E}" type="parTrans" cxnId="{D77E6D4A-0B7C-4D99-ACB2-3FB1E435C90D}">
      <dgm:prSet custT="1"/>
      <dgm:spPr/>
      <dgm:t>
        <a:bodyPr/>
        <a:lstStyle/>
        <a:p>
          <a:endParaRPr lang="zh-CN" altLang="en-US" sz="1200">
            <a:solidFill>
              <a:schemeClr val="tx1"/>
            </a:solidFill>
            <a:latin typeface="黑体" panose="02010609060101010101" pitchFamily="49" charset="-122"/>
            <a:ea typeface="黑体" panose="02010609060101010101" pitchFamily="49" charset="-122"/>
          </a:endParaRPr>
        </a:p>
      </dgm:t>
    </dgm:pt>
    <dgm:pt modelId="{890FACD7-2BA8-4760-BF02-7E53D71E7035}" type="sibTrans" cxnId="{D77E6D4A-0B7C-4D99-ACB2-3FB1E435C90D}">
      <dgm:prSet/>
      <dgm:spPr/>
      <dgm:t>
        <a:bodyPr/>
        <a:lstStyle/>
        <a:p>
          <a:endParaRPr lang="zh-CN" altLang="en-US" sz="1200">
            <a:solidFill>
              <a:schemeClr val="tx1"/>
            </a:solidFill>
            <a:latin typeface="黑体" panose="02010609060101010101" pitchFamily="49" charset="-122"/>
            <a:ea typeface="黑体" panose="02010609060101010101" pitchFamily="49" charset="-122"/>
          </a:endParaRPr>
        </a:p>
      </dgm:t>
    </dgm:pt>
    <dgm:pt modelId="{694711C0-523A-4FAB-9121-D2044A611FD4}">
      <dgm:prSet custT="1"/>
      <dgm:spPr/>
      <dgm:t>
        <a:bodyPr/>
        <a:lstStyle/>
        <a:p>
          <a:pPr rtl="0"/>
          <a:r>
            <a:rPr lang="zh-CN" sz="1200" b="0" i="0" baseline="0">
              <a:solidFill>
                <a:schemeClr val="tx1"/>
              </a:solidFill>
              <a:latin typeface="黑体" panose="02010609060101010101" pitchFamily="49" charset="-122"/>
              <a:ea typeface="黑体" panose="02010609060101010101" pitchFamily="49" charset="-122"/>
            </a:rPr>
            <a:t>揭示干散货市场及</a:t>
          </a:r>
          <a:r>
            <a:rPr lang="zh-CN" altLang="en-US" sz="1200" b="0" i="0" baseline="0">
              <a:solidFill>
                <a:schemeClr val="tx1"/>
              </a:solidFill>
              <a:latin typeface="黑体" panose="02010609060101010101" pitchFamily="49" charset="-122"/>
              <a:ea typeface="黑体" panose="02010609060101010101" pitchFamily="49" charset="-122"/>
            </a:rPr>
            <a:t>相关市场</a:t>
          </a:r>
          <a:r>
            <a:rPr lang="zh-CN" sz="1200" b="0" i="0" baseline="0">
              <a:solidFill>
                <a:schemeClr val="tx1"/>
              </a:solidFill>
              <a:latin typeface="黑体" panose="02010609060101010101" pitchFamily="49" charset="-122"/>
              <a:ea typeface="黑体" panose="02010609060101010101" pitchFamily="49" charset="-122"/>
            </a:rPr>
            <a:t>供需态势</a:t>
          </a:r>
          <a:endParaRPr lang="zh-CN" altLang="en-US" sz="1200" dirty="0">
            <a:solidFill>
              <a:schemeClr val="tx1"/>
            </a:solidFill>
            <a:latin typeface="黑体" panose="02010609060101010101" pitchFamily="49" charset="-122"/>
            <a:ea typeface="黑体" panose="02010609060101010101" pitchFamily="49" charset="-122"/>
          </a:endParaRPr>
        </a:p>
      </dgm:t>
    </dgm:pt>
    <dgm:pt modelId="{413A9E73-3056-467A-BB11-C1278D645D54}" type="parTrans" cxnId="{34FB00CA-85CB-44E2-BD4D-D1116EDA2589}">
      <dgm:prSet custT="1"/>
      <dgm:spPr/>
      <dgm:t>
        <a:bodyPr/>
        <a:lstStyle/>
        <a:p>
          <a:endParaRPr lang="zh-CN" altLang="en-US" sz="1200">
            <a:solidFill>
              <a:schemeClr val="tx1"/>
            </a:solidFill>
            <a:latin typeface="黑体" panose="02010609060101010101" pitchFamily="49" charset="-122"/>
            <a:ea typeface="黑体" panose="02010609060101010101" pitchFamily="49" charset="-122"/>
          </a:endParaRPr>
        </a:p>
      </dgm:t>
    </dgm:pt>
    <dgm:pt modelId="{7D312788-A936-4F7E-87D4-7E4B3A37A0A3}" type="sibTrans" cxnId="{34FB00CA-85CB-44E2-BD4D-D1116EDA2589}">
      <dgm:prSet/>
      <dgm:spPr/>
      <dgm:t>
        <a:bodyPr/>
        <a:lstStyle/>
        <a:p>
          <a:endParaRPr lang="zh-CN" altLang="en-US" sz="1200">
            <a:solidFill>
              <a:schemeClr val="tx1"/>
            </a:solidFill>
            <a:latin typeface="黑体" panose="02010609060101010101" pitchFamily="49" charset="-122"/>
            <a:ea typeface="黑体" panose="02010609060101010101" pitchFamily="49" charset="-122"/>
          </a:endParaRPr>
        </a:p>
      </dgm:t>
    </dgm:pt>
    <dgm:pt modelId="{0D280572-8F3D-4075-9B90-E8204C26E61B}">
      <dgm:prSet custT="1"/>
      <dgm:spPr/>
      <dgm:t>
        <a:bodyPr/>
        <a:lstStyle/>
        <a:p>
          <a:pPr rtl="0"/>
          <a:r>
            <a:rPr lang="zh-CN" altLang="en-US" sz="1200" b="0" i="0" baseline="0">
              <a:solidFill>
                <a:schemeClr val="tx1"/>
              </a:solidFill>
              <a:latin typeface="黑体" panose="02010609060101010101" pitchFamily="49" charset="-122"/>
              <a:ea typeface="黑体" panose="02010609060101010101" pitchFamily="49" charset="-122"/>
            </a:rPr>
            <a:t>期货交易的工具</a:t>
          </a:r>
          <a:endParaRPr lang="zh-CN" altLang="en-US" sz="1200" dirty="0">
            <a:solidFill>
              <a:schemeClr val="tx1"/>
            </a:solidFill>
            <a:latin typeface="黑体" panose="02010609060101010101" pitchFamily="49" charset="-122"/>
            <a:ea typeface="黑体" panose="02010609060101010101" pitchFamily="49" charset="-122"/>
          </a:endParaRPr>
        </a:p>
      </dgm:t>
    </dgm:pt>
    <dgm:pt modelId="{DD5D7A0D-642D-4371-9BF6-44E661677DAD}" type="parTrans" cxnId="{8510BB95-63B8-4204-8310-218CDB5C29EA}">
      <dgm:prSet custT="1"/>
      <dgm:spPr/>
      <dgm:t>
        <a:bodyPr/>
        <a:lstStyle/>
        <a:p>
          <a:endParaRPr lang="zh-CN" altLang="en-US" sz="1200">
            <a:solidFill>
              <a:schemeClr val="tx1"/>
            </a:solidFill>
            <a:latin typeface="黑体" panose="02010609060101010101" pitchFamily="49" charset="-122"/>
            <a:ea typeface="黑体" panose="02010609060101010101" pitchFamily="49" charset="-122"/>
          </a:endParaRPr>
        </a:p>
      </dgm:t>
    </dgm:pt>
    <dgm:pt modelId="{BBA75626-2784-45ED-8580-AD5C354B219D}" type="sibTrans" cxnId="{8510BB95-63B8-4204-8310-218CDB5C29EA}">
      <dgm:prSet/>
      <dgm:spPr/>
      <dgm:t>
        <a:bodyPr/>
        <a:lstStyle/>
        <a:p>
          <a:endParaRPr lang="zh-CN" altLang="en-US" sz="1200">
            <a:solidFill>
              <a:schemeClr val="tx1"/>
            </a:solidFill>
            <a:latin typeface="黑体" panose="02010609060101010101" pitchFamily="49" charset="-122"/>
            <a:ea typeface="黑体" panose="02010609060101010101" pitchFamily="49" charset="-122"/>
          </a:endParaRPr>
        </a:p>
      </dgm:t>
    </dgm:pt>
    <dgm:pt modelId="{EE10156B-B3F8-4E11-A895-C5CFC31D155F}">
      <dgm:prSet custT="1"/>
      <dgm:spPr/>
      <dgm:t>
        <a:bodyPr/>
        <a:lstStyle/>
        <a:p>
          <a:pPr rtl="0"/>
          <a:r>
            <a:rPr lang="zh-CN" altLang="en-US" sz="1200" b="0" i="0" baseline="0">
              <a:solidFill>
                <a:schemeClr val="tx1"/>
              </a:solidFill>
              <a:latin typeface="黑体" panose="02010609060101010101" pitchFamily="49" charset="-122"/>
              <a:ea typeface="黑体" panose="02010609060101010101" pitchFamily="49" charset="-122"/>
            </a:rPr>
            <a:t>衡量国际航运情况的权威指数</a:t>
          </a:r>
          <a:endParaRPr lang="zh-CN" altLang="en-US" sz="1200" dirty="0">
            <a:solidFill>
              <a:schemeClr val="tx1"/>
            </a:solidFill>
            <a:latin typeface="黑体" panose="02010609060101010101" pitchFamily="49" charset="-122"/>
            <a:ea typeface="黑体" panose="02010609060101010101" pitchFamily="49" charset="-122"/>
          </a:endParaRPr>
        </a:p>
      </dgm:t>
    </dgm:pt>
    <dgm:pt modelId="{5ABC3001-7930-4A8B-88C6-A92AC544D3A6}" type="parTrans" cxnId="{DDB3A608-5C4C-4BDC-BFA2-08FC4FC3EEDD}">
      <dgm:prSet custT="1"/>
      <dgm:spPr/>
      <dgm:t>
        <a:bodyPr/>
        <a:lstStyle/>
        <a:p>
          <a:endParaRPr lang="zh-CN" altLang="en-US" sz="1200">
            <a:solidFill>
              <a:schemeClr val="tx1"/>
            </a:solidFill>
            <a:latin typeface="黑体" panose="02010609060101010101" pitchFamily="49" charset="-122"/>
            <a:ea typeface="黑体" panose="02010609060101010101" pitchFamily="49" charset="-122"/>
          </a:endParaRPr>
        </a:p>
      </dgm:t>
    </dgm:pt>
    <dgm:pt modelId="{719CEB2D-EDF3-4F89-8DA8-56D2DD8501EF}" type="sibTrans" cxnId="{DDB3A608-5C4C-4BDC-BFA2-08FC4FC3EEDD}">
      <dgm:prSet/>
      <dgm:spPr/>
      <dgm:t>
        <a:bodyPr/>
        <a:lstStyle/>
        <a:p>
          <a:endParaRPr lang="zh-CN" altLang="en-US" sz="1200">
            <a:solidFill>
              <a:schemeClr val="tx1"/>
            </a:solidFill>
            <a:latin typeface="黑体" panose="02010609060101010101" pitchFamily="49" charset="-122"/>
            <a:ea typeface="黑体" panose="02010609060101010101" pitchFamily="49" charset="-122"/>
          </a:endParaRPr>
        </a:p>
      </dgm:t>
    </dgm:pt>
    <dgm:pt modelId="{B95D7FC7-CB9C-431F-8A3A-E7706631E957}">
      <dgm:prSet custT="1"/>
      <dgm:spPr/>
      <dgm:t>
        <a:bodyPr/>
        <a:lstStyle/>
        <a:p>
          <a:pPr rtl="0"/>
          <a:r>
            <a:rPr lang="zh-CN" sz="1050" b="0" i="0" baseline="0" dirty="0">
              <a:solidFill>
                <a:schemeClr val="tx1"/>
              </a:solidFill>
              <a:latin typeface="黑体" panose="02010609060101010101" pitchFamily="49" charset="-122"/>
              <a:ea typeface="黑体" panose="02010609060101010101" pitchFamily="49" charset="-122"/>
            </a:rPr>
            <a:t>指数反映大西洋</a:t>
          </a:r>
          <a:r>
            <a:rPr lang="zh-CN" altLang="en-US" sz="1050" b="0" i="0" baseline="0" dirty="0">
              <a:solidFill>
                <a:schemeClr val="tx1"/>
              </a:solidFill>
              <a:latin typeface="黑体" panose="02010609060101010101" pitchFamily="49" charset="-122"/>
              <a:ea typeface="黑体" panose="02010609060101010101" pitchFamily="49" charset="-122"/>
            </a:rPr>
            <a:t>、</a:t>
          </a:r>
          <a:r>
            <a:rPr lang="zh-CN" sz="1050" b="0" i="0" baseline="0" dirty="0">
              <a:solidFill>
                <a:schemeClr val="tx1"/>
              </a:solidFill>
              <a:latin typeface="黑体" panose="02010609060101010101" pitchFamily="49" charset="-122"/>
              <a:ea typeface="黑体" panose="02010609060101010101" pitchFamily="49" charset="-122"/>
            </a:rPr>
            <a:t>太平洋</a:t>
          </a:r>
          <a:r>
            <a:rPr lang="zh-CN" altLang="en-US" sz="1050" b="0" i="0" baseline="0" dirty="0">
              <a:solidFill>
                <a:schemeClr val="tx1"/>
              </a:solidFill>
              <a:latin typeface="黑体" panose="02010609060101010101" pitchFamily="49" charset="-122"/>
              <a:ea typeface="黑体" panose="02010609060101010101" pitchFamily="49" charset="-122"/>
            </a:rPr>
            <a:t>及大洋</a:t>
          </a:r>
          <a:r>
            <a:rPr lang="zh-CN" sz="1050" b="0" i="0" baseline="0" dirty="0">
              <a:solidFill>
                <a:schemeClr val="tx1"/>
              </a:solidFill>
              <a:latin typeface="黑体" panose="02010609060101010101" pitchFamily="49" charset="-122"/>
              <a:ea typeface="黑体" panose="02010609060101010101" pitchFamily="49" charset="-122"/>
            </a:rPr>
            <a:t>之间的贸易</a:t>
          </a:r>
          <a:endParaRPr lang="zh-CN" altLang="en-US" sz="1050" dirty="0">
            <a:solidFill>
              <a:schemeClr val="tx1"/>
            </a:solidFill>
            <a:latin typeface="黑体" panose="02010609060101010101" pitchFamily="49" charset="-122"/>
            <a:ea typeface="黑体" panose="02010609060101010101" pitchFamily="49" charset="-122"/>
          </a:endParaRPr>
        </a:p>
      </dgm:t>
    </dgm:pt>
    <dgm:pt modelId="{2CB3F45F-40DD-4C5A-B7D8-EAFC79517885}" type="parTrans" cxnId="{EB86A844-2DD7-4C2A-964B-7D6BF38B612D}">
      <dgm:prSet custT="1"/>
      <dgm:spPr/>
      <dgm:t>
        <a:bodyPr/>
        <a:lstStyle/>
        <a:p>
          <a:endParaRPr lang="zh-CN" altLang="en-US" sz="1200">
            <a:solidFill>
              <a:schemeClr val="tx1"/>
            </a:solidFill>
            <a:latin typeface="黑体" panose="02010609060101010101" pitchFamily="49" charset="-122"/>
            <a:ea typeface="黑体" panose="02010609060101010101" pitchFamily="49" charset="-122"/>
          </a:endParaRPr>
        </a:p>
      </dgm:t>
    </dgm:pt>
    <dgm:pt modelId="{5460DE84-DE83-4DB9-8102-A7B11410762F}" type="sibTrans" cxnId="{EB86A844-2DD7-4C2A-964B-7D6BF38B612D}">
      <dgm:prSet/>
      <dgm:spPr/>
      <dgm:t>
        <a:bodyPr/>
        <a:lstStyle/>
        <a:p>
          <a:endParaRPr lang="zh-CN" altLang="en-US" sz="1200">
            <a:solidFill>
              <a:schemeClr val="tx1"/>
            </a:solidFill>
            <a:latin typeface="黑体" panose="02010609060101010101" pitchFamily="49" charset="-122"/>
            <a:ea typeface="黑体" panose="02010609060101010101" pitchFamily="49" charset="-122"/>
          </a:endParaRPr>
        </a:p>
      </dgm:t>
    </dgm:pt>
    <dgm:pt modelId="{D68E91FC-1A79-48E6-9857-D1865E1B7C0A}">
      <dgm:prSet custT="1"/>
      <dgm:spPr/>
      <dgm:t>
        <a:bodyPr/>
        <a:lstStyle/>
        <a:p>
          <a:pPr rtl="0"/>
          <a:r>
            <a:rPr lang="zh-CN" altLang="en-US" sz="1200" b="0" i="0" baseline="0">
              <a:solidFill>
                <a:schemeClr val="tx1"/>
              </a:solidFill>
              <a:latin typeface="黑体" panose="02010609060101010101" pitchFamily="49" charset="-122"/>
              <a:ea typeface="黑体" panose="02010609060101010101" pitchFamily="49" charset="-122"/>
            </a:rPr>
            <a:t>反映全球主要航线状况</a:t>
          </a:r>
          <a:endParaRPr lang="zh-CN" altLang="en-US" sz="1200" dirty="0">
            <a:solidFill>
              <a:schemeClr val="tx1"/>
            </a:solidFill>
            <a:latin typeface="黑体" panose="02010609060101010101" pitchFamily="49" charset="-122"/>
            <a:ea typeface="黑体" panose="02010609060101010101" pitchFamily="49" charset="-122"/>
          </a:endParaRPr>
        </a:p>
      </dgm:t>
    </dgm:pt>
    <dgm:pt modelId="{F6439686-B08B-41B8-9DAF-9968D0C14C16}" type="parTrans" cxnId="{24981F2D-DC41-49B7-B9AB-6DC1508FC8BF}">
      <dgm:prSet custT="1"/>
      <dgm:spPr/>
      <dgm:t>
        <a:bodyPr/>
        <a:lstStyle/>
        <a:p>
          <a:endParaRPr lang="zh-CN" altLang="en-US" sz="1200">
            <a:solidFill>
              <a:schemeClr val="tx1"/>
            </a:solidFill>
            <a:latin typeface="黑体" panose="02010609060101010101" pitchFamily="49" charset="-122"/>
            <a:ea typeface="黑体" panose="02010609060101010101" pitchFamily="49" charset="-122"/>
          </a:endParaRPr>
        </a:p>
      </dgm:t>
    </dgm:pt>
    <dgm:pt modelId="{1774EA94-9099-4AD9-8D5A-7E8ED2CEC1A4}" type="sibTrans" cxnId="{24981F2D-DC41-49B7-B9AB-6DC1508FC8BF}">
      <dgm:prSet/>
      <dgm:spPr/>
      <dgm:t>
        <a:bodyPr/>
        <a:lstStyle/>
        <a:p>
          <a:endParaRPr lang="zh-CN" altLang="en-US" sz="1200">
            <a:solidFill>
              <a:schemeClr val="tx1"/>
            </a:solidFill>
            <a:latin typeface="黑体" panose="02010609060101010101" pitchFamily="49" charset="-122"/>
            <a:ea typeface="黑体" panose="02010609060101010101" pitchFamily="49" charset="-122"/>
          </a:endParaRPr>
        </a:p>
      </dgm:t>
    </dgm:pt>
    <dgm:pt modelId="{954805E3-2539-4237-8359-F625075B1E7D}">
      <dgm:prSet custT="1"/>
      <dgm:spPr/>
      <dgm:t>
        <a:bodyPr/>
        <a:lstStyle/>
        <a:p>
          <a:pPr rtl="0"/>
          <a:r>
            <a:rPr lang="zh-CN" altLang="en-US" sz="1200" b="0" i="0" baseline="0">
              <a:solidFill>
                <a:schemeClr val="tx1"/>
              </a:solidFill>
              <a:latin typeface="黑体" panose="02010609060101010101" pitchFamily="49" charset="-122"/>
              <a:ea typeface="黑体" panose="02010609060101010101" pitchFamily="49" charset="-122"/>
            </a:rPr>
            <a:t>国际间贸易情况的领先指数</a:t>
          </a:r>
          <a:endParaRPr lang="zh-CN" altLang="en-US" sz="1200" dirty="0">
            <a:solidFill>
              <a:schemeClr val="tx1"/>
            </a:solidFill>
            <a:latin typeface="黑体" panose="02010609060101010101" pitchFamily="49" charset="-122"/>
            <a:ea typeface="黑体" panose="02010609060101010101" pitchFamily="49" charset="-122"/>
          </a:endParaRPr>
        </a:p>
      </dgm:t>
    </dgm:pt>
    <dgm:pt modelId="{2390AE8D-BC77-4FDC-960F-ABCEFB850929}" type="parTrans" cxnId="{C0D989BA-DF0F-4DD4-9D8F-16FE152468D2}">
      <dgm:prSet custT="1"/>
      <dgm:spPr/>
      <dgm:t>
        <a:bodyPr/>
        <a:lstStyle/>
        <a:p>
          <a:endParaRPr lang="zh-CN" altLang="en-US" sz="1200">
            <a:solidFill>
              <a:schemeClr val="tx1"/>
            </a:solidFill>
            <a:latin typeface="黑体" panose="02010609060101010101" pitchFamily="49" charset="-122"/>
            <a:ea typeface="黑体" panose="02010609060101010101" pitchFamily="49" charset="-122"/>
          </a:endParaRPr>
        </a:p>
      </dgm:t>
    </dgm:pt>
    <dgm:pt modelId="{F0C643A4-606E-4FA0-9D3A-C877F974A548}" type="sibTrans" cxnId="{C0D989BA-DF0F-4DD4-9D8F-16FE152468D2}">
      <dgm:prSet/>
      <dgm:spPr/>
      <dgm:t>
        <a:bodyPr/>
        <a:lstStyle/>
        <a:p>
          <a:endParaRPr lang="zh-CN" altLang="en-US" sz="1200">
            <a:solidFill>
              <a:schemeClr val="tx1"/>
            </a:solidFill>
            <a:latin typeface="黑体" panose="02010609060101010101" pitchFamily="49" charset="-122"/>
            <a:ea typeface="黑体" panose="02010609060101010101" pitchFamily="49" charset="-122"/>
          </a:endParaRPr>
        </a:p>
      </dgm:t>
    </dgm:pt>
    <dgm:pt modelId="{1D3D48F5-8862-41E4-994E-1420418D2D23}" type="pres">
      <dgm:prSet presAssocID="{72D8D55C-271B-480D-91AF-89CC2B9D0433}" presName="Name0" presStyleCnt="0">
        <dgm:presLayoutVars>
          <dgm:chMax val="1"/>
          <dgm:dir/>
          <dgm:animLvl val="ctr"/>
          <dgm:resizeHandles val="exact"/>
        </dgm:presLayoutVars>
      </dgm:prSet>
      <dgm:spPr/>
      <dgm:t>
        <a:bodyPr/>
        <a:lstStyle/>
        <a:p>
          <a:endParaRPr lang="zh-CN" altLang="en-US"/>
        </a:p>
      </dgm:t>
    </dgm:pt>
    <dgm:pt modelId="{6888861E-FD92-4FFE-9C50-F7F347317DFA}" type="pres">
      <dgm:prSet presAssocID="{2C9F58AF-02C1-4225-84D5-7DF8770D6771}" presName="centerShape" presStyleLbl="node0" presStyleIdx="0" presStyleCnt="1"/>
      <dgm:spPr/>
      <dgm:t>
        <a:bodyPr/>
        <a:lstStyle/>
        <a:p>
          <a:endParaRPr lang="zh-CN" altLang="en-US"/>
        </a:p>
      </dgm:t>
    </dgm:pt>
    <dgm:pt modelId="{17C5497C-23FC-48FD-B375-56D1BEFAD45A}" type="pres">
      <dgm:prSet presAssocID="{A89DD85D-9761-47E3-9856-5B2015EAEB9E}" presName="parTrans" presStyleLbl="sibTrans2D1" presStyleIdx="0" presStyleCnt="7"/>
      <dgm:spPr/>
      <dgm:t>
        <a:bodyPr/>
        <a:lstStyle/>
        <a:p>
          <a:endParaRPr lang="zh-CN" altLang="en-US"/>
        </a:p>
      </dgm:t>
    </dgm:pt>
    <dgm:pt modelId="{D1FE4055-263D-4A07-9D9C-0B24A83567D3}" type="pres">
      <dgm:prSet presAssocID="{A89DD85D-9761-47E3-9856-5B2015EAEB9E}" presName="connectorText" presStyleLbl="sibTrans2D1" presStyleIdx="0" presStyleCnt="7"/>
      <dgm:spPr/>
      <dgm:t>
        <a:bodyPr/>
        <a:lstStyle/>
        <a:p>
          <a:endParaRPr lang="zh-CN" altLang="en-US"/>
        </a:p>
      </dgm:t>
    </dgm:pt>
    <dgm:pt modelId="{EEE7BFE5-7A69-4237-8650-6D4B8B667378}" type="pres">
      <dgm:prSet presAssocID="{2ABC3BD2-FF0A-448B-88DC-828DB2000FDC}" presName="node" presStyleLbl="node1" presStyleIdx="0" presStyleCnt="7">
        <dgm:presLayoutVars>
          <dgm:bulletEnabled val="1"/>
        </dgm:presLayoutVars>
      </dgm:prSet>
      <dgm:spPr/>
      <dgm:t>
        <a:bodyPr/>
        <a:lstStyle/>
        <a:p>
          <a:endParaRPr lang="zh-CN" altLang="en-US"/>
        </a:p>
      </dgm:t>
    </dgm:pt>
    <dgm:pt modelId="{11143275-C831-41C2-938E-79B814633917}" type="pres">
      <dgm:prSet presAssocID="{413A9E73-3056-467A-BB11-C1278D645D54}" presName="parTrans" presStyleLbl="sibTrans2D1" presStyleIdx="1" presStyleCnt="7"/>
      <dgm:spPr/>
      <dgm:t>
        <a:bodyPr/>
        <a:lstStyle/>
        <a:p>
          <a:endParaRPr lang="zh-CN" altLang="en-US"/>
        </a:p>
      </dgm:t>
    </dgm:pt>
    <dgm:pt modelId="{859D35DD-51D0-4528-95DE-9871633A529D}" type="pres">
      <dgm:prSet presAssocID="{413A9E73-3056-467A-BB11-C1278D645D54}" presName="connectorText" presStyleLbl="sibTrans2D1" presStyleIdx="1" presStyleCnt="7"/>
      <dgm:spPr/>
      <dgm:t>
        <a:bodyPr/>
        <a:lstStyle/>
        <a:p>
          <a:endParaRPr lang="zh-CN" altLang="en-US"/>
        </a:p>
      </dgm:t>
    </dgm:pt>
    <dgm:pt modelId="{8BEF55CC-8A8B-4BAD-9790-46B823452582}" type="pres">
      <dgm:prSet presAssocID="{694711C0-523A-4FAB-9121-D2044A611FD4}" presName="node" presStyleLbl="node1" presStyleIdx="1" presStyleCnt="7">
        <dgm:presLayoutVars>
          <dgm:bulletEnabled val="1"/>
        </dgm:presLayoutVars>
      </dgm:prSet>
      <dgm:spPr/>
      <dgm:t>
        <a:bodyPr/>
        <a:lstStyle/>
        <a:p>
          <a:endParaRPr lang="zh-CN" altLang="en-US"/>
        </a:p>
      </dgm:t>
    </dgm:pt>
    <dgm:pt modelId="{B6B0D494-0966-429E-A79B-9F40CF9732D1}" type="pres">
      <dgm:prSet presAssocID="{DD5D7A0D-642D-4371-9BF6-44E661677DAD}" presName="parTrans" presStyleLbl="sibTrans2D1" presStyleIdx="2" presStyleCnt="7"/>
      <dgm:spPr/>
      <dgm:t>
        <a:bodyPr/>
        <a:lstStyle/>
        <a:p>
          <a:endParaRPr lang="zh-CN" altLang="en-US"/>
        </a:p>
      </dgm:t>
    </dgm:pt>
    <dgm:pt modelId="{52F535DA-83A4-4085-A9EF-FDA56CCD5DDA}" type="pres">
      <dgm:prSet presAssocID="{DD5D7A0D-642D-4371-9BF6-44E661677DAD}" presName="connectorText" presStyleLbl="sibTrans2D1" presStyleIdx="2" presStyleCnt="7"/>
      <dgm:spPr/>
      <dgm:t>
        <a:bodyPr/>
        <a:lstStyle/>
        <a:p>
          <a:endParaRPr lang="zh-CN" altLang="en-US"/>
        </a:p>
      </dgm:t>
    </dgm:pt>
    <dgm:pt modelId="{39BF806D-7C82-4D36-80CA-20CF87D34D48}" type="pres">
      <dgm:prSet presAssocID="{0D280572-8F3D-4075-9B90-E8204C26E61B}" presName="node" presStyleLbl="node1" presStyleIdx="2" presStyleCnt="7">
        <dgm:presLayoutVars>
          <dgm:bulletEnabled val="1"/>
        </dgm:presLayoutVars>
      </dgm:prSet>
      <dgm:spPr/>
      <dgm:t>
        <a:bodyPr/>
        <a:lstStyle/>
        <a:p>
          <a:endParaRPr lang="zh-CN" altLang="en-US"/>
        </a:p>
      </dgm:t>
    </dgm:pt>
    <dgm:pt modelId="{35FB7EFC-ECFD-4274-9DFA-6A2623831541}" type="pres">
      <dgm:prSet presAssocID="{5ABC3001-7930-4A8B-88C6-A92AC544D3A6}" presName="parTrans" presStyleLbl="sibTrans2D1" presStyleIdx="3" presStyleCnt="7"/>
      <dgm:spPr/>
      <dgm:t>
        <a:bodyPr/>
        <a:lstStyle/>
        <a:p>
          <a:endParaRPr lang="zh-CN" altLang="en-US"/>
        </a:p>
      </dgm:t>
    </dgm:pt>
    <dgm:pt modelId="{43E01B10-8376-4C59-BCB2-C1D3A723622F}" type="pres">
      <dgm:prSet presAssocID="{5ABC3001-7930-4A8B-88C6-A92AC544D3A6}" presName="connectorText" presStyleLbl="sibTrans2D1" presStyleIdx="3" presStyleCnt="7"/>
      <dgm:spPr/>
      <dgm:t>
        <a:bodyPr/>
        <a:lstStyle/>
        <a:p>
          <a:endParaRPr lang="zh-CN" altLang="en-US"/>
        </a:p>
      </dgm:t>
    </dgm:pt>
    <dgm:pt modelId="{510C7D44-2588-4804-812F-9182347D91C4}" type="pres">
      <dgm:prSet presAssocID="{EE10156B-B3F8-4E11-A895-C5CFC31D155F}" presName="node" presStyleLbl="node1" presStyleIdx="3" presStyleCnt="7">
        <dgm:presLayoutVars>
          <dgm:bulletEnabled val="1"/>
        </dgm:presLayoutVars>
      </dgm:prSet>
      <dgm:spPr/>
      <dgm:t>
        <a:bodyPr/>
        <a:lstStyle/>
        <a:p>
          <a:endParaRPr lang="zh-CN" altLang="en-US"/>
        </a:p>
      </dgm:t>
    </dgm:pt>
    <dgm:pt modelId="{B0B0E4CE-E243-4D2B-A678-59FC721C3F2A}" type="pres">
      <dgm:prSet presAssocID="{2CB3F45F-40DD-4C5A-B7D8-EAFC79517885}" presName="parTrans" presStyleLbl="sibTrans2D1" presStyleIdx="4" presStyleCnt="7"/>
      <dgm:spPr/>
      <dgm:t>
        <a:bodyPr/>
        <a:lstStyle/>
        <a:p>
          <a:endParaRPr lang="zh-CN" altLang="en-US"/>
        </a:p>
      </dgm:t>
    </dgm:pt>
    <dgm:pt modelId="{EBF41625-7B57-4F76-9442-64FE019C10F6}" type="pres">
      <dgm:prSet presAssocID="{2CB3F45F-40DD-4C5A-B7D8-EAFC79517885}" presName="connectorText" presStyleLbl="sibTrans2D1" presStyleIdx="4" presStyleCnt="7"/>
      <dgm:spPr/>
      <dgm:t>
        <a:bodyPr/>
        <a:lstStyle/>
        <a:p>
          <a:endParaRPr lang="zh-CN" altLang="en-US"/>
        </a:p>
      </dgm:t>
    </dgm:pt>
    <dgm:pt modelId="{F5C9C65E-D129-4121-8C54-511696ADBE0B}" type="pres">
      <dgm:prSet presAssocID="{B95D7FC7-CB9C-431F-8A3A-E7706631E957}" presName="node" presStyleLbl="node1" presStyleIdx="4" presStyleCnt="7">
        <dgm:presLayoutVars>
          <dgm:bulletEnabled val="1"/>
        </dgm:presLayoutVars>
      </dgm:prSet>
      <dgm:spPr/>
      <dgm:t>
        <a:bodyPr/>
        <a:lstStyle/>
        <a:p>
          <a:endParaRPr lang="zh-CN" altLang="en-US"/>
        </a:p>
      </dgm:t>
    </dgm:pt>
    <dgm:pt modelId="{0E52264B-0E6D-47A3-9557-60DA545DB70F}" type="pres">
      <dgm:prSet presAssocID="{F6439686-B08B-41B8-9DAF-9968D0C14C16}" presName="parTrans" presStyleLbl="sibTrans2D1" presStyleIdx="5" presStyleCnt="7"/>
      <dgm:spPr/>
      <dgm:t>
        <a:bodyPr/>
        <a:lstStyle/>
        <a:p>
          <a:endParaRPr lang="zh-CN" altLang="en-US"/>
        </a:p>
      </dgm:t>
    </dgm:pt>
    <dgm:pt modelId="{F4B3E2E0-772F-4361-94A8-49204004D41A}" type="pres">
      <dgm:prSet presAssocID="{F6439686-B08B-41B8-9DAF-9968D0C14C16}" presName="connectorText" presStyleLbl="sibTrans2D1" presStyleIdx="5" presStyleCnt="7"/>
      <dgm:spPr/>
      <dgm:t>
        <a:bodyPr/>
        <a:lstStyle/>
        <a:p>
          <a:endParaRPr lang="zh-CN" altLang="en-US"/>
        </a:p>
      </dgm:t>
    </dgm:pt>
    <dgm:pt modelId="{6C8B348D-7A3F-4D86-9A28-F7A05F5FA2B7}" type="pres">
      <dgm:prSet presAssocID="{D68E91FC-1A79-48E6-9857-D1865E1B7C0A}" presName="node" presStyleLbl="node1" presStyleIdx="5" presStyleCnt="7">
        <dgm:presLayoutVars>
          <dgm:bulletEnabled val="1"/>
        </dgm:presLayoutVars>
      </dgm:prSet>
      <dgm:spPr/>
      <dgm:t>
        <a:bodyPr/>
        <a:lstStyle/>
        <a:p>
          <a:endParaRPr lang="zh-CN" altLang="en-US"/>
        </a:p>
      </dgm:t>
    </dgm:pt>
    <dgm:pt modelId="{737AA9FF-414D-4495-B36A-62987196BADF}" type="pres">
      <dgm:prSet presAssocID="{2390AE8D-BC77-4FDC-960F-ABCEFB850929}" presName="parTrans" presStyleLbl="sibTrans2D1" presStyleIdx="6" presStyleCnt="7"/>
      <dgm:spPr/>
      <dgm:t>
        <a:bodyPr/>
        <a:lstStyle/>
        <a:p>
          <a:endParaRPr lang="zh-CN" altLang="en-US"/>
        </a:p>
      </dgm:t>
    </dgm:pt>
    <dgm:pt modelId="{4183E1F1-D458-466A-AE18-1A5BC2E901CD}" type="pres">
      <dgm:prSet presAssocID="{2390AE8D-BC77-4FDC-960F-ABCEFB850929}" presName="connectorText" presStyleLbl="sibTrans2D1" presStyleIdx="6" presStyleCnt="7"/>
      <dgm:spPr/>
      <dgm:t>
        <a:bodyPr/>
        <a:lstStyle/>
        <a:p>
          <a:endParaRPr lang="zh-CN" altLang="en-US"/>
        </a:p>
      </dgm:t>
    </dgm:pt>
    <dgm:pt modelId="{87796198-FD8E-406C-8EBF-046FD2228E32}" type="pres">
      <dgm:prSet presAssocID="{954805E3-2539-4237-8359-F625075B1E7D}" presName="node" presStyleLbl="node1" presStyleIdx="6" presStyleCnt="7">
        <dgm:presLayoutVars>
          <dgm:bulletEnabled val="1"/>
        </dgm:presLayoutVars>
      </dgm:prSet>
      <dgm:spPr/>
      <dgm:t>
        <a:bodyPr/>
        <a:lstStyle/>
        <a:p>
          <a:endParaRPr lang="zh-CN" altLang="en-US"/>
        </a:p>
      </dgm:t>
    </dgm:pt>
  </dgm:ptLst>
  <dgm:cxnLst>
    <dgm:cxn modelId="{81F982A8-C3DA-4B18-98B1-59B2DBF2D99C}" type="presOf" srcId="{0D280572-8F3D-4075-9B90-E8204C26E61B}" destId="{39BF806D-7C82-4D36-80CA-20CF87D34D48}" srcOrd="0" destOrd="0" presId="urn:microsoft.com/office/officeart/2005/8/layout/radial5"/>
    <dgm:cxn modelId="{D77E6D4A-0B7C-4D99-ACB2-3FB1E435C90D}" srcId="{2C9F58AF-02C1-4225-84D5-7DF8770D6771}" destId="{2ABC3BD2-FF0A-448B-88DC-828DB2000FDC}" srcOrd="0" destOrd="0" parTransId="{A89DD85D-9761-47E3-9856-5B2015EAEB9E}" sibTransId="{890FACD7-2BA8-4760-BF02-7E53D71E7035}"/>
    <dgm:cxn modelId="{57DE259C-AFAB-45A3-BFBB-EB62C554BB5C}" type="presOf" srcId="{A89DD85D-9761-47E3-9856-5B2015EAEB9E}" destId="{17C5497C-23FC-48FD-B375-56D1BEFAD45A}" srcOrd="0" destOrd="0" presId="urn:microsoft.com/office/officeart/2005/8/layout/radial5"/>
    <dgm:cxn modelId="{73A13E38-8268-4181-AD8C-0027E0F6F2E5}" type="presOf" srcId="{B95D7FC7-CB9C-431F-8A3A-E7706631E957}" destId="{F5C9C65E-D129-4121-8C54-511696ADBE0B}" srcOrd="0" destOrd="0" presId="urn:microsoft.com/office/officeart/2005/8/layout/radial5"/>
    <dgm:cxn modelId="{88A129F3-2AB7-4C16-AFF1-6DC4AF509EEC}" type="presOf" srcId="{694711C0-523A-4FAB-9121-D2044A611FD4}" destId="{8BEF55CC-8A8B-4BAD-9790-46B823452582}" srcOrd="0" destOrd="0" presId="urn:microsoft.com/office/officeart/2005/8/layout/radial5"/>
    <dgm:cxn modelId="{747E7865-D103-448B-A795-9B6A7052CDA9}" type="presOf" srcId="{2390AE8D-BC77-4FDC-960F-ABCEFB850929}" destId="{4183E1F1-D458-466A-AE18-1A5BC2E901CD}" srcOrd="1" destOrd="0" presId="urn:microsoft.com/office/officeart/2005/8/layout/radial5"/>
    <dgm:cxn modelId="{24981F2D-DC41-49B7-B9AB-6DC1508FC8BF}" srcId="{2C9F58AF-02C1-4225-84D5-7DF8770D6771}" destId="{D68E91FC-1A79-48E6-9857-D1865E1B7C0A}" srcOrd="5" destOrd="0" parTransId="{F6439686-B08B-41B8-9DAF-9968D0C14C16}" sibTransId="{1774EA94-9099-4AD9-8D5A-7E8ED2CEC1A4}"/>
    <dgm:cxn modelId="{B28C4CCF-EB2F-437F-8649-5B7FB40D7850}" type="presOf" srcId="{954805E3-2539-4237-8359-F625075B1E7D}" destId="{87796198-FD8E-406C-8EBF-046FD2228E32}" srcOrd="0" destOrd="0" presId="urn:microsoft.com/office/officeart/2005/8/layout/radial5"/>
    <dgm:cxn modelId="{42C261F3-863E-42A8-88B0-1553629EFAE4}" type="presOf" srcId="{413A9E73-3056-467A-BB11-C1278D645D54}" destId="{11143275-C831-41C2-938E-79B814633917}" srcOrd="0" destOrd="0" presId="urn:microsoft.com/office/officeart/2005/8/layout/radial5"/>
    <dgm:cxn modelId="{BE90EFE8-CF78-48B3-AECC-4010AEC59326}" type="presOf" srcId="{5ABC3001-7930-4A8B-88C6-A92AC544D3A6}" destId="{35FB7EFC-ECFD-4274-9DFA-6A2623831541}" srcOrd="0" destOrd="0" presId="urn:microsoft.com/office/officeart/2005/8/layout/radial5"/>
    <dgm:cxn modelId="{EB86A844-2DD7-4C2A-964B-7D6BF38B612D}" srcId="{2C9F58AF-02C1-4225-84D5-7DF8770D6771}" destId="{B95D7FC7-CB9C-431F-8A3A-E7706631E957}" srcOrd="4" destOrd="0" parTransId="{2CB3F45F-40DD-4C5A-B7D8-EAFC79517885}" sibTransId="{5460DE84-DE83-4DB9-8102-A7B11410762F}"/>
    <dgm:cxn modelId="{4B199EAB-3E3F-4857-8423-0E282A86B9D2}" type="presOf" srcId="{A89DD85D-9761-47E3-9856-5B2015EAEB9E}" destId="{D1FE4055-263D-4A07-9D9C-0B24A83567D3}" srcOrd="1" destOrd="0" presId="urn:microsoft.com/office/officeart/2005/8/layout/radial5"/>
    <dgm:cxn modelId="{153E0573-74CC-4142-849A-8DA065EB1823}" type="presOf" srcId="{5ABC3001-7930-4A8B-88C6-A92AC544D3A6}" destId="{43E01B10-8376-4C59-BCB2-C1D3A723622F}" srcOrd="1" destOrd="0" presId="urn:microsoft.com/office/officeart/2005/8/layout/radial5"/>
    <dgm:cxn modelId="{5374C757-5241-4794-96A3-D06F5FDA7158}" srcId="{72D8D55C-271B-480D-91AF-89CC2B9D0433}" destId="{2C9F58AF-02C1-4225-84D5-7DF8770D6771}" srcOrd="0" destOrd="0" parTransId="{2E0E73F3-0819-493F-91BE-684F7B414C7F}" sibTransId="{9F5ABD37-F666-4F5C-B930-E009DC2331BA}"/>
    <dgm:cxn modelId="{CC4AA4A7-42E7-426A-9072-CEA7A1858CE5}" type="presOf" srcId="{DD5D7A0D-642D-4371-9BF6-44E661677DAD}" destId="{B6B0D494-0966-429E-A79B-9F40CF9732D1}" srcOrd="0" destOrd="0" presId="urn:microsoft.com/office/officeart/2005/8/layout/radial5"/>
    <dgm:cxn modelId="{E0F2378B-E405-4D52-9B1F-58D35B0195AB}" type="presOf" srcId="{2CB3F45F-40DD-4C5A-B7D8-EAFC79517885}" destId="{B0B0E4CE-E243-4D2B-A678-59FC721C3F2A}" srcOrd="0" destOrd="0" presId="urn:microsoft.com/office/officeart/2005/8/layout/radial5"/>
    <dgm:cxn modelId="{5557E1E4-C064-4AC3-ACD8-73EB5F4E03F2}" type="presOf" srcId="{F6439686-B08B-41B8-9DAF-9968D0C14C16}" destId="{0E52264B-0E6D-47A3-9557-60DA545DB70F}" srcOrd="0" destOrd="0" presId="urn:microsoft.com/office/officeart/2005/8/layout/radial5"/>
    <dgm:cxn modelId="{C0D989BA-DF0F-4DD4-9D8F-16FE152468D2}" srcId="{2C9F58AF-02C1-4225-84D5-7DF8770D6771}" destId="{954805E3-2539-4237-8359-F625075B1E7D}" srcOrd="6" destOrd="0" parTransId="{2390AE8D-BC77-4FDC-960F-ABCEFB850929}" sibTransId="{F0C643A4-606E-4FA0-9D3A-C877F974A548}"/>
    <dgm:cxn modelId="{32C2E087-0C44-442F-A833-7017FD916A8C}" type="presOf" srcId="{DD5D7A0D-642D-4371-9BF6-44E661677DAD}" destId="{52F535DA-83A4-4085-A9EF-FDA56CCD5DDA}" srcOrd="1" destOrd="0" presId="urn:microsoft.com/office/officeart/2005/8/layout/radial5"/>
    <dgm:cxn modelId="{D0263B65-E2E7-48A2-B988-382C3A24E933}" type="presOf" srcId="{F6439686-B08B-41B8-9DAF-9968D0C14C16}" destId="{F4B3E2E0-772F-4361-94A8-49204004D41A}" srcOrd="1" destOrd="0" presId="urn:microsoft.com/office/officeart/2005/8/layout/radial5"/>
    <dgm:cxn modelId="{8510BB95-63B8-4204-8310-218CDB5C29EA}" srcId="{2C9F58AF-02C1-4225-84D5-7DF8770D6771}" destId="{0D280572-8F3D-4075-9B90-E8204C26E61B}" srcOrd="2" destOrd="0" parTransId="{DD5D7A0D-642D-4371-9BF6-44E661677DAD}" sibTransId="{BBA75626-2784-45ED-8580-AD5C354B219D}"/>
    <dgm:cxn modelId="{DDB3A608-5C4C-4BDC-BFA2-08FC4FC3EEDD}" srcId="{2C9F58AF-02C1-4225-84D5-7DF8770D6771}" destId="{EE10156B-B3F8-4E11-A895-C5CFC31D155F}" srcOrd="3" destOrd="0" parTransId="{5ABC3001-7930-4A8B-88C6-A92AC544D3A6}" sibTransId="{719CEB2D-EDF3-4F89-8DA8-56D2DD8501EF}"/>
    <dgm:cxn modelId="{EFC410B7-3C19-4CC3-A066-6AB83993AA6C}" type="presOf" srcId="{2C9F58AF-02C1-4225-84D5-7DF8770D6771}" destId="{6888861E-FD92-4FFE-9C50-F7F347317DFA}" srcOrd="0" destOrd="0" presId="urn:microsoft.com/office/officeart/2005/8/layout/radial5"/>
    <dgm:cxn modelId="{D062D153-94D9-4A35-8E9B-96886D526489}" type="presOf" srcId="{EE10156B-B3F8-4E11-A895-C5CFC31D155F}" destId="{510C7D44-2588-4804-812F-9182347D91C4}" srcOrd="0" destOrd="0" presId="urn:microsoft.com/office/officeart/2005/8/layout/radial5"/>
    <dgm:cxn modelId="{75B9EA31-FEED-4C5D-B673-2E10032B3496}" type="presOf" srcId="{72D8D55C-271B-480D-91AF-89CC2B9D0433}" destId="{1D3D48F5-8862-41E4-994E-1420418D2D23}" srcOrd="0" destOrd="0" presId="urn:microsoft.com/office/officeart/2005/8/layout/radial5"/>
    <dgm:cxn modelId="{8E0481FB-561C-4C6F-B1B3-67671CFF3D23}" type="presOf" srcId="{2390AE8D-BC77-4FDC-960F-ABCEFB850929}" destId="{737AA9FF-414D-4495-B36A-62987196BADF}" srcOrd="0" destOrd="0" presId="urn:microsoft.com/office/officeart/2005/8/layout/radial5"/>
    <dgm:cxn modelId="{34FB00CA-85CB-44E2-BD4D-D1116EDA2589}" srcId="{2C9F58AF-02C1-4225-84D5-7DF8770D6771}" destId="{694711C0-523A-4FAB-9121-D2044A611FD4}" srcOrd="1" destOrd="0" parTransId="{413A9E73-3056-467A-BB11-C1278D645D54}" sibTransId="{7D312788-A936-4F7E-87D4-7E4B3A37A0A3}"/>
    <dgm:cxn modelId="{99C50AB7-5E92-4F6E-9177-99115A7FF3CD}" type="presOf" srcId="{2CB3F45F-40DD-4C5A-B7D8-EAFC79517885}" destId="{EBF41625-7B57-4F76-9442-64FE019C10F6}" srcOrd="1" destOrd="0" presId="urn:microsoft.com/office/officeart/2005/8/layout/radial5"/>
    <dgm:cxn modelId="{7C7E2E68-5715-464C-934C-BF4322448533}" type="presOf" srcId="{D68E91FC-1A79-48E6-9857-D1865E1B7C0A}" destId="{6C8B348D-7A3F-4D86-9A28-F7A05F5FA2B7}" srcOrd="0" destOrd="0" presId="urn:microsoft.com/office/officeart/2005/8/layout/radial5"/>
    <dgm:cxn modelId="{60A6620D-360B-40FB-9747-3A2DC253B598}" type="presOf" srcId="{2ABC3BD2-FF0A-448B-88DC-828DB2000FDC}" destId="{EEE7BFE5-7A69-4237-8650-6D4B8B667378}" srcOrd="0" destOrd="0" presId="urn:microsoft.com/office/officeart/2005/8/layout/radial5"/>
    <dgm:cxn modelId="{DD8FFB63-F8AA-453A-BD56-B54301317475}" type="presOf" srcId="{413A9E73-3056-467A-BB11-C1278D645D54}" destId="{859D35DD-51D0-4528-95DE-9871633A529D}" srcOrd="1" destOrd="0" presId="urn:microsoft.com/office/officeart/2005/8/layout/radial5"/>
    <dgm:cxn modelId="{BED5A1C4-A1BD-4E33-93E1-E261598A6D9A}" type="presParOf" srcId="{1D3D48F5-8862-41E4-994E-1420418D2D23}" destId="{6888861E-FD92-4FFE-9C50-F7F347317DFA}" srcOrd="0" destOrd="0" presId="urn:microsoft.com/office/officeart/2005/8/layout/radial5"/>
    <dgm:cxn modelId="{D1BB6888-1332-4296-A0C7-BB62624220EB}" type="presParOf" srcId="{1D3D48F5-8862-41E4-994E-1420418D2D23}" destId="{17C5497C-23FC-48FD-B375-56D1BEFAD45A}" srcOrd="1" destOrd="0" presId="urn:microsoft.com/office/officeart/2005/8/layout/radial5"/>
    <dgm:cxn modelId="{7A32E573-2113-436F-B62F-A695BF580C40}" type="presParOf" srcId="{17C5497C-23FC-48FD-B375-56D1BEFAD45A}" destId="{D1FE4055-263D-4A07-9D9C-0B24A83567D3}" srcOrd="0" destOrd="0" presId="urn:microsoft.com/office/officeart/2005/8/layout/radial5"/>
    <dgm:cxn modelId="{7CF6F7D9-DC70-4666-9817-E117FB883D1F}" type="presParOf" srcId="{1D3D48F5-8862-41E4-994E-1420418D2D23}" destId="{EEE7BFE5-7A69-4237-8650-6D4B8B667378}" srcOrd="2" destOrd="0" presId="urn:microsoft.com/office/officeart/2005/8/layout/radial5"/>
    <dgm:cxn modelId="{D2774A88-45FE-493C-8D05-82869EE107F1}" type="presParOf" srcId="{1D3D48F5-8862-41E4-994E-1420418D2D23}" destId="{11143275-C831-41C2-938E-79B814633917}" srcOrd="3" destOrd="0" presId="urn:microsoft.com/office/officeart/2005/8/layout/radial5"/>
    <dgm:cxn modelId="{DCA49AB4-B087-4928-A063-69D63E8751B5}" type="presParOf" srcId="{11143275-C831-41C2-938E-79B814633917}" destId="{859D35DD-51D0-4528-95DE-9871633A529D}" srcOrd="0" destOrd="0" presId="urn:microsoft.com/office/officeart/2005/8/layout/radial5"/>
    <dgm:cxn modelId="{BB6A5866-EB4A-4D39-8111-BEAED5C6C262}" type="presParOf" srcId="{1D3D48F5-8862-41E4-994E-1420418D2D23}" destId="{8BEF55CC-8A8B-4BAD-9790-46B823452582}" srcOrd="4" destOrd="0" presId="urn:microsoft.com/office/officeart/2005/8/layout/radial5"/>
    <dgm:cxn modelId="{AD1B4E80-4E32-4BAF-A67C-732C5281C8B3}" type="presParOf" srcId="{1D3D48F5-8862-41E4-994E-1420418D2D23}" destId="{B6B0D494-0966-429E-A79B-9F40CF9732D1}" srcOrd="5" destOrd="0" presId="urn:microsoft.com/office/officeart/2005/8/layout/radial5"/>
    <dgm:cxn modelId="{503D49DB-3389-4AE7-8CA7-DB6F4CDA8B90}" type="presParOf" srcId="{B6B0D494-0966-429E-A79B-9F40CF9732D1}" destId="{52F535DA-83A4-4085-A9EF-FDA56CCD5DDA}" srcOrd="0" destOrd="0" presId="urn:microsoft.com/office/officeart/2005/8/layout/radial5"/>
    <dgm:cxn modelId="{668D5816-80B9-4273-A0A4-0ACB08407F6C}" type="presParOf" srcId="{1D3D48F5-8862-41E4-994E-1420418D2D23}" destId="{39BF806D-7C82-4D36-80CA-20CF87D34D48}" srcOrd="6" destOrd="0" presId="urn:microsoft.com/office/officeart/2005/8/layout/radial5"/>
    <dgm:cxn modelId="{2EB72679-DEF7-41D2-9581-02606D7D28E7}" type="presParOf" srcId="{1D3D48F5-8862-41E4-994E-1420418D2D23}" destId="{35FB7EFC-ECFD-4274-9DFA-6A2623831541}" srcOrd="7" destOrd="0" presId="urn:microsoft.com/office/officeart/2005/8/layout/radial5"/>
    <dgm:cxn modelId="{1788DA46-E6C9-4865-87A4-310E06C944C6}" type="presParOf" srcId="{35FB7EFC-ECFD-4274-9DFA-6A2623831541}" destId="{43E01B10-8376-4C59-BCB2-C1D3A723622F}" srcOrd="0" destOrd="0" presId="urn:microsoft.com/office/officeart/2005/8/layout/radial5"/>
    <dgm:cxn modelId="{A0E26807-6EF8-4C8C-9603-8737DFAF248F}" type="presParOf" srcId="{1D3D48F5-8862-41E4-994E-1420418D2D23}" destId="{510C7D44-2588-4804-812F-9182347D91C4}" srcOrd="8" destOrd="0" presId="urn:microsoft.com/office/officeart/2005/8/layout/radial5"/>
    <dgm:cxn modelId="{A902F7F2-7CD3-44D1-A9A1-B39D4B321DB9}" type="presParOf" srcId="{1D3D48F5-8862-41E4-994E-1420418D2D23}" destId="{B0B0E4CE-E243-4D2B-A678-59FC721C3F2A}" srcOrd="9" destOrd="0" presId="urn:microsoft.com/office/officeart/2005/8/layout/radial5"/>
    <dgm:cxn modelId="{30A3A729-2DE2-4F40-99B0-89EAE4062AB6}" type="presParOf" srcId="{B0B0E4CE-E243-4D2B-A678-59FC721C3F2A}" destId="{EBF41625-7B57-4F76-9442-64FE019C10F6}" srcOrd="0" destOrd="0" presId="urn:microsoft.com/office/officeart/2005/8/layout/radial5"/>
    <dgm:cxn modelId="{82A87975-5880-4018-A95C-84CAE009A95F}" type="presParOf" srcId="{1D3D48F5-8862-41E4-994E-1420418D2D23}" destId="{F5C9C65E-D129-4121-8C54-511696ADBE0B}" srcOrd="10" destOrd="0" presId="urn:microsoft.com/office/officeart/2005/8/layout/radial5"/>
    <dgm:cxn modelId="{AE739A99-5B83-45D5-AB50-2B524CE3E7C3}" type="presParOf" srcId="{1D3D48F5-8862-41E4-994E-1420418D2D23}" destId="{0E52264B-0E6D-47A3-9557-60DA545DB70F}" srcOrd="11" destOrd="0" presId="urn:microsoft.com/office/officeart/2005/8/layout/radial5"/>
    <dgm:cxn modelId="{8F82C394-4C9E-45D9-B139-46FE588B27FA}" type="presParOf" srcId="{0E52264B-0E6D-47A3-9557-60DA545DB70F}" destId="{F4B3E2E0-772F-4361-94A8-49204004D41A}" srcOrd="0" destOrd="0" presId="urn:microsoft.com/office/officeart/2005/8/layout/radial5"/>
    <dgm:cxn modelId="{782E8542-056E-4E53-87A0-8FD30FF74319}" type="presParOf" srcId="{1D3D48F5-8862-41E4-994E-1420418D2D23}" destId="{6C8B348D-7A3F-4D86-9A28-F7A05F5FA2B7}" srcOrd="12" destOrd="0" presId="urn:microsoft.com/office/officeart/2005/8/layout/radial5"/>
    <dgm:cxn modelId="{EA728E89-56B2-4941-8066-ECF929748911}" type="presParOf" srcId="{1D3D48F5-8862-41E4-994E-1420418D2D23}" destId="{737AA9FF-414D-4495-B36A-62987196BADF}" srcOrd="13" destOrd="0" presId="urn:microsoft.com/office/officeart/2005/8/layout/radial5"/>
    <dgm:cxn modelId="{8EFF5BC7-C3CF-4908-9EAF-13EBFF70D0A9}" type="presParOf" srcId="{737AA9FF-414D-4495-B36A-62987196BADF}" destId="{4183E1F1-D458-466A-AE18-1A5BC2E901CD}" srcOrd="0" destOrd="0" presId="urn:microsoft.com/office/officeart/2005/8/layout/radial5"/>
    <dgm:cxn modelId="{E96F1799-E3D3-4CA9-84F0-CDE5F0AF7A36}" type="presParOf" srcId="{1D3D48F5-8862-41E4-994E-1420418D2D23}" destId="{87796198-FD8E-406C-8EBF-046FD2228E32}"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63A1BC-BA1B-4590-B2A3-9116E28E6CB8}" type="doc">
      <dgm:prSet loTypeId="urn:microsoft.com/office/officeart/2008/layout/HalfCircleOrganizationChart#1" loCatId="hierarchy" qsTypeId="urn:microsoft.com/office/officeart/2005/8/quickstyle/simple1#3" qsCatId="simple" csTypeId="urn:microsoft.com/office/officeart/2005/8/colors/accent1_2#1" csCatId="accent1" phldr="1"/>
      <dgm:spPr/>
      <dgm:t>
        <a:bodyPr/>
        <a:lstStyle/>
        <a:p>
          <a:endParaRPr lang="zh-CN" altLang="en-US"/>
        </a:p>
      </dgm:t>
    </dgm:pt>
    <dgm:pt modelId="{D78932F7-E9A7-4ED0-90CC-4C66F3FCE8E4}">
      <dgm:prSet phldrT="[文本]"/>
      <dgm:spPr/>
      <dgm:t>
        <a:bodyPr/>
        <a:lstStyle/>
        <a:p>
          <a:r>
            <a:rPr lang="zh-CN" altLang="en-US" dirty="0">
              <a:latin typeface="Times New Roman" pitchFamily="18" charset="0"/>
              <a:ea typeface="黑体" panose="02010609060101010101" pitchFamily="49" charset="-122"/>
              <a:cs typeface="Times New Roman" pitchFamily="18" charset="0"/>
            </a:rPr>
            <a:t>波罗的海好望角型船运费指数</a:t>
          </a:r>
          <a:r>
            <a:rPr lang="en-US" altLang="zh-CN" dirty="0">
              <a:latin typeface="Times New Roman" pitchFamily="18" charset="0"/>
              <a:ea typeface="黑体" panose="02010609060101010101" pitchFamily="49" charset="-122"/>
              <a:cs typeface="Times New Roman" pitchFamily="18" charset="0"/>
            </a:rPr>
            <a:t>(BCI)</a:t>
          </a:r>
          <a:endParaRPr lang="zh-CN" altLang="en-US" dirty="0">
            <a:latin typeface="Times New Roman" pitchFamily="18" charset="0"/>
            <a:cs typeface="Times New Roman" pitchFamily="18" charset="0"/>
          </a:endParaRPr>
        </a:p>
      </dgm:t>
    </dgm:pt>
    <dgm:pt modelId="{DD9D0FE3-1410-42BA-9157-17A5DEAFAC20}" type="parTrans" cxnId="{59BA107C-31C1-49A9-8558-44E1BFC93289}">
      <dgm:prSet/>
      <dgm:spPr/>
      <dgm:t>
        <a:bodyPr/>
        <a:lstStyle/>
        <a:p>
          <a:endParaRPr lang="zh-CN" altLang="en-US"/>
        </a:p>
      </dgm:t>
    </dgm:pt>
    <dgm:pt modelId="{94C914FA-B408-4583-9A32-465CA9CCFE8C}" type="sibTrans" cxnId="{59BA107C-31C1-49A9-8558-44E1BFC93289}">
      <dgm:prSet/>
      <dgm:spPr/>
      <dgm:t>
        <a:bodyPr/>
        <a:lstStyle/>
        <a:p>
          <a:endParaRPr lang="zh-CN" altLang="en-US"/>
        </a:p>
      </dgm:t>
    </dgm:pt>
    <dgm:pt modelId="{E80C9A75-32A9-49E9-A783-B19BF03F6C0D}">
      <dgm:prSet phldrT="[文本]"/>
      <dgm:spPr/>
      <dgm:t>
        <a:bodyPr/>
        <a:lstStyle/>
        <a:p>
          <a:r>
            <a:rPr lang="en-US" altLang="zh-CN" dirty="0" smtClean="0">
              <a:latin typeface="Times New Roman" pitchFamily="18" charset="0"/>
              <a:ea typeface="黑体" panose="02010609060101010101" pitchFamily="49" charset="-122"/>
              <a:cs typeface="Times New Roman" pitchFamily="18" charset="0"/>
            </a:rPr>
            <a:t>5</a:t>
          </a:r>
          <a:r>
            <a:rPr lang="zh-CN" altLang="en-US" dirty="0" smtClean="0">
              <a:latin typeface="Times New Roman" pitchFamily="18" charset="0"/>
              <a:ea typeface="黑体" panose="02010609060101010101" pitchFamily="49" charset="-122"/>
              <a:cs typeface="Times New Roman" pitchFamily="18" charset="0"/>
            </a:rPr>
            <a:t>条</a:t>
          </a:r>
          <a:r>
            <a:rPr lang="zh-CN" altLang="en-US" dirty="0">
              <a:latin typeface="Times New Roman" pitchFamily="18" charset="0"/>
              <a:ea typeface="黑体" panose="02010609060101010101" pitchFamily="49" charset="-122"/>
              <a:cs typeface="Times New Roman" pitchFamily="18" charset="0"/>
            </a:rPr>
            <a:t>程租船航线</a:t>
          </a:r>
          <a:endParaRPr lang="zh-CN" altLang="en-US" dirty="0">
            <a:latin typeface="Times New Roman" pitchFamily="18" charset="0"/>
            <a:cs typeface="Times New Roman" pitchFamily="18" charset="0"/>
          </a:endParaRPr>
        </a:p>
      </dgm:t>
    </dgm:pt>
    <dgm:pt modelId="{3B5D5278-1109-4B14-87FC-A22C91915F75}" type="parTrans" cxnId="{E051319C-F6A7-42B8-8366-13A953AF3488}">
      <dgm:prSet/>
      <dgm:spPr/>
      <dgm:t>
        <a:bodyPr/>
        <a:lstStyle/>
        <a:p>
          <a:endParaRPr lang="zh-CN" altLang="en-US">
            <a:latin typeface="Times New Roman" pitchFamily="18" charset="0"/>
            <a:cs typeface="Times New Roman" pitchFamily="18" charset="0"/>
          </a:endParaRPr>
        </a:p>
      </dgm:t>
    </dgm:pt>
    <dgm:pt modelId="{6552F16D-CE43-4322-8B4A-4CAA2DFA4C29}" type="sibTrans" cxnId="{E051319C-F6A7-42B8-8366-13A953AF3488}">
      <dgm:prSet/>
      <dgm:spPr/>
      <dgm:t>
        <a:bodyPr/>
        <a:lstStyle/>
        <a:p>
          <a:endParaRPr lang="zh-CN" altLang="en-US"/>
        </a:p>
      </dgm:t>
    </dgm:pt>
    <dgm:pt modelId="{06C8CED2-64E0-428E-97A0-37091CD8A3CD}">
      <dgm:prSet phldrT="[文本]"/>
      <dgm:spPr/>
      <dgm:t>
        <a:bodyPr/>
        <a:lstStyle/>
        <a:p>
          <a:r>
            <a:rPr lang="en-US" altLang="zh-CN" dirty="0" smtClean="0">
              <a:latin typeface="Times New Roman" pitchFamily="18" charset="0"/>
              <a:ea typeface="黑体" panose="02010609060101010101" pitchFamily="49" charset="-122"/>
              <a:cs typeface="Times New Roman" pitchFamily="18" charset="0"/>
            </a:rPr>
            <a:t>3</a:t>
          </a:r>
          <a:r>
            <a:rPr lang="zh-CN" altLang="en-US" dirty="0" smtClean="0">
              <a:latin typeface="Times New Roman" pitchFamily="18" charset="0"/>
              <a:ea typeface="黑体" panose="02010609060101010101" pitchFamily="49" charset="-122"/>
              <a:cs typeface="Times New Roman" pitchFamily="18" charset="0"/>
            </a:rPr>
            <a:t>条期租船航线</a:t>
          </a:r>
          <a:endParaRPr lang="en-US" altLang="zh-CN" dirty="0" smtClean="0">
            <a:latin typeface="Times New Roman" pitchFamily="18" charset="0"/>
            <a:ea typeface="黑体" panose="02010609060101010101" pitchFamily="49" charset="-122"/>
            <a:cs typeface="Times New Roman" pitchFamily="18" charset="0"/>
          </a:endParaRPr>
        </a:p>
        <a:p>
          <a:r>
            <a:rPr lang="en-US" altLang="zh-CN" dirty="0" smtClean="0">
              <a:latin typeface="Times New Roman" pitchFamily="18" charset="0"/>
              <a:ea typeface="黑体" panose="02010609060101010101" pitchFamily="49" charset="-122"/>
              <a:cs typeface="Times New Roman" pitchFamily="18" charset="0"/>
            </a:rPr>
            <a:t>Time charter</a:t>
          </a:r>
          <a:endParaRPr lang="zh-CN" altLang="en-US" dirty="0">
            <a:latin typeface="Times New Roman" pitchFamily="18" charset="0"/>
            <a:cs typeface="Times New Roman" pitchFamily="18" charset="0"/>
          </a:endParaRPr>
        </a:p>
      </dgm:t>
    </dgm:pt>
    <dgm:pt modelId="{6CF36ADA-BD8B-401D-B4D0-3531982059CB}" type="parTrans" cxnId="{95CCB9D5-F64A-49E4-A5DD-6E5F1E2113D5}">
      <dgm:prSet/>
      <dgm:spPr/>
      <dgm:t>
        <a:bodyPr/>
        <a:lstStyle/>
        <a:p>
          <a:endParaRPr lang="zh-CN" altLang="en-US">
            <a:latin typeface="Times New Roman" pitchFamily="18" charset="0"/>
            <a:cs typeface="Times New Roman" pitchFamily="18" charset="0"/>
          </a:endParaRPr>
        </a:p>
      </dgm:t>
    </dgm:pt>
    <dgm:pt modelId="{BD99EEAA-4FF8-4B9F-9DA0-E073778E48DF}" type="sibTrans" cxnId="{95CCB9D5-F64A-49E4-A5DD-6E5F1E2113D5}">
      <dgm:prSet/>
      <dgm:spPr/>
      <dgm:t>
        <a:bodyPr/>
        <a:lstStyle/>
        <a:p>
          <a:endParaRPr lang="zh-CN" altLang="en-US"/>
        </a:p>
      </dgm:t>
    </dgm:pt>
    <dgm:pt modelId="{420EB7D7-543C-48C5-BC2F-04FF6254F596}" type="asst">
      <dgm:prSet phldrT="[文本]"/>
      <dgm:spPr/>
      <dgm:t>
        <a:bodyPr/>
        <a:lstStyle/>
        <a:p>
          <a:r>
            <a:rPr lang="zh-CN" altLang="en-US" dirty="0">
              <a:latin typeface="Times New Roman" pitchFamily="18" charset="0"/>
              <a:ea typeface="黑体" panose="02010609060101010101" pitchFamily="49" charset="-122"/>
              <a:cs typeface="Times New Roman" pitchFamily="18" charset="0"/>
            </a:rPr>
            <a:t>反映了好望角型船舶运费的波动</a:t>
          </a:r>
          <a:endParaRPr lang="zh-CN" altLang="en-US" dirty="0">
            <a:latin typeface="Times New Roman" pitchFamily="18" charset="0"/>
            <a:cs typeface="Times New Roman" pitchFamily="18" charset="0"/>
          </a:endParaRPr>
        </a:p>
      </dgm:t>
    </dgm:pt>
    <dgm:pt modelId="{0B85EE21-CD8D-43E0-B312-C8446C69AA43}" type="sibTrans" cxnId="{23E37C07-5A5D-4B05-B93D-F407E8921DA0}">
      <dgm:prSet/>
      <dgm:spPr/>
      <dgm:t>
        <a:bodyPr/>
        <a:lstStyle/>
        <a:p>
          <a:endParaRPr lang="zh-CN" altLang="en-US"/>
        </a:p>
      </dgm:t>
    </dgm:pt>
    <dgm:pt modelId="{EC16D1F5-E330-4D10-8852-86E81871B2FF}" type="parTrans" cxnId="{23E37C07-5A5D-4B05-B93D-F407E8921DA0}">
      <dgm:prSet/>
      <dgm:spPr/>
      <dgm:t>
        <a:bodyPr/>
        <a:lstStyle/>
        <a:p>
          <a:endParaRPr lang="zh-CN" altLang="en-US">
            <a:latin typeface="Times New Roman" pitchFamily="18" charset="0"/>
            <a:cs typeface="Times New Roman" pitchFamily="18" charset="0"/>
          </a:endParaRPr>
        </a:p>
      </dgm:t>
    </dgm:pt>
    <dgm:pt modelId="{9C76495E-4FD4-4161-9B5B-5794668C2662}" type="pres">
      <dgm:prSet presAssocID="{A863A1BC-BA1B-4590-B2A3-9116E28E6CB8}" presName="Name0" presStyleCnt="0">
        <dgm:presLayoutVars>
          <dgm:orgChart val="1"/>
          <dgm:chPref val="1"/>
          <dgm:dir/>
          <dgm:animOne val="branch"/>
          <dgm:animLvl val="lvl"/>
          <dgm:resizeHandles/>
        </dgm:presLayoutVars>
      </dgm:prSet>
      <dgm:spPr/>
      <dgm:t>
        <a:bodyPr/>
        <a:lstStyle/>
        <a:p>
          <a:endParaRPr lang="zh-CN" altLang="en-US"/>
        </a:p>
      </dgm:t>
    </dgm:pt>
    <dgm:pt modelId="{DFAD2243-450A-4952-AB64-F45876737F1F}" type="pres">
      <dgm:prSet presAssocID="{D78932F7-E9A7-4ED0-90CC-4C66F3FCE8E4}" presName="hierRoot1" presStyleCnt="0">
        <dgm:presLayoutVars>
          <dgm:hierBranch val="init"/>
        </dgm:presLayoutVars>
      </dgm:prSet>
      <dgm:spPr/>
    </dgm:pt>
    <dgm:pt modelId="{76389A95-755C-47ED-B174-BD9273207A78}" type="pres">
      <dgm:prSet presAssocID="{D78932F7-E9A7-4ED0-90CC-4C66F3FCE8E4}" presName="rootComposite1" presStyleCnt="0"/>
      <dgm:spPr/>
    </dgm:pt>
    <dgm:pt modelId="{8F570AE5-2F19-4548-9137-22CD475ED978}" type="pres">
      <dgm:prSet presAssocID="{D78932F7-E9A7-4ED0-90CC-4C66F3FCE8E4}" presName="rootText1" presStyleLbl="alignAcc1" presStyleIdx="0" presStyleCnt="0">
        <dgm:presLayoutVars>
          <dgm:chPref val="3"/>
        </dgm:presLayoutVars>
      </dgm:prSet>
      <dgm:spPr/>
      <dgm:t>
        <a:bodyPr/>
        <a:lstStyle/>
        <a:p>
          <a:endParaRPr lang="zh-CN" altLang="en-US"/>
        </a:p>
      </dgm:t>
    </dgm:pt>
    <dgm:pt modelId="{C06569CC-891C-46B5-B5A1-2CB31512B951}" type="pres">
      <dgm:prSet presAssocID="{D78932F7-E9A7-4ED0-90CC-4C66F3FCE8E4}" presName="topArc1" presStyleLbl="parChTrans1D1" presStyleIdx="0" presStyleCnt="8"/>
      <dgm:spPr/>
    </dgm:pt>
    <dgm:pt modelId="{304EA4AE-94D0-4946-B504-FC48AAF3598E}" type="pres">
      <dgm:prSet presAssocID="{D78932F7-E9A7-4ED0-90CC-4C66F3FCE8E4}" presName="bottomArc1" presStyleLbl="parChTrans1D1" presStyleIdx="1" presStyleCnt="8"/>
      <dgm:spPr/>
    </dgm:pt>
    <dgm:pt modelId="{FECA6235-0205-41E7-9DE8-F8D460099020}" type="pres">
      <dgm:prSet presAssocID="{D78932F7-E9A7-4ED0-90CC-4C66F3FCE8E4}" presName="topConnNode1" presStyleLbl="node1" presStyleIdx="0" presStyleCnt="0"/>
      <dgm:spPr/>
      <dgm:t>
        <a:bodyPr/>
        <a:lstStyle/>
        <a:p>
          <a:endParaRPr lang="zh-CN" altLang="en-US"/>
        </a:p>
      </dgm:t>
    </dgm:pt>
    <dgm:pt modelId="{9B5CEBBC-30E1-47BE-869C-CCD607B4A4B1}" type="pres">
      <dgm:prSet presAssocID="{D78932F7-E9A7-4ED0-90CC-4C66F3FCE8E4}" presName="hierChild2" presStyleCnt="0"/>
      <dgm:spPr/>
    </dgm:pt>
    <dgm:pt modelId="{34C17363-8056-43F6-835A-F9D47ACF35DF}" type="pres">
      <dgm:prSet presAssocID="{3B5D5278-1109-4B14-87FC-A22C91915F75}" presName="Name28" presStyleLbl="parChTrans1D2" presStyleIdx="0" presStyleCnt="3"/>
      <dgm:spPr/>
      <dgm:t>
        <a:bodyPr/>
        <a:lstStyle/>
        <a:p>
          <a:endParaRPr lang="zh-CN" altLang="en-US"/>
        </a:p>
      </dgm:t>
    </dgm:pt>
    <dgm:pt modelId="{206F6E1F-B695-4729-BD79-7322E6245CBD}" type="pres">
      <dgm:prSet presAssocID="{E80C9A75-32A9-49E9-A783-B19BF03F6C0D}" presName="hierRoot2" presStyleCnt="0">
        <dgm:presLayoutVars>
          <dgm:hierBranch val="init"/>
        </dgm:presLayoutVars>
      </dgm:prSet>
      <dgm:spPr/>
    </dgm:pt>
    <dgm:pt modelId="{28C96EE1-8D09-49CB-8A8A-9A48684243A1}" type="pres">
      <dgm:prSet presAssocID="{E80C9A75-32A9-49E9-A783-B19BF03F6C0D}" presName="rootComposite2" presStyleCnt="0"/>
      <dgm:spPr/>
    </dgm:pt>
    <dgm:pt modelId="{4F7F45A0-A99E-43FB-BF76-2B6E9D2113E4}" type="pres">
      <dgm:prSet presAssocID="{E80C9A75-32A9-49E9-A783-B19BF03F6C0D}" presName="rootText2" presStyleLbl="alignAcc1" presStyleIdx="0" presStyleCnt="0">
        <dgm:presLayoutVars>
          <dgm:chPref val="3"/>
        </dgm:presLayoutVars>
      </dgm:prSet>
      <dgm:spPr/>
      <dgm:t>
        <a:bodyPr/>
        <a:lstStyle/>
        <a:p>
          <a:endParaRPr lang="zh-CN" altLang="en-US"/>
        </a:p>
      </dgm:t>
    </dgm:pt>
    <dgm:pt modelId="{D9565CAF-35A7-460A-B5E5-DBED471C2B8F}" type="pres">
      <dgm:prSet presAssocID="{E80C9A75-32A9-49E9-A783-B19BF03F6C0D}" presName="topArc2" presStyleLbl="parChTrans1D1" presStyleIdx="2" presStyleCnt="8"/>
      <dgm:spPr/>
    </dgm:pt>
    <dgm:pt modelId="{7EBBED39-CBFC-4B75-AB1C-8AB094C5E382}" type="pres">
      <dgm:prSet presAssocID="{E80C9A75-32A9-49E9-A783-B19BF03F6C0D}" presName="bottomArc2" presStyleLbl="parChTrans1D1" presStyleIdx="3" presStyleCnt="8"/>
      <dgm:spPr/>
    </dgm:pt>
    <dgm:pt modelId="{0B6FD2CE-88EB-4470-B96F-2DE2A025E8C4}" type="pres">
      <dgm:prSet presAssocID="{E80C9A75-32A9-49E9-A783-B19BF03F6C0D}" presName="topConnNode2" presStyleLbl="node2" presStyleIdx="0" presStyleCnt="0"/>
      <dgm:spPr/>
      <dgm:t>
        <a:bodyPr/>
        <a:lstStyle/>
        <a:p>
          <a:endParaRPr lang="zh-CN" altLang="en-US"/>
        </a:p>
      </dgm:t>
    </dgm:pt>
    <dgm:pt modelId="{5AFFC35D-F33D-46E4-825B-FB4A28BE91A1}" type="pres">
      <dgm:prSet presAssocID="{E80C9A75-32A9-49E9-A783-B19BF03F6C0D}" presName="hierChild4" presStyleCnt="0"/>
      <dgm:spPr/>
    </dgm:pt>
    <dgm:pt modelId="{0ADD66C5-41B6-4199-9CA1-FE16047ADB85}" type="pres">
      <dgm:prSet presAssocID="{E80C9A75-32A9-49E9-A783-B19BF03F6C0D}" presName="hierChild5" presStyleCnt="0"/>
      <dgm:spPr/>
    </dgm:pt>
    <dgm:pt modelId="{0A87FD9A-FECB-45A7-89E6-C5D426DA7C70}" type="pres">
      <dgm:prSet presAssocID="{6CF36ADA-BD8B-401D-B4D0-3531982059CB}" presName="Name28" presStyleLbl="parChTrans1D2" presStyleIdx="1" presStyleCnt="3"/>
      <dgm:spPr/>
      <dgm:t>
        <a:bodyPr/>
        <a:lstStyle/>
        <a:p>
          <a:endParaRPr lang="zh-CN" altLang="en-US"/>
        </a:p>
      </dgm:t>
    </dgm:pt>
    <dgm:pt modelId="{9347FFAF-925B-4D88-A778-532EB913A5B5}" type="pres">
      <dgm:prSet presAssocID="{06C8CED2-64E0-428E-97A0-37091CD8A3CD}" presName="hierRoot2" presStyleCnt="0">
        <dgm:presLayoutVars>
          <dgm:hierBranch val="init"/>
        </dgm:presLayoutVars>
      </dgm:prSet>
      <dgm:spPr/>
    </dgm:pt>
    <dgm:pt modelId="{5B1215FC-0737-4309-AE30-0B3E8285B35F}" type="pres">
      <dgm:prSet presAssocID="{06C8CED2-64E0-428E-97A0-37091CD8A3CD}" presName="rootComposite2" presStyleCnt="0"/>
      <dgm:spPr/>
    </dgm:pt>
    <dgm:pt modelId="{76865781-449E-4C94-B66D-0ED3263731D4}" type="pres">
      <dgm:prSet presAssocID="{06C8CED2-64E0-428E-97A0-37091CD8A3CD}" presName="rootText2" presStyleLbl="alignAcc1" presStyleIdx="0" presStyleCnt="0">
        <dgm:presLayoutVars>
          <dgm:chPref val="3"/>
        </dgm:presLayoutVars>
      </dgm:prSet>
      <dgm:spPr/>
      <dgm:t>
        <a:bodyPr/>
        <a:lstStyle/>
        <a:p>
          <a:endParaRPr lang="zh-CN" altLang="en-US"/>
        </a:p>
      </dgm:t>
    </dgm:pt>
    <dgm:pt modelId="{D0BED294-8635-4B2D-ABEC-76EECC76D5C4}" type="pres">
      <dgm:prSet presAssocID="{06C8CED2-64E0-428E-97A0-37091CD8A3CD}" presName="topArc2" presStyleLbl="parChTrans1D1" presStyleIdx="4" presStyleCnt="8"/>
      <dgm:spPr/>
    </dgm:pt>
    <dgm:pt modelId="{981F3A1B-D7E2-427C-9E18-E109509671E3}" type="pres">
      <dgm:prSet presAssocID="{06C8CED2-64E0-428E-97A0-37091CD8A3CD}" presName="bottomArc2" presStyleLbl="parChTrans1D1" presStyleIdx="5" presStyleCnt="8"/>
      <dgm:spPr/>
    </dgm:pt>
    <dgm:pt modelId="{AEBE2B83-DE25-4B31-9376-17288BE4C5E9}" type="pres">
      <dgm:prSet presAssocID="{06C8CED2-64E0-428E-97A0-37091CD8A3CD}" presName="topConnNode2" presStyleLbl="node2" presStyleIdx="0" presStyleCnt="0"/>
      <dgm:spPr/>
      <dgm:t>
        <a:bodyPr/>
        <a:lstStyle/>
        <a:p>
          <a:endParaRPr lang="zh-CN" altLang="en-US"/>
        </a:p>
      </dgm:t>
    </dgm:pt>
    <dgm:pt modelId="{C7F698B2-2C74-4B9D-815D-243D7397779C}" type="pres">
      <dgm:prSet presAssocID="{06C8CED2-64E0-428E-97A0-37091CD8A3CD}" presName="hierChild4" presStyleCnt="0"/>
      <dgm:spPr/>
    </dgm:pt>
    <dgm:pt modelId="{AF709D15-5963-47FE-86B0-46B5A692F4A2}" type="pres">
      <dgm:prSet presAssocID="{06C8CED2-64E0-428E-97A0-37091CD8A3CD}" presName="hierChild5" presStyleCnt="0"/>
      <dgm:spPr/>
    </dgm:pt>
    <dgm:pt modelId="{5C8295DD-4420-4EFF-A0A3-668D24FF210C}" type="pres">
      <dgm:prSet presAssocID="{D78932F7-E9A7-4ED0-90CC-4C66F3FCE8E4}" presName="hierChild3" presStyleCnt="0"/>
      <dgm:spPr/>
    </dgm:pt>
    <dgm:pt modelId="{AFE34960-4955-4E31-B5CE-0C4E5E3BE935}" type="pres">
      <dgm:prSet presAssocID="{EC16D1F5-E330-4D10-8852-86E81871B2FF}" presName="Name101" presStyleLbl="parChTrans1D2" presStyleIdx="2" presStyleCnt="3"/>
      <dgm:spPr/>
      <dgm:t>
        <a:bodyPr/>
        <a:lstStyle/>
        <a:p>
          <a:endParaRPr lang="zh-CN" altLang="en-US"/>
        </a:p>
      </dgm:t>
    </dgm:pt>
    <dgm:pt modelId="{78C59C9A-ABEB-441E-AB6D-55CFA0D14140}" type="pres">
      <dgm:prSet presAssocID="{420EB7D7-543C-48C5-BC2F-04FF6254F596}" presName="hierRoot3" presStyleCnt="0">
        <dgm:presLayoutVars>
          <dgm:hierBranch val="init"/>
        </dgm:presLayoutVars>
      </dgm:prSet>
      <dgm:spPr/>
    </dgm:pt>
    <dgm:pt modelId="{56F681C8-AE1E-471C-9BDD-D50AB68CE17F}" type="pres">
      <dgm:prSet presAssocID="{420EB7D7-543C-48C5-BC2F-04FF6254F596}" presName="rootComposite3" presStyleCnt="0"/>
      <dgm:spPr/>
    </dgm:pt>
    <dgm:pt modelId="{E3F64298-C3D1-4A6C-A4B4-64A02549F4B8}" type="pres">
      <dgm:prSet presAssocID="{420EB7D7-543C-48C5-BC2F-04FF6254F596}" presName="rootText3" presStyleLbl="alignAcc1" presStyleIdx="0" presStyleCnt="0">
        <dgm:presLayoutVars>
          <dgm:chPref val="3"/>
        </dgm:presLayoutVars>
      </dgm:prSet>
      <dgm:spPr/>
      <dgm:t>
        <a:bodyPr/>
        <a:lstStyle/>
        <a:p>
          <a:endParaRPr lang="zh-CN" altLang="en-US"/>
        </a:p>
      </dgm:t>
    </dgm:pt>
    <dgm:pt modelId="{40D45F66-949B-4886-A288-6D5CE2CE5CE3}" type="pres">
      <dgm:prSet presAssocID="{420EB7D7-543C-48C5-BC2F-04FF6254F596}" presName="topArc3" presStyleLbl="parChTrans1D1" presStyleIdx="6" presStyleCnt="8"/>
      <dgm:spPr/>
    </dgm:pt>
    <dgm:pt modelId="{BD32EAA4-1033-4F8A-AF38-CCCB14773540}" type="pres">
      <dgm:prSet presAssocID="{420EB7D7-543C-48C5-BC2F-04FF6254F596}" presName="bottomArc3" presStyleLbl="parChTrans1D1" presStyleIdx="7" presStyleCnt="8"/>
      <dgm:spPr/>
    </dgm:pt>
    <dgm:pt modelId="{3D3747DF-9426-4BDE-A08A-5AA99F293976}" type="pres">
      <dgm:prSet presAssocID="{420EB7D7-543C-48C5-BC2F-04FF6254F596}" presName="topConnNode3" presStyleLbl="asst1" presStyleIdx="0" presStyleCnt="0"/>
      <dgm:spPr/>
      <dgm:t>
        <a:bodyPr/>
        <a:lstStyle/>
        <a:p>
          <a:endParaRPr lang="zh-CN" altLang="en-US"/>
        </a:p>
      </dgm:t>
    </dgm:pt>
    <dgm:pt modelId="{67D1A1FD-B8C4-40DF-945F-C8E28D16F6A3}" type="pres">
      <dgm:prSet presAssocID="{420EB7D7-543C-48C5-BC2F-04FF6254F596}" presName="hierChild6" presStyleCnt="0"/>
      <dgm:spPr/>
    </dgm:pt>
    <dgm:pt modelId="{8AF0DA64-B879-425F-9AA6-9793B057DC04}" type="pres">
      <dgm:prSet presAssocID="{420EB7D7-543C-48C5-BC2F-04FF6254F596}" presName="hierChild7" presStyleCnt="0"/>
      <dgm:spPr/>
    </dgm:pt>
  </dgm:ptLst>
  <dgm:cxnLst>
    <dgm:cxn modelId="{59BA107C-31C1-49A9-8558-44E1BFC93289}" srcId="{A863A1BC-BA1B-4590-B2A3-9116E28E6CB8}" destId="{D78932F7-E9A7-4ED0-90CC-4C66F3FCE8E4}" srcOrd="0" destOrd="0" parTransId="{DD9D0FE3-1410-42BA-9157-17A5DEAFAC20}" sibTransId="{94C914FA-B408-4583-9A32-465CA9CCFE8C}"/>
    <dgm:cxn modelId="{CF309E55-39C1-4CC8-BFC7-8ADCD0BE4095}" type="presOf" srcId="{E80C9A75-32A9-49E9-A783-B19BF03F6C0D}" destId="{0B6FD2CE-88EB-4470-B96F-2DE2A025E8C4}" srcOrd="1" destOrd="0" presId="urn:microsoft.com/office/officeart/2008/layout/HalfCircleOrganizationChart#1"/>
    <dgm:cxn modelId="{00F9A073-D3B7-46C0-8ED9-FB4A76599001}" type="presOf" srcId="{EC16D1F5-E330-4D10-8852-86E81871B2FF}" destId="{AFE34960-4955-4E31-B5CE-0C4E5E3BE935}" srcOrd="0" destOrd="0" presId="urn:microsoft.com/office/officeart/2008/layout/HalfCircleOrganizationChart#1"/>
    <dgm:cxn modelId="{0D6B0D0A-2B5D-4EB7-87BC-FC3001029F0D}" type="presOf" srcId="{D78932F7-E9A7-4ED0-90CC-4C66F3FCE8E4}" destId="{FECA6235-0205-41E7-9DE8-F8D460099020}" srcOrd="1" destOrd="0" presId="urn:microsoft.com/office/officeart/2008/layout/HalfCircleOrganizationChart#1"/>
    <dgm:cxn modelId="{4E5D60A9-8E07-419D-BA62-3ED4452ECDAC}" type="presOf" srcId="{E80C9A75-32A9-49E9-A783-B19BF03F6C0D}" destId="{4F7F45A0-A99E-43FB-BF76-2B6E9D2113E4}" srcOrd="0" destOrd="0" presId="urn:microsoft.com/office/officeart/2008/layout/HalfCircleOrganizationChart#1"/>
    <dgm:cxn modelId="{482FCD13-8E86-443F-8BAF-D0A22057F53C}" type="presOf" srcId="{D78932F7-E9A7-4ED0-90CC-4C66F3FCE8E4}" destId="{8F570AE5-2F19-4548-9137-22CD475ED978}" srcOrd="0" destOrd="0" presId="urn:microsoft.com/office/officeart/2008/layout/HalfCircleOrganizationChart#1"/>
    <dgm:cxn modelId="{E051319C-F6A7-42B8-8366-13A953AF3488}" srcId="{D78932F7-E9A7-4ED0-90CC-4C66F3FCE8E4}" destId="{E80C9A75-32A9-49E9-A783-B19BF03F6C0D}" srcOrd="1" destOrd="0" parTransId="{3B5D5278-1109-4B14-87FC-A22C91915F75}" sibTransId="{6552F16D-CE43-4322-8B4A-4CAA2DFA4C29}"/>
    <dgm:cxn modelId="{A8427449-EC6D-444D-9BB9-03E552BDD99D}" type="presOf" srcId="{3B5D5278-1109-4B14-87FC-A22C91915F75}" destId="{34C17363-8056-43F6-835A-F9D47ACF35DF}" srcOrd="0" destOrd="0" presId="urn:microsoft.com/office/officeart/2008/layout/HalfCircleOrganizationChart#1"/>
    <dgm:cxn modelId="{23E37C07-5A5D-4B05-B93D-F407E8921DA0}" srcId="{D78932F7-E9A7-4ED0-90CC-4C66F3FCE8E4}" destId="{420EB7D7-543C-48C5-BC2F-04FF6254F596}" srcOrd="0" destOrd="0" parTransId="{EC16D1F5-E330-4D10-8852-86E81871B2FF}" sibTransId="{0B85EE21-CD8D-43E0-B312-C8446C69AA43}"/>
    <dgm:cxn modelId="{95CCB9D5-F64A-49E4-A5DD-6E5F1E2113D5}" srcId="{D78932F7-E9A7-4ED0-90CC-4C66F3FCE8E4}" destId="{06C8CED2-64E0-428E-97A0-37091CD8A3CD}" srcOrd="2" destOrd="0" parTransId="{6CF36ADA-BD8B-401D-B4D0-3531982059CB}" sibTransId="{BD99EEAA-4FF8-4B9F-9DA0-E073778E48DF}"/>
    <dgm:cxn modelId="{92E4E083-2BDA-4CC1-868D-D595EF3CFF05}" type="presOf" srcId="{06C8CED2-64E0-428E-97A0-37091CD8A3CD}" destId="{76865781-449E-4C94-B66D-0ED3263731D4}" srcOrd="0" destOrd="0" presId="urn:microsoft.com/office/officeart/2008/layout/HalfCircleOrganizationChart#1"/>
    <dgm:cxn modelId="{0AB3BC46-85F1-482A-BC6A-3A0C40CF3387}" type="presOf" srcId="{420EB7D7-543C-48C5-BC2F-04FF6254F596}" destId="{E3F64298-C3D1-4A6C-A4B4-64A02549F4B8}" srcOrd="0" destOrd="0" presId="urn:microsoft.com/office/officeart/2008/layout/HalfCircleOrganizationChart#1"/>
    <dgm:cxn modelId="{0F471726-A7BA-4A13-9496-4E4902A0D428}" type="presOf" srcId="{06C8CED2-64E0-428E-97A0-37091CD8A3CD}" destId="{AEBE2B83-DE25-4B31-9376-17288BE4C5E9}" srcOrd="1" destOrd="0" presId="urn:microsoft.com/office/officeart/2008/layout/HalfCircleOrganizationChart#1"/>
    <dgm:cxn modelId="{70C8D305-D4E9-43CB-9565-35FD5EB3CFF9}" type="presOf" srcId="{A863A1BC-BA1B-4590-B2A3-9116E28E6CB8}" destId="{9C76495E-4FD4-4161-9B5B-5794668C2662}" srcOrd="0" destOrd="0" presId="urn:microsoft.com/office/officeart/2008/layout/HalfCircleOrganizationChart#1"/>
    <dgm:cxn modelId="{8AA9BECE-3201-459F-9EFE-ECB9A9780F83}" type="presOf" srcId="{6CF36ADA-BD8B-401D-B4D0-3531982059CB}" destId="{0A87FD9A-FECB-45A7-89E6-C5D426DA7C70}" srcOrd="0" destOrd="0" presId="urn:microsoft.com/office/officeart/2008/layout/HalfCircleOrganizationChart#1"/>
    <dgm:cxn modelId="{C334E229-2832-40FD-9597-AB20951621C0}" type="presOf" srcId="{420EB7D7-543C-48C5-BC2F-04FF6254F596}" destId="{3D3747DF-9426-4BDE-A08A-5AA99F293976}" srcOrd="1" destOrd="0" presId="urn:microsoft.com/office/officeart/2008/layout/HalfCircleOrganizationChart#1"/>
    <dgm:cxn modelId="{3E0D20C1-1C75-4901-B995-242D34199201}" type="presParOf" srcId="{9C76495E-4FD4-4161-9B5B-5794668C2662}" destId="{DFAD2243-450A-4952-AB64-F45876737F1F}" srcOrd="0" destOrd="0" presId="urn:microsoft.com/office/officeart/2008/layout/HalfCircleOrganizationChart#1"/>
    <dgm:cxn modelId="{3D80A62F-D6BB-4328-9647-ECD668631D44}" type="presParOf" srcId="{DFAD2243-450A-4952-AB64-F45876737F1F}" destId="{76389A95-755C-47ED-B174-BD9273207A78}" srcOrd="0" destOrd="0" presId="urn:microsoft.com/office/officeart/2008/layout/HalfCircleOrganizationChart#1"/>
    <dgm:cxn modelId="{C4F1DFED-F042-46E9-9751-F9FF1FE6F804}" type="presParOf" srcId="{76389A95-755C-47ED-B174-BD9273207A78}" destId="{8F570AE5-2F19-4548-9137-22CD475ED978}" srcOrd="0" destOrd="0" presId="urn:microsoft.com/office/officeart/2008/layout/HalfCircleOrganizationChart#1"/>
    <dgm:cxn modelId="{0FDD6D3F-DFC8-4173-B909-7CD0D281E464}" type="presParOf" srcId="{76389A95-755C-47ED-B174-BD9273207A78}" destId="{C06569CC-891C-46B5-B5A1-2CB31512B951}" srcOrd="1" destOrd="0" presId="urn:microsoft.com/office/officeart/2008/layout/HalfCircleOrganizationChart#1"/>
    <dgm:cxn modelId="{B99C4FEB-082A-414F-9383-613FD38E9765}" type="presParOf" srcId="{76389A95-755C-47ED-B174-BD9273207A78}" destId="{304EA4AE-94D0-4946-B504-FC48AAF3598E}" srcOrd="2" destOrd="0" presId="urn:microsoft.com/office/officeart/2008/layout/HalfCircleOrganizationChart#1"/>
    <dgm:cxn modelId="{07EC0968-C0BA-445A-8A81-514CB542374F}" type="presParOf" srcId="{76389A95-755C-47ED-B174-BD9273207A78}" destId="{FECA6235-0205-41E7-9DE8-F8D460099020}" srcOrd="3" destOrd="0" presId="urn:microsoft.com/office/officeart/2008/layout/HalfCircleOrganizationChart#1"/>
    <dgm:cxn modelId="{988BFA2F-2C42-43D8-9292-13793572A662}" type="presParOf" srcId="{DFAD2243-450A-4952-AB64-F45876737F1F}" destId="{9B5CEBBC-30E1-47BE-869C-CCD607B4A4B1}" srcOrd="1" destOrd="0" presId="urn:microsoft.com/office/officeart/2008/layout/HalfCircleOrganizationChart#1"/>
    <dgm:cxn modelId="{E21C2C12-C726-4113-B841-9DAAF900B285}" type="presParOf" srcId="{9B5CEBBC-30E1-47BE-869C-CCD607B4A4B1}" destId="{34C17363-8056-43F6-835A-F9D47ACF35DF}" srcOrd="0" destOrd="0" presId="urn:microsoft.com/office/officeart/2008/layout/HalfCircleOrganizationChart#1"/>
    <dgm:cxn modelId="{7BBA5528-6328-4B1D-AF64-6EB50A008EB8}" type="presParOf" srcId="{9B5CEBBC-30E1-47BE-869C-CCD607B4A4B1}" destId="{206F6E1F-B695-4729-BD79-7322E6245CBD}" srcOrd="1" destOrd="0" presId="urn:microsoft.com/office/officeart/2008/layout/HalfCircleOrganizationChart#1"/>
    <dgm:cxn modelId="{AAB13E9C-D3AD-47C3-8298-EE6154C873F4}" type="presParOf" srcId="{206F6E1F-B695-4729-BD79-7322E6245CBD}" destId="{28C96EE1-8D09-49CB-8A8A-9A48684243A1}" srcOrd="0" destOrd="0" presId="urn:microsoft.com/office/officeart/2008/layout/HalfCircleOrganizationChart#1"/>
    <dgm:cxn modelId="{2109FBED-5F4C-4E9F-9AE8-03650E533D39}" type="presParOf" srcId="{28C96EE1-8D09-49CB-8A8A-9A48684243A1}" destId="{4F7F45A0-A99E-43FB-BF76-2B6E9D2113E4}" srcOrd="0" destOrd="0" presId="urn:microsoft.com/office/officeart/2008/layout/HalfCircleOrganizationChart#1"/>
    <dgm:cxn modelId="{C68EFEE3-F121-47FE-A803-1151C1271FD9}" type="presParOf" srcId="{28C96EE1-8D09-49CB-8A8A-9A48684243A1}" destId="{D9565CAF-35A7-460A-B5E5-DBED471C2B8F}" srcOrd="1" destOrd="0" presId="urn:microsoft.com/office/officeart/2008/layout/HalfCircleOrganizationChart#1"/>
    <dgm:cxn modelId="{987C4454-B3F1-441A-BC04-467FB79838AB}" type="presParOf" srcId="{28C96EE1-8D09-49CB-8A8A-9A48684243A1}" destId="{7EBBED39-CBFC-4B75-AB1C-8AB094C5E382}" srcOrd="2" destOrd="0" presId="urn:microsoft.com/office/officeart/2008/layout/HalfCircleOrganizationChart#1"/>
    <dgm:cxn modelId="{196804DA-A3AD-4790-8668-683F3413D310}" type="presParOf" srcId="{28C96EE1-8D09-49CB-8A8A-9A48684243A1}" destId="{0B6FD2CE-88EB-4470-B96F-2DE2A025E8C4}" srcOrd="3" destOrd="0" presId="urn:microsoft.com/office/officeart/2008/layout/HalfCircleOrganizationChart#1"/>
    <dgm:cxn modelId="{53D87C21-BBC3-46DF-AC48-9BB0EBA63AA4}" type="presParOf" srcId="{206F6E1F-B695-4729-BD79-7322E6245CBD}" destId="{5AFFC35D-F33D-46E4-825B-FB4A28BE91A1}" srcOrd="1" destOrd="0" presId="urn:microsoft.com/office/officeart/2008/layout/HalfCircleOrganizationChart#1"/>
    <dgm:cxn modelId="{7B709884-E5AC-4F83-A370-F0E3F1946BED}" type="presParOf" srcId="{206F6E1F-B695-4729-BD79-7322E6245CBD}" destId="{0ADD66C5-41B6-4199-9CA1-FE16047ADB85}" srcOrd="2" destOrd="0" presId="urn:microsoft.com/office/officeart/2008/layout/HalfCircleOrganizationChart#1"/>
    <dgm:cxn modelId="{9190EDCA-61C7-41FC-BFA1-61DED2F3682E}" type="presParOf" srcId="{9B5CEBBC-30E1-47BE-869C-CCD607B4A4B1}" destId="{0A87FD9A-FECB-45A7-89E6-C5D426DA7C70}" srcOrd="2" destOrd="0" presId="urn:microsoft.com/office/officeart/2008/layout/HalfCircleOrganizationChart#1"/>
    <dgm:cxn modelId="{899168D9-C73C-46E4-91B0-9EFB60108A2E}" type="presParOf" srcId="{9B5CEBBC-30E1-47BE-869C-CCD607B4A4B1}" destId="{9347FFAF-925B-4D88-A778-532EB913A5B5}" srcOrd="3" destOrd="0" presId="urn:microsoft.com/office/officeart/2008/layout/HalfCircleOrganizationChart#1"/>
    <dgm:cxn modelId="{7C5301CF-B436-4D10-9F13-CB5A51F75C31}" type="presParOf" srcId="{9347FFAF-925B-4D88-A778-532EB913A5B5}" destId="{5B1215FC-0737-4309-AE30-0B3E8285B35F}" srcOrd="0" destOrd="0" presId="urn:microsoft.com/office/officeart/2008/layout/HalfCircleOrganizationChart#1"/>
    <dgm:cxn modelId="{B4401425-693A-4B48-B45F-96EE74B9545C}" type="presParOf" srcId="{5B1215FC-0737-4309-AE30-0B3E8285B35F}" destId="{76865781-449E-4C94-B66D-0ED3263731D4}" srcOrd="0" destOrd="0" presId="urn:microsoft.com/office/officeart/2008/layout/HalfCircleOrganizationChart#1"/>
    <dgm:cxn modelId="{9FE6CA89-D8D9-4F10-9C31-B17805CB407D}" type="presParOf" srcId="{5B1215FC-0737-4309-AE30-0B3E8285B35F}" destId="{D0BED294-8635-4B2D-ABEC-76EECC76D5C4}" srcOrd="1" destOrd="0" presId="urn:microsoft.com/office/officeart/2008/layout/HalfCircleOrganizationChart#1"/>
    <dgm:cxn modelId="{56EBCA79-F117-4248-AFB4-B04CB60C2207}" type="presParOf" srcId="{5B1215FC-0737-4309-AE30-0B3E8285B35F}" destId="{981F3A1B-D7E2-427C-9E18-E109509671E3}" srcOrd="2" destOrd="0" presId="urn:microsoft.com/office/officeart/2008/layout/HalfCircleOrganizationChart#1"/>
    <dgm:cxn modelId="{EF8B0042-982E-473D-86D7-8BFE7DF2C1A7}" type="presParOf" srcId="{5B1215FC-0737-4309-AE30-0B3E8285B35F}" destId="{AEBE2B83-DE25-4B31-9376-17288BE4C5E9}" srcOrd="3" destOrd="0" presId="urn:microsoft.com/office/officeart/2008/layout/HalfCircleOrganizationChart#1"/>
    <dgm:cxn modelId="{E25F1738-7843-4838-A7AD-CE6FD5DE365D}" type="presParOf" srcId="{9347FFAF-925B-4D88-A778-532EB913A5B5}" destId="{C7F698B2-2C74-4B9D-815D-243D7397779C}" srcOrd="1" destOrd="0" presId="urn:microsoft.com/office/officeart/2008/layout/HalfCircleOrganizationChart#1"/>
    <dgm:cxn modelId="{A37BF9B6-3030-4762-9590-06190528518B}" type="presParOf" srcId="{9347FFAF-925B-4D88-A778-532EB913A5B5}" destId="{AF709D15-5963-47FE-86B0-46B5A692F4A2}" srcOrd="2" destOrd="0" presId="urn:microsoft.com/office/officeart/2008/layout/HalfCircleOrganizationChart#1"/>
    <dgm:cxn modelId="{FBA5F886-4341-495D-8B67-969E4197C825}" type="presParOf" srcId="{DFAD2243-450A-4952-AB64-F45876737F1F}" destId="{5C8295DD-4420-4EFF-A0A3-668D24FF210C}" srcOrd="2" destOrd="0" presId="urn:microsoft.com/office/officeart/2008/layout/HalfCircleOrganizationChart#1"/>
    <dgm:cxn modelId="{08B16741-34C7-42D2-A7F0-6288236D01B5}" type="presParOf" srcId="{5C8295DD-4420-4EFF-A0A3-668D24FF210C}" destId="{AFE34960-4955-4E31-B5CE-0C4E5E3BE935}" srcOrd="0" destOrd="0" presId="urn:microsoft.com/office/officeart/2008/layout/HalfCircleOrganizationChart#1"/>
    <dgm:cxn modelId="{3D781C63-7666-4A94-A206-5C9512088662}" type="presParOf" srcId="{5C8295DD-4420-4EFF-A0A3-668D24FF210C}" destId="{78C59C9A-ABEB-441E-AB6D-55CFA0D14140}" srcOrd="1" destOrd="0" presId="urn:microsoft.com/office/officeart/2008/layout/HalfCircleOrganizationChart#1"/>
    <dgm:cxn modelId="{D23E5D7D-FC28-440A-9C07-E233CF7D31D1}" type="presParOf" srcId="{78C59C9A-ABEB-441E-AB6D-55CFA0D14140}" destId="{56F681C8-AE1E-471C-9BDD-D50AB68CE17F}" srcOrd="0" destOrd="0" presId="urn:microsoft.com/office/officeart/2008/layout/HalfCircleOrganizationChart#1"/>
    <dgm:cxn modelId="{7A30A48F-A866-4041-811A-7EF77346B364}" type="presParOf" srcId="{56F681C8-AE1E-471C-9BDD-D50AB68CE17F}" destId="{E3F64298-C3D1-4A6C-A4B4-64A02549F4B8}" srcOrd="0" destOrd="0" presId="urn:microsoft.com/office/officeart/2008/layout/HalfCircleOrganizationChart#1"/>
    <dgm:cxn modelId="{381D44C0-DC82-4012-A1F0-0D86AE5518CF}" type="presParOf" srcId="{56F681C8-AE1E-471C-9BDD-D50AB68CE17F}" destId="{40D45F66-949B-4886-A288-6D5CE2CE5CE3}" srcOrd="1" destOrd="0" presId="urn:microsoft.com/office/officeart/2008/layout/HalfCircleOrganizationChart#1"/>
    <dgm:cxn modelId="{E8175FC2-43F0-4D49-8119-6C12ACE4B109}" type="presParOf" srcId="{56F681C8-AE1E-471C-9BDD-D50AB68CE17F}" destId="{BD32EAA4-1033-4F8A-AF38-CCCB14773540}" srcOrd="2" destOrd="0" presId="urn:microsoft.com/office/officeart/2008/layout/HalfCircleOrganizationChart#1"/>
    <dgm:cxn modelId="{8C7E6411-8C08-4DA8-83A0-3925625B81BD}" type="presParOf" srcId="{56F681C8-AE1E-471C-9BDD-D50AB68CE17F}" destId="{3D3747DF-9426-4BDE-A08A-5AA99F293976}" srcOrd="3" destOrd="0" presId="urn:microsoft.com/office/officeart/2008/layout/HalfCircleOrganizationChart#1"/>
    <dgm:cxn modelId="{E3FBF260-0384-43A3-9E10-D7B0A67F6E29}" type="presParOf" srcId="{78C59C9A-ABEB-441E-AB6D-55CFA0D14140}" destId="{67D1A1FD-B8C4-40DF-945F-C8E28D16F6A3}" srcOrd="1" destOrd="0" presId="urn:microsoft.com/office/officeart/2008/layout/HalfCircleOrganizationChart#1"/>
    <dgm:cxn modelId="{8F01CA4D-69F7-41A4-A4FC-51C41851A069}" type="presParOf" srcId="{78C59C9A-ABEB-441E-AB6D-55CFA0D14140}" destId="{8AF0DA64-B879-425F-9AA6-9793B057DC04}" srcOrd="2" destOrd="0" presId="urn:microsoft.com/office/officeart/2008/layout/HalfCircleOrganization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4557C0-6A8D-40ED-B703-BA2CA95BBBA5}" type="doc">
      <dgm:prSet loTypeId="urn:microsoft.com/office/officeart/2005/8/layout/default#1" loCatId="list" qsTypeId="urn:microsoft.com/office/officeart/2005/8/quickstyle/simple3#1" qsCatId="simple" csTypeId="urn:microsoft.com/office/officeart/2005/8/colors/accent1_5#1" csCatId="accent1" phldr="1"/>
      <dgm:spPr/>
      <dgm:t>
        <a:bodyPr/>
        <a:lstStyle/>
        <a:p>
          <a:endParaRPr lang="zh-CN" altLang="en-US"/>
        </a:p>
      </dgm:t>
    </dgm:pt>
    <dgm:pt modelId="{4742394F-1B3E-4757-8A8B-467154F3B565}">
      <dgm:prSet phldr="0" custT="1"/>
      <dgm:spPr/>
      <dgm:t>
        <a:bodyPr vert="horz" wrap="square"/>
        <a:lstStyle/>
        <a:p>
          <a:pPr algn="ctr" defTabSz="622300" rtl="0" fontAlgn="base" latinLnBrk="1">
            <a:lnSpc>
              <a:spcPct val="150000"/>
            </a:lnSpc>
            <a:spcBef>
              <a:spcPct val="0"/>
            </a:spcBef>
            <a:spcAft>
              <a:spcPct val="35000"/>
            </a:spcAft>
            <a:buFontTx/>
          </a:pPr>
          <a:r>
            <a:rPr lang="zh-CN" sz="1400" b="0" i="0" u="none" kern="1200" baseline="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波罗的海原油运费指数 </a:t>
          </a:r>
          <a:r>
            <a:rPr lang="en-US" sz="1400" b="0" i="0" u="none" kern="1200" baseline="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(BDTI)</a:t>
          </a:r>
          <a:r>
            <a:rPr lang="zh-CN" sz="1400" b="0" i="0" u="none" kern="1200" baseline="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由</a:t>
          </a:r>
          <a:r>
            <a:rPr lang="en-US" sz="1400" b="0" i="0" u="none" kern="1200" baseline="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18</a:t>
          </a:r>
          <a:r>
            <a:rPr lang="zh-CN" sz="1400" b="0" i="0" u="none" kern="1200" baseline="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条航线构成，反映了原油产品航运运状况。</a:t>
          </a:r>
        </a:p>
      </dgm:t>
    </dgm:pt>
    <dgm:pt modelId="{AA9AD5E2-E2DE-434C-BE82-4BCB2919EF36}" type="parTrans" cxnId="{BEFE22EC-96E9-4285-A4DF-4A737B082BC3}">
      <dgm:prSet/>
      <dgm:spPr/>
      <dgm:t>
        <a:bodyPr/>
        <a:lstStyle/>
        <a:p>
          <a:endParaRPr lang="zh-CN" altLang="en-US" sz="1400">
            <a:latin typeface="黑体" panose="02010609060101010101" pitchFamily="49" charset="-122"/>
            <a:ea typeface="黑体" panose="02010609060101010101" pitchFamily="49" charset="-122"/>
          </a:endParaRPr>
        </a:p>
      </dgm:t>
    </dgm:pt>
    <dgm:pt modelId="{93A9F459-388D-4D2A-8C63-57F105AF2987}" type="sibTrans" cxnId="{BEFE22EC-96E9-4285-A4DF-4A737B082BC3}">
      <dgm:prSet/>
      <dgm:spPr/>
      <dgm:t>
        <a:bodyPr/>
        <a:lstStyle/>
        <a:p>
          <a:endParaRPr lang="zh-CN" altLang="en-US" sz="1400">
            <a:latin typeface="黑体" panose="02010609060101010101" pitchFamily="49" charset="-122"/>
            <a:ea typeface="黑体" panose="02010609060101010101" pitchFamily="49" charset="-122"/>
          </a:endParaRPr>
        </a:p>
      </dgm:t>
    </dgm:pt>
    <dgm:pt modelId="{A738D127-E0EB-4919-AE2C-39F71B25376B}" type="pres">
      <dgm:prSet presAssocID="{C04557C0-6A8D-40ED-B703-BA2CA95BBBA5}" presName="diagram" presStyleCnt="0">
        <dgm:presLayoutVars>
          <dgm:dir/>
          <dgm:resizeHandles val="exact"/>
        </dgm:presLayoutVars>
      </dgm:prSet>
      <dgm:spPr/>
      <dgm:t>
        <a:bodyPr/>
        <a:lstStyle/>
        <a:p>
          <a:endParaRPr lang="zh-CN" altLang="en-US"/>
        </a:p>
      </dgm:t>
    </dgm:pt>
    <dgm:pt modelId="{A40A770C-4B30-4A05-A142-32D81CDE6B12}" type="pres">
      <dgm:prSet presAssocID="{4742394F-1B3E-4757-8A8B-467154F3B565}" presName="node" presStyleLbl="node1" presStyleIdx="0" presStyleCnt="1" custScaleX="451175" custScaleY="173631" custLinFactNeighborX="21076" custLinFactNeighborY="-68">
        <dgm:presLayoutVars>
          <dgm:bulletEnabled val="1"/>
        </dgm:presLayoutVars>
      </dgm:prSet>
      <dgm:spPr/>
      <dgm:t>
        <a:bodyPr/>
        <a:lstStyle/>
        <a:p>
          <a:endParaRPr lang="zh-CN" altLang="en-US"/>
        </a:p>
      </dgm:t>
    </dgm:pt>
  </dgm:ptLst>
  <dgm:cxnLst>
    <dgm:cxn modelId="{7AB3A865-1726-4725-9971-85BE392762B4}" type="presOf" srcId="{4742394F-1B3E-4757-8A8B-467154F3B565}" destId="{A40A770C-4B30-4A05-A142-32D81CDE6B12}" srcOrd="0" destOrd="0" presId="urn:microsoft.com/office/officeart/2005/8/layout/default#1"/>
    <dgm:cxn modelId="{FF7FF0F6-5C1B-4883-BF45-D3A305050304}" type="presOf" srcId="{C04557C0-6A8D-40ED-B703-BA2CA95BBBA5}" destId="{A738D127-E0EB-4919-AE2C-39F71B25376B}" srcOrd="0" destOrd="0" presId="urn:microsoft.com/office/officeart/2005/8/layout/default#1"/>
    <dgm:cxn modelId="{BEFE22EC-96E9-4285-A4DF-4A737B082BC3}" srcId="{C04557C0-6A8D-40ED-B703-BA2CA95BBBA5}" destId="{4742394F-1B3E-4757-8A8B-467154F3B565}" srcOrd="0" destOrd="0" parTransId="{AA9AD5E2-E2DE-434C-BE82-4BCB2919EF36}" sibTransId="{93A9F459-388D-4D2A-8C63-57F105AF2987}"/>
    <dgm:cxn modelId="{3458645C-2BC2-4ED0-852F-68E4B98FED2F}" type="presParOf" srcId="{A738D127-E0EB-4919-AE2C-39F71B25376B}" destId="{A40A770C-4B30-4A05-A142-32D81CDE6B12}" srcOrd="0"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C63585-9675-4796-9A18-2BE6B44026D2}" type="doc">
      <dgm:prSet loTypeId="urn:microsoft.com/office/officeart/2005/8/layout/radial4#1" loCatId="relationship" qsTypeId="urn:microsoft.com/office/officeart/2005/8/quickstyle/simple1#1" qsCatId="simple" csTypeId="urn:microsoft.com/office/officeart/2005/8/colors/accent1_1#1" csCatId="accent1" phldr="1"/>
      <dgm:spPr/>
      <dgm:t>
        <a:bodyPr/>
        <a:lstStyle/>
        <a:p>
          <a:endParaRPr lang="zh-CN" altLang="en-US"/>
        </a:p>
      </dgm:t>
    </dgm:pt>
    <dgm:pt modelId="{712A1641-E312-4BF0-A680-53ED5D507B7B}">
      <dgm:prSet phldrT="[文本]"/>
      <dgm:spPr/>
      <dgm:t>
        <a:bodyPr/>
        <a:lstStyle/>
        <a:p>
          <a:r>
            <a:rPr lang="zh-CN" altLang="en-US" dirty="0"/>
            <a:t>船舶价格</a:t>
          </a:r>
        </a:p>
      </dgm:t>
    </dgm:pt>
    <dgm:pt modelId="{D527193D-41AE-4DC8-A169-E4D6423A0B98}" type="parTrans" cxnId="{39637313-C301-4FB6-8763-46D652FAEBFD}">
      <dgm:prSet/>
      <dgm:spPr/>
      <dgm:t>
        <a:bodyPr/>
        <a:lstStyle/>
        <a:p>
          <a:endParaRPr lang="zh-CN" altLang="en-US"/>
        </a:p>
      </dgm:t>
    </dgm:pt>
    <dgm:pt modelId="{13D3050D-6A5F-4411-8A65-AFD0F8B75E1A}" type="sibTrans" cxnId="{39637313-C301-4FB6-8763-46D652FAEBFD}">
      <dgm:prSet/>
      <dgm:spPr/>
      <dgm:t>
        <a:bodyPr/>
        <a:lstStyle/>
        <a:p>
          <a:endParaRPr lang="zh-CN" altLang="en-US"/>
        </a:p>
      </dgm:t>
    </dgm:pt>
    <dgm:pt modelId="{4A6E8105-381E-415C-8877-D9B0F4CBD785}">
      <dgm:prSet phldrT="[文本]"/>
      <dgm:spPr/>
      <dgm:t>
        <a:bodyPr/>
        <a:lstStyle/>
        <a:p>
          <a:r>
            <a:rPr lang="zh-CN" altLang="en-US" dirty="0"/>
            <a:t>船舶的异质性</a:t>
          </a:r>
        </a:p>
      </dgm:t>
    </dgm:pt>
    <dgm:pt modelId="{93B4F833-8DBB-4822-9661-5A861A27714F}" type="parTrans" cxnId="{3D485B1A-EAE9-4B8B-83E0-2839EF3C802C}">
      <dgm:prSet/>
      <dgm:spPr/>
      <dgm:t>
        <a:bodyPr/>
        <a:lstStyle/>
        <a:p>
          <a:endParaRPr lang="zh-CN" altLang="en-US"/>
        </a:p>
      </dgm:t>
    </dgm:pt>
    <dgm:pt modelId="{33C84A0B-C132-4F1E-AA55-5A1CDC0254E2}" type="sibTrans" cxnId="{3D485B1A-EAE9-4B8B-83E0-2839EF3C802C}">
      <dgm:prSet/>
      <dgm:spPr/>
      <dgm:t>
        <a:bodyPr/>
        <a:lstStyle/>
        <a:p>
          <a:endParaRPr lang="zh-CN" altLang="en-US"/>
        </a:p>
      </dgm:t>
    </dgm:pt>
    <dgm:pt modelId="{C7D337CE-7D9A-4088-8810-525A57352514}">
      <dgm:prSet phldrT="[文本]" phldr="0" custT="0"/>
      <dgm:spPr/>
      <dgm:t>
        <a:bodyPr vert="horz" wrap="square"/>
        <a:lstStyle/>
        <a:p>
          <a:pPr>
            <a:lnSpc>
              <a:spcPct val="100000"/>
            </a:lnSpc>
            <a:spcBef>
              <a:spcPct val="0"/>
            </a:spcBef>
            <a:spcAft>
              <a:spcPct val="35000"/>
            </a:spcAft>
          </a:pPr>
          <a:r>
            <a:rPr lang="zh-CN" altLang="en-US" dirty="0"/>
            <a:t>市场</a:t>
          </a:r>
        </a:p>
        <a:p>
          <a:pPr>
            <a:lnSpc>
              <a:spcPct val="100000"/>
            </a:lnSpc>
            <a:spcBef>
              <a:spcPct val="0"/>
            </a:spcBef>
            <a:spcAft>
              <a:spcPct val="35000"/>
            </a:spcAft>
          </a:pPr>
          <a:r>
            <a:rPr lang="zh-CN" altLang="en-US" dirty="0"/>
            <a:t>特征</a:t>
          </a:r>
        </a:p>
      </dgm:t>
    </dgm:pt>
    <dgm:pt modelId="{878BAA83-17A0-4822-BF3F-0DA5073E4F93}" type="parTrans" cxnId="{A50F5FF3-7503-4579-91FE-81C11F7FF95D}">
      <dgm:prSet/>
      <dgm:spPr/>
      <dgm:t>
        <a:bodyPr/>
        <a:lstStyle/>
        <a:p>
          <a:endParaRPr lang="zh-CN" altLang="en-US"/>
        </a:p>
      </dgm:t>
    </dgm:pt>
    <dgm:pt modelId="{554D43B3-33C3-4379-A704-070FF052BDC9}" type="sibTrans" cxnId="{A50F5FF3-7503-4579-91FE-81C11F7FF95D}">
      <dgm:prSet/>
      <dgm:spPr/>
      <dgm:t>
        <a:bodyPr/>
        <a:lstStyle/>
        <a:p>
          <a:endParaRPr lang="zh-CN" altLang="en-US"/>
        </a:p>
      </dgm:t>
    </dgm:pt>
    <dgm:pt modelId="{D063B20D-8B43-46BB-BC43-BF93F2C10C9E}" type="pres">
      <dgm:prSet presAssocID="{7CC63585-9675-4796-9A18-2BE6B44026D2}" presName="cycle" presStyleCnt="0">
        <dgm:presLayoutVars>
          <dgm:chMax val="1"/>
          <dgm:dir/>
          <dgm:animLvl val="ctr"/>
          <dgm:resizeHandles val="exact"/>
        </dgm:presLayoutVars>
      </dgm:prSet>
      <dgm:spPr/>
      <dgm:t>
        <a:bodyPr/>
        <a:lstStyle/>
        <a:p>
          <a:endParaRPr lang="zh-CN" altLang="en-US"/>
        </a:p>
      </dgm:t>
    </dgm:pt>
    <dgm:pt modelId="{41EE7ADA-52A8-41D3-A9B1-09C30CFEAC57}" type="pres">
      <dgm:prSet presAssocID="{712A1641-E312-4BF0-A680-53ED5D507B7B}" presName="centerShape" presStyleLbl="node0" presStyleIdx="0" presStyleCnt="1" custScaleX="148023" custScaleY="71510"/>
      <dgm:spPr/>
      <dgm:t>
        <a:bodyPr/>
        <a:lstStyle/>
        <a:p>
          <a:endParaRPr lang="zh-CN" altLang="en-US"/>
        </a:p>
      </dgm:t>
    </dgm:pt>
    <dgm:pt modelId="{66761FF7-7C22-49B0-AD5A-C8D19B0473B6}" type="pres">
      <dgm:prSet presAssocID="{93B4F833-8DBB-4822-9661-5A861A27714F}" presName="parTrans" presStyleLbl="bgSibTrans2D1" presStyleIdx="0" presStyleCnt="2"/>
      <dgm:spPr/>
      <dgm:t>
        <a:bodyPr/>
        <a:lstStyle/>
        <a:p>
          <a:endParaRPr lang="zh-CN" altLang="en-US"/>
        </a:p>
      </dgm:t>
    </dgm:pt>
    <dgm:pt modelId="{D7A2F2D7-8F46-4509-8D29-338F33BDF08D}" type="pres">
      <dgm:prSet presAssocID="{4A6E8105-381E-415C-8877-D9B0F4CBD785}" presName="node" presStyleLbl="node1" presStyleIdx="0" presStyleCnt="2" custScaleX="134895" custScaleY="65767">
        <dgm:presLayoutVars>
          <dgm:bulletEnabled val="1"/>
        </dgm:presLayoutVars>
      </dgm:prSet>
      <dgm:spPr/>
      <dgm:t>
        <a:bodyPr/>
        <a:lstStyle/>
        <a:p>
          <a:endParaRPr lang="zh-CN" altLang="en-US"/>
        </a:p>
      </dgm:t>
    </dgm:pt>
    <dgm:pt modelId="{17734D5A-6633-47C1-AE06-E9ED160E6FED}" type="pres">
      <dgm:prSet presAssocID="{878BAA83-17A0-4822-BF3F-0DA5073E4F93}" presName="parTrans" presStyleLbl="bgSibTrans2D1" presStyleIdx="1" presStyleCnt="2"/>
      <dgm:spPr/>
      <dgm:t>
        <a:bodyPr/>
        <a:lstStyle/>
        <a:p>
          <a:endParaRPr lang="zh-CN" altLang="en-US"/>
        </a:p>
      </dgm:t>
    </dgm:pt>
    <dgm:pt modelId="{FD0B7EFF-3AC6-4F33-A670-58D6383545B5}" type="pres">
      <dgm:prSet presAssocID="{C7D337CE-7D9A-4088-8810-525A57352514}" presName="node" presStyleLbl="node1" presStyleIdx="1" presStyleCnt="2" custScaleX="104187" custScaleY="63730">
        <dgm:presLayoutVars>
          <dgm:bulletEnabled val="1"/>
        </dgm:presLayoutVars>
      </dgm:prSet>
      <dgm:spPr/>
      <dgm:t>
        <a:bodyPr/>
        <a:lstStyle/>
        <a:p>
          <a:endParaRPr lang="zh-CN" altLang="en-US"/>
        </a:p>
      </dgm:t>
    </dgm:pt>
  </dgm:ptLst>
  <dgm:cxnLst>
    <dgm:cxn modelId="{815B4700-8892-46C7-AA6A-BAC5D33A67A3}" type="presOf" srcId="{93B4F833-8DBB-4822-9661-5A861A27714F}" destId="{66761FF7-7C22-49B0-AD5A-C8D19B0473B6}" srcOrd="0" destOrd="0" presId="urn:microsoft.com/office/officeart/2005/8/layout/radial4#1"/>
    <dgm:cxn modelId="{3D485B1A-EAE9-4B8B-83E0-2839EF3C802C}" srcId="{712A1641-E312-4BF0-A680-53ED5D507B7B}" destId="{4A6E8105-381E-415C-8877-D9B0F4CBD785}" srcOrd="0" destOrd="0" parTransId="{93B4F833-8DBB-4822-9661-5A861A27714F}" sibTransId="{33C84A0B-C132-4F1E-AA55-5A1CDC0254E2}"/>
    <dgm:cxn modelId="{D21379EA-0A3E-4260-AEFB-D8CEC0E10F37}" type="presOf" srcId="{712A1641-E312-4BF0-A680-53ED5D507B7B}" destId="{41EE7ADA-52A8-41D3-A9B1-09C30CFEAC57}" srcOrd="0" destOrd="0" presId="urn:microsoft.com/office/officeart/2005/8/layout/radial4#1"/>
    <dgm:cxn modelId="{17AA7A01-DE9A-4F24-9195-7E98C74C6A47}" type="presOf" srcId="{7CC63585-9675-4796-9A18-2BE6B44026D2}" destId="{D063B20D-8B43-46BB-BC43-BF93F2C10C9E}" srcOrd="0" destOrd="0" presId="urn:microsoft.com/office/officeart/2005/8/layout/radial4#1"/>
    <dgm:cxn modelId="{33BB3E4F-F76F-4855-B7AD-AF3ADACC3E22}" type="presOf" srcId="{878BAA83-17A0-4822-BF3F-0DA5073E4F93}" destId="{17734D5A-6633-47C1-AE06-E9ED160E6FED}" srcOrd="0" destOrd="0" presId="urn:microsoft.com/office/officeart/2005/8/layout/radial4#1"/>
    <dgm:cxn modelId="{39637313-C301-4FB6-8763-46D652FAEBFD}" srcId="{7CC63585-9675-4796-9A18-2BE6B44026D2}" destId="{712A1641-E312-4BF0-A680-53ED5D507B7B}" srcOrd="0" destOrd="0" parTransId="{D527193D-41AE-4DC8-A169-E4D6423A0B98}" sibTransId="{13D3050D-6A5F-4411-8A65-AFD0F8B75E1A}"/>
    <dgm:cxn modelId="{F180BCA1-1182-4BB8-A284-5B3A6D31517E}" type="presOf" srcId="{4A6E8105-381E-415C-8877-D9B0F4CBD785}" destId="{D7A2F2D7-8F46-4509-8D29-338F33BDF08D}" srcOrd="0" destOrd="0" presId="urn:microsoft.com/office/officeart/2005/8/layout/radial4#1"/>
    <dgm:cxn modelId="{00CB57FC-A56B-4200-8083-7E982C41E18F}" type="presOf" srcId="{C7D337CE-7D9A-4088-8810-525A57352514}" destId="{FD0B7EFF-3AC6-4F33-A670-58D6383545B5}" srcOrd="0" destOrd="0" presId="urn:microsoft.com/office/officeart/2005/8/layout/radial4#1"/>
    <dgm:cxn modelId="{A50F5FF3-7503-4579-91FE-81C11F7FF95D}" srcId="{712A1641-E312-4BF0-A680-53ED5D507B7B}" destId="{C7D337CE-7D9A-4088-8810-525A57352514}" srcOrd="1" destOrd="0" parTransId="{878BAA83-17A0-4822-BF3F-0DA5073E4F93}" sibTransId="{554D43B3-33C3-4379-A704-070FF052BDC9}"/>
    <dgm:cxn modelId="{7451759F-A7C5-4945-A700-262BF7402C6F}" type="presParOf" srcId="{D063B20D-8B43-46BB-BC43-BF93F2C10C9E}" destId="{41EE7ADA-52A8-41D3-A9B1-09C30CFEAC57}" srcOrd="0" destOrd="0" presId="urn:microsoft.com/office/officeart/2005/8/layout/radial4#1"/>
    <dgm:cxn modelId="{01D1C501-9B9B-4BBA-8374-323454F90131}" type="presParOf" srcId="{D063B20D-8B43-46BB-BC43-BF93F2C10C9E}" destId="{66761FF7-7C22-49B0-AD5A-C8D19B0473B6}" srcOrd="1" destOrd="0" presId="urn:microsoft.com/office/officeart/2005/8/layout/radial4#1"/>
    <dgm:cxn modelId="{90A9E599-8377-4341-9F53-F1B905A6AC0A}" type="presParOf" srcId="{D063B20D-8B43-46BB-BC43-BF93F2C10C9E}" destId="{D7A2F2D7-8F46-4509-8D29-338F33BDF08D}" srcOrd="2" destOrd="0" presId="urn:microsoft.com/office/officeart/2005/8/layout/radial4#1"/>
    <dgm:cxn modelId="{E7955ADB-3451-4B8A-BD7C-C2BB7AAD5A9B}" type="presParOf" srcId="{D063B20D-8B43-46BB-BC43-BF93F2C10C9E}" destId="{17734D5A-6633-47C1-AE06-E9ED160E6FED}" srcOrd="3" destOrd="0" presId="urn:microsoft.com/office/officeart/2005/8/layout/radial4#1"/>
    <dgm:cxn modelId="{E44A7EFF-C466-4265-BE4C-D1109ED3C7BA}" type="presParOf" srcId="{D063B20D-8B43-46BB-BC43-BF93F2C10C9E}" destId="{FD0B7EFF-3AC6-4F33-A670-58D6383545B5}" srcOrd="4" destOrd="0" presId="urn:microsoft.com/office/officeart/2005/8/layout/radial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C63585-9675-4796-9A18-2BE6B44026D2}" type="doc">
      <dgm:prSet loTypeId="urn:microsoft.com/office/officeart/2005/8/layout/radial4#2" loCatId="relationship" qsTypeId="urn:microsoft.com/office/officeart/2005/8/quickstyle/simple1#2" qsCatId="simple" csTypeId="urn:microsoft.com/office/officeart/2005/8/colors/accent1_1#2" csCatId="accent1" phldr="1"/>
      <dgm:spPr/>
      <dgm:t>
        <a:bodyPr/>
        <a:lstStyle/>
        <a:p>
          <a:endParaRPr lang="zh-CN" altLang="en-US"/>
        </a:p>
      </dgm:t>
    </dgm:pt>
    <dgm:pt modelId="{712A1641-E312-4BF0-A680-53ED5D507B7B}">
      <dgm:prSet phldrT="[文本]"/>
      <dgm:spPr/>
      <dgm:t>
        <a:bodyPr/>
        <a:lstStyle/>
        <a:p>
          <a:r>
            <a:rPr lang="zh-CN" altLang="en-US" dirty="0"/>
            <a:t>船舶价格</a:t>
          </a:r>
        </a:p>
      </dgm:t>
    </dgm:pt>
    <dgm:pt modelId="{D527193D-41AE-4DC8-A169-E4D6423A0B98}" type="parTrans" cxnId="{58567881-5C3B-427D-B980-55367479183C}">
      <dgm:prSet/>
      <dgm:spPr/>
      <dgm:t>
        <a:bodyPr/>
        <a:lstStyle/>
        <a:p>
          <a:endParaRPr lang="zh-CN" altLang="en-US"/>
        </a:p>
      </dgm:t>
    </dgm:pt>
    <dgm:pt modelId="{13D3050D-6A5F-4411-8A65-AFD0F8B75E1A}" type="sibTrans" cxnId="{58567881-5C3B-427D-B980-55367479183C}">
      <dgm:prSet/>
      <dgm:spPr/>
      <dgm:t>
        <a:bodyPr/>
        <a:lstStyle/>
        <a:p>
          <a:endParaRPr lang="zh-CN" altLang="en-US"/>
        </a:p>
      </dgm:t>
    </dgm:pt>
    <dgm:pt modelId="{4A6E8105-381E-415C-8877-D9B0F4CBD785}">
      <dgm:prSet phldrT="[文本]"/>
      <dgm:spPr/>
      <dgm:t>
        <a:bodyPr/>
        <a:lstStyle/>
        <a:p>
          <a:r>
            <a:rPr lang="zh-CN" altLang="en-US" dirty="0"/>
            <a:t>船舶的异质性</a:t>
          </a:r>
        </a:p>
      </dgm:t>
    </dgm:pt>
    <dgm:pt modelId="{93B4F833-8DBB-4822-9661-5A861A27714F}" type="parTrans" cxnId="{DB6C8619-AF00-4127-A5A2-A62FE4550C25}">
      <dgm:prSet/>
      <dgm:spPr/>
      <dgm:t>
        <a:bodyPr/>
        <a:lstStyle/>
        <a:p>
          <a:endParaRPr lang="zh-CN" altLang="en-US"/>
        </a:p>
      </dgm:t>
    </dgm:pt>
    <dgm:pt modelId="{33C84A0B-C132-4F1E-AA55-5A1CDC0254E2}" type="sibTrans" cxnId="{DB6C8619-AF00-4127-A5A2-A62FE4550C25}">
      <dgm:prSet/>
      <dgm:spPr/>
      <dgm:t>
        <a:bodyPr/>
        <a:lstStyle/>
        <a:p>
          <a:endParaRPr lang="zh-CN" altLang="en-US"/>
        </a:p>
      </dgm:t>
    </dgm:pt>
    <dgm:pt modelId="{C7D337CE-7D9A-4088-8810-525A57352514}">
      <dgm:prSet phldrT="[文本]" phldr="0" custT="0"/>
      <dgm:spPr/>
      <dgm:t>
        <a:bodyPr vert="horz" wrap="square"/>
        <a:lstStyle/>
        <a:p>
          <a:pPr>
            <a:lnSpc>
              <a:spcPct val="100000"/>
            </a:lnSpc>
            <a:spcBef>
              <a:spcPct val="0"/>
            </a:spcBef>
            <a:spcAft>
              <a:spcPct val="35000"/>
            </a:spcAft>
          </a:pPr>
          <a:r>
            <a:rPr lang="zh-CN" altLang="en-US" dirty="0"/>
            <a:t>市场</a:t>
          </a:r>
        </a:p>
        <a:p>
          <a:pPr>
            <a:lnSpc>
              <a:spcPct val="100000"/>
            </a:lnSpc>
            <a:spcBef>
              <a:spcPct val="0"/>
            </a:spcBef>
            <a:spcAft>
              <a:spcPct val="35000"/>
            </a:spcAft>
          </a:pPr>
          <a:r>
            <a:rPr lang="zh-CN" altLang="en-US" dirty="0"/>
            <a:t>特征</a:t>
          </a:r>
        </a:p>
      </dgm:t>
    </dgm:pt>
    <dgm:pt modelId="{878BAA83-17A0-4822-BF3F-0DA5073E4F93}" type="parTrans" cxnId="{B57F2876-FE87-453E-83D9-EA45210BB0FE}">
      <dgm:prSet/>
      <dgm:spPr/>
      <dgm:t>
        <a:bodyPr/>
        <a:lstStyle/>
        <a:p>
          <a:endParaRPr lang="zh-CN" altLang="en-US"/>
        </a:p>
      </dgm:t>
    </dgm:pt>
    <dgm:pt modelId="{554D43B3-33C3-4379-A704-070FF052BDC9}" type="sibTrans" cxnId="{B57F2876-FE87-453E-83D9-EA45210BB0FE}">
      <dgm:prSet/>
      <dgm:spPr/>
      <dgm:t>
        <a:bodyPr/>
        <a:lstStyle/>
        <a:p>
          <a:endParaRPr lang="zh-CN" altLang="en-US"/>
        </a:p>
      </dgm:t>
    </dgm:pt>
    <dgm:pt modelId="{D063B20D-8B43-46BB-BC43-BF93F2C10C9E}" type="pres">
      <dgm:prSet presAssocID="{7CC63585-9675-4796-9A18-2BE6B44026D2}" presName="cycle" presStyleCnt="0">
        <dgm:presLayoutVars>
          <dgm:chMax val="1"/>
          <dgm:dir/>
          <dgm:animLvl val="ctr"/>
          <dgm:resizeHandles val="exact"/>
        </dgm:presLayoutVars>
      </dgm:prSet>
      <dgm:spPr/>
      <dgm:t>
        <a:bodyPr/>
        <a:lstStyle/>
        <a:p>
          <a:endParaRPr lang="zh-CN" altLang="en-US"/>
        </a:p>
      </dgm:t>
    </dgm:pt>
    <dgm:pt modelId="{41EE7ADA-52A8-41D3-A9B1-09C30CFEAC57}" type="pres">
      <dgm:prSet presAssocID="{712A1641-E312-4BF0-A680-53ED5D507B7B}" presName="centerShape" presStyleLbl="node0" presStyleIdx="0" presStyleCnt="1" custScaleX="148023" custScaleY="71510"/>
      <dgm:spPr/>
      <dgm:t>
        <a:bodyPr/>
        <a:lstStyle/>
        <a:p>
          <a:endParaRPr lang="zh-CN" altLang="en-US"/>
        </a:p>
      </dgm:t>
    </dgm:pt>
    <dgm:pt modelId="{66761FF7-7C22-49B0-AD5A-C8D19B0473B6}" type="pres">
      <dgm:prSet presAssocID="{93B4F833-8DBB-4822-9661-5A861A27714F}" presName="parTrans" presStyleLbl="bgSibTrans2D1" presStyleIdx="0" presStyleCnt="2"/>
      <dgm:spPr/>
      <dgm:t>
        <a:bodyPr/>
        <a:lstStyle/>
        <a:p>
          <a:endParaRPr lang="zh-CN" altLang="en-US"/>
        </a:p>
      </dgm:t>
    </dgm:pt>
    <dgm:pt modelId="{D7A2F2D7-8F46-4509-8D29-338F33BDF08D}" type="pres">
      <dgm:prSet presAssocID="{4A6E8105-381E-415C-8877-D9B0F4CBD785}" presName="node" presStyleLbl="node1" presStyleIdx="0" presStyleCnt="2" custScaleX="134895" custScaleY="65767">
        <dgm:presLayoutVars>
          <dgm:bulletEnabled val="1"/>
        </dgm:presLayoutVars>
      </dgm:prSet>
      <dgm:spPr/>
      <dgm:t>
        <a:bodyPr/>
        <a:lstStyle/>
        <a:p>
          <a:endParaRPr lang="zh-CN" altLang="en-US"/>
        </a:p>
      </dgm:t>
    </dgm:pt>
    <dgm:pt modelId="{17734D5A-6633-47C1-AE06-E9ED160E6FED}" type="pres">
      <dgm:prSet presAssocID="{878BAA83-17A0-4822-BF3F-0DA5073E4F93}" presName="parTrans" presStyleLbl="bgSibTrans2D1" presStyleIdx="1" presStyleCnt="2"/>
      <dgm:spPr/>
      <dgm:t>
        <a:bodyPr/>
        <a:lstStyle/>
        <a:p>
          <a:endParaRPr lang="zh-CN" altLang="en-US"/>
        </a:p>
      </dgm:t>
    </dgm:pt>
    <dgm:pt modelId="{FD0B7EFF-3AC6-4F33-A670-58D6383545B5}" type="pres">
      <dgm:prSet presAssocID="{C7D337CE-7D9A-4088-8810-525A57352514}" presName="node" presStyleLbl="node1" presStyleIdx="1" presStyleCnt="2" custScaleX="104187" custScaleY="63730">
        <dgm:presLayoutVars>
          <dgm:bulletEnabled val="1"/>
        </dgm:presLayoutVars>
      </dgm:prSet>
      <dgm:spPr/>
      <dgm:t>
        <a:bodyPr/>
        <a:lstStyle/>
        <a:p>
          <a:endParaRPr lang="zh-CN" altLang="en-US"/>
        </a:p>
      </dgm:t>
    </dgm:pt>
  </dgm:ptLst>
  <dgm:cxnLst>
    <dgm:cxn modelId="{4A14A028-31EC-4CA3-9BEE-9FF798CA083A}" type="presOf" srcId="{878BAA83-17A0-4822-BF3F-0DA5073E4F93}" destId="{17734D5A-6633-47C1-AE06-E9ED160E6FED}" srcOrd="0" destOrd="0" presId="urn:microsoft.com/office/officeart/2005/8/layout/radial4#2"/>
    <dgm:cxn modelId="{B451A6A7-2DAD-4940-9A63-942B40DB15ED}" type="presOf" srcId="{C7D337CE-7D9A-4088-8810-525A57352514}" destId="{FD0B7EFF-3AC6-4F33-A670-58D6383545B5}" srcOrd="0" destOrd="0" presId="urn:microsoft.com/office/officeart/2005/8/layout/radial4#2"/>
    <dgm:cxn modelId="{1A535CBC-8D31-4B13-B50E-8A9AEDA4C8A9}" type="presOf" srcId="{7CC63585-9675-4796-9A18-2BE6B44026D2}" destId="{D063B20D-8B43-46BB-BC43-BF93F2C10C9E}" srcOrd="0" destOrd="0" presId="urn:microsoft.com/office/officeart/2005/8/layout/radial4#2"/>
    <dgm:cxn modelId="{19A99D4C-DBBB-4C3F-98D4-401E27C5C287}" type="presOf" srcId="{93B4F833-8DBB-4822-9661-5A861A27714F}" destId="{66761FF7-7C22-49B0-AD5A-C8D19B0473B6}" srcOrd="0" destOrd="0" presId="urn:microsoft.com/office/officeart/2005/8/layout/radial4#2"/>
    <dgm:cxn modelId="{B57F2876-FE87-453E-83D9-EA45210BB0FE}" srcId="{712A1641-E312-4BF0-A680-53ED5D507B7B}" destId="{C7D337CE-7D9A-4088-8810-525A57352514}" srcOrd="1" destOrd="0" parTransId="{878BAA83-17A0-4822-BF3F-0DA5073E4F93}" sibTransId="{554D43B3-33C3-4379-A704-070FF052BDC9}"/>
    <dgm:cxn modelId="{58567881-5C3B-427D-B980-55367479183C}" srcId="{7CC63585-9675-4796-9A18-2BE6B44026D2}" destId="{712A1641-E312-4BF0-A680-53ED5D507B7B}" srcOrd="0" destOrd="0" parTransId="{D527193D-41AE-4DC8-A169-E4D6423A0B98}" sibTransId="{13D3050D-6A5F-4411-8A65-AFD0F8B75E1A}"/>
    <dgm:cxn modelId="{39E133F1-E569-4322-8452-6C906DCE9DAB}" type="presOf" srcId="{712A1641-E312-4BF0-A680-53ED5D507B7B}" destId="{41EE7ADA-52A8-41D3-A9B1-09C30CFEAC57}" srcOrd="0" destOrd="0" presId="urn:microsoft.com/office/officeart/2005/8/layout/radial4#2"/>
    <dgm:cxn modelId="{DB6C8619-AF00-4127-A5A2-A62FE4550C25}" srcId="{712A1641-E312-4BF0-A680-53ED5D507B7B}" destId="{4A6E8105-381E-415C-8877-D9B0F4CBD785}" srcOrd="0" destOrd="0" parTransId="{93B4F833-8DBB-4822-9661-5A861A27714F}" sibTransId="{33C84A0B-C132-4F1E-AA55-5A1CDC0254E2}"/>
    <dgm:cxn modelId="{967F3953-0207-4A64-A365-5BACF2165C51}" type="presOf" srcId="{4A6E8105-381E-415C-8877-D9B0F4CBD785}" destId="{D7A2F2D7-8F46-4509-8D29-338F33BDF08D}" srcOrd="0" destOrd="0" presId="urn:microsoft.com/office/officeart/2005/8/layout/radial4#2"/>
    <dgm:cxn modelId="{DBB12EBE-BD0C-4E78-B2EC-B76C2DCF279E}" type="presParOf" srcId="{D063B20D-8B43-46BB-BC43-BF93F2C10C9E}" destId="{41EE7ADA-52A8-41D3-A9B1-09C30CFEAC57}" srcOrd="0" destOrd="0" presId="urn:microsoft.com/office/officeart/2005/8/layout/radial4#2"/>
    <dgm:cxn modelId="{394B1117-254E-4D67-A6E1-C9DB20B9C8F9}" type="presParOf" srcId="{D063B20D-8B43-46BB-BC43-BF93F2C10C9E}" destId="{66761FF7-7C22-49B0-AD5A-C8D19B0473B6}" srcOrd="1" destOrd="0" presId="urn:microsoft.com/office/officeart/2005/8/layout/radial4#2"/>
    <dgm:cxn modelId="{3D27480B-F705-4CA0-847D-60DE6A121185}" type="presParOf" srcId="{D063B20D-8B43-46BB-BC43-BF93F2C10C9E}" destId="{D7A2F2D7-8F46-4509-8D29-338F33BDF08D}" srcOrd="2" destOrd="0" presId="urn:microsoft.com/office/officeart/2005/8/layout/radial4#2"/>
    <dgm:cxn modelId="{805B380A-8BA8-47EF-A8EC-FD85CC88D356}" type="presParOf" srcId="{D063B20D-8B43-46BB-BC43-BF93F2C10C9E}" destId="{17734D5A-6633-47C1-AE06-E9ED160E6FED}" srcOrd="3" destOrd="0" presId="urn:microsoft.com/office/officeart/2005/8/layout/radial4#2"/>
    <dgm:cxn modelId="{9AB7A404-E96C-4C43-B921-91B073327E5D}" type="presParOf" srcId="{D063B20D-8B43-46BB-BC43-BF93F2C10C9E}" destId="{FD0B7EFF-3AC6-4F33-A670-58D6383545B5}" srcOrd="4" destOrd="0" presId="urn:microsoft.com/office/officeart/2005/8/layout/radial4#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098943-D33F-4D86-AE82-4D6D2AC8374C}" type="doc">
      <dgm:prSet loTypeId="urn:microsoft.com/office/officeart/2008/layout/HorizontalMultiLevelHierarchy" loCatId="hierarchy" qsTypeId="urn:microsoft.com/office/officeart/2005/8/quickstyle/simple1" qsCatId="simple" csTypeId="urn:microsoft.com/office/officeart/2005/8/colors/accent1_5" csCatId="accent1" phldr="1"/>
      <dgm:spPr/>
      <dgm:t>
        <a:bodyPr/>
        <a:lstStyle/>
        <a:p>
          <a:endParaRPr lang="zh-CN" altLang="en-US"/>
        </a:p>
      </dgm:t>
    </dgm:pt>
    <dgm:pt modelId="{0F2C1BD5-B0AB-4A45-8F25-3C2BABCE9D87}">
      <dgm:prSet phldrT="[文本]" custT="1"/>
      <dgm:spPr/>
      <dgm:t>
        <a:bodyPr vert="vert"/>
        <a:lstStyle/>
        <a:p>
          <a:r>
            <a:rPr lang="zh-CN" altLang="en-US" sz="18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国际</a:t>
          </a:r>
          <a:r>
            <a:rPr lang="zh-CN" altLang="en-US" sz="18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航运</a:t>
          </a:r>
          <a:r>
            <a:rPr lang="zh-CN" altLang="en-US" sz="18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企业</a:t>
          </a:r>
          <a:endParaRPr lang="zh-CN" altLang="en-US" sz="1800" dirty="0"/>
        </a:p>
      </dgm:t>
    </dgm:pt>
    <dgm:pt modelId="{85EAD041-CDC3-461E-BEA2-07D1558B5B0F}" type="parTrans" cxnId="{AED1037A-0EE8-48EE-82A9-002206E5E304}">
      <dgm:prSet/>
      <dgm:spPr/>
      <dgm:t>
        <a:bodyPr/>
        <a:lstStyle/>
        <a:p>
          <a:endParaRPr lang="zh-CN" altLang="en-US"/>
        </a:p>
      </dgm:t>
    </dgm:pt>
    <dgm:pt modelId="{EEA9C130-1906-4A6B-9FF1-8D4E17EEECF2}" type="sibTrans" cxnId="{AED1037A-0EE8-48EE-82A9-002206E5E304}">
      <dgm:prSet/>
      <dgm:spPr/>
      <dgm:t>
        <a:bodyPr/>
        <a:lstStyle/>
        <a:p>
          <a:endParaRPr lang="zh-CN" altLang="en-US"/>
        </a:p>
      </dgm:t>
    </dgm:pt>
    <dgm:pt modelId="{2F4187D3-8C55-4241-BA12-9CAA3AF1D53B}">
      <dgm:prSet phldrT="[文本]" custT="1"/>
      <dgm:spPr/>
      <dgm:t>
        <a:bodyPr/>
        <a:lstStyle/>
        <a:p>
          <a:r>
            <a:rPr lang="zh-CN" altLang="en-US" sz="1600" dirty="0">
              <a:solidFill>
                <a:schemeClr val="bg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Arial" panose="020B0604020202020204" pitchFamily="34" charset="0"/>
            </a:rPr>
            <a:t>自营企业</a:t>
          </a:r>
          <a:endParaRPr lang="zh-CN" altLang="en-US" sz="1600" dirty="0"/>
        </a:p>
      </dgm:t>
    </dgm:pt>
    <dgm:pt modelId="{D56B6026-5EE6-4ACD-A412-884C34F48A9D}" type="parTrans" cxnId="{FB2DEC25-BC90-4B8E-93D4-E396F7B95590}">
      <dgm:prSet/>
      <dgm:spPr/>
      <dgm:t>
        <a:bodyPr/>
        <a:lstStyle/>
        <a:p>
          <a:endParaRPr lang="zh-CN" altLang="en-US"/>
        </a:p>
      </dgm:t>
    </dgm:pt>
    <dgm:pt modelId="{80CE8531-C7D7-47EA-9FFE-4804A339EADE}" type="sibTrans" cxnId="{FB2DEC25-BC90-4B8E-93D4-E396F7B95590}">
      <dgm:prSet/>
      <dgm:spPr/>
      <dgm:t>
        <a:bodyPr/>
        <a:lstStyle/>
        <a:p>
          <a:endParaRPr lang="zh-CN" altLang="en-US"/>
        </a:p>
      </dgm:t>
    </dgm:pt>
    <dgm:pt modelId="{A4E89569-FD9E-412D-91C6-883BFA2130C3}">
      <dgm:prSet phldrT="[文本]" custT="1"/>
      <dgm:spPr/>
      <dgm:t>
        <a:bodyPr/>
        <a:lstStyle/>
        <a:p>
          <a:r>
            <a:rPr lang="zh-CN" altLang="en-US" sz="1600" dirty="0">
              <a:solidFill>
                <a:schemeClr val="accent2">
                  <a:lumMod val="75000"/>
                </a:schemeClr>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Arial" panose="020B0604020202020204" pitchFamily="34" charset="0"/>
            </a:rPr>
            <a:t>委托经营企业</a:t>
          </a:r>
          <a:endParaRPr lang="zh-CN" altLang="en-US" sz="1600" dirty="0"/>
        </a:p>
      </dgm:t>
    </dgm:pt>
    <dgm:pt modelId="{7AF00B3C-0A32-4D3B-817A-14ACAB794321}" type="parTrans" cxnId="{733803DF-06BC-48CD-8C63-D53E7EF4F16A}">
      <dgm:prSet/>
      <dgm:spPr/>
      <dgm:t>
        <a:bodyPr/>
        <a:lstStyle/>
        <a:p>
          <a:endParaRPr lang="zh-CN" altLang="en-US"/>
        </a:p>
      </dgm:t>
    </dgm:pt>
    <dgm:pt modelId="{8F02FCE2-8B5D-4358-B39C-1D0C14B2541C}" type="sibTrans" cxnId="{733803DF-06BC-48CD-8C63-D53E7EF4F16A}">
      <dgm:prSet/>
      <dgm:spPr/>
      <dgm:t>
        <a:bodyPr/>
        <a:lstStyle/>
        <a:p>
          <a:endParaRPr lang="zh-CN" altLang="en-US"/>
        </a:p>
      </dgm:t>
    </dgm:pt>
    <dgm:pt modelId="{AE0B1FBD-7F45-42BB-A877-1F183F7B2FDB}">
      <dgm:prSet phldrT="[文本]" custT="1"/>
      <dgm:spPr/>
      <dgm:t>
        <a:bodyPr/>
        <a:lstStyle/>
        <a:p>
          <a:r>
            <a:rPr lang="zh-CN" altLang="en-US" sz="1600" b="1" dirty="0">
              <a:solidFill>
                <a:schemeClr val="accent2">
                  <a:lumMod val="40000"/>
                  <a:lumOff val="60000"/>
                </a:schemeClr>
              </a:solidFill>
              <a:latin typeface="黑体" panose="02010609060101010101" pitchFamily="49" charset="-122"/>
              <a:ea typeface="黑体" panose="02010609060101010101" pitchFamily="49" charset="-122"/>
              <a:sym typeface="Arial" panose="020B0604020202020204" pitchFamily="34" charset="0"/>
            </a:rPr>
            <a:t>联合营运企业</a:t>
          </a:r>
          <a:endParaRPr lang="en-US" altLang="zh-CN" sz="1900" dirty="0"/>
        </a:p>
      </dgm:t>
    </dgm:pt>
    <dgm:pt modelId="{A93EA235-81AC-49B2-832D-E02308E2173D}" type="parTrans" cxnId="{28CE7982-FD29-4C3A-B878-38C288C1FC19}">
      <dgm:prSet/>
      <dgm:spPr/>
      <dgm:t>
        <a:bodyPr/>
        <a:lstStyle/>
        <a:p>
          <a:endParaRPr lang="zh-CN" altLang="en-US"/>
        </a:p>
      </dgm:t>
    </dgm:pt>
    <dgm:pt modelId="{02E88708-C532-4711-ABBB-585E39D2D1E8}" type="sibTrans" cxnId="{28CE7982-FD29-4C3A-B878-38C288C1FC19}">
      <dgm:prSet/>
      <dgm:spPr/>
      <dgm:t>
        <a:bodyPr/>
        <a:lstStyle/>
        <a:p>
          <a:endParaRPr lang="zh-CN" altLang="en-US"/>
        </a:p>
      </dgm:t>
    </dgm:pt>
    <dgm:pt modelId="{5F7C0BDF-199D-4F20-851A-818FB6C4D569}">
      <dgm:prSet phldrT="[文本]" custT="1"/>
      <dgm:spPr/>
      <dgm:t>
        <a:bodyPr/>
        <a:lstStyle/>
        <a:p>
          <a:r>
            <a:rPr lang="zh-CN" altLang="en-US" sz="1600" dirty="0">
              <a:solidFill>
                <a:srgbClr val="FFFF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Arial" panose="020B0604020202020204" pitchFamily="34" charset="0"/>
            </a:rPr>
            <a:t>租船营运企业</a:t>
          </a:r>
          <a:endParaRPr lang="en-US" altLang="zh-CN" sz="1600" dirty="0"/>
        </a:p>
      </dgm:t>
    </dgm:pt>
    <dgm:pt modelId="{BC9A2FDD-DA6E-4B64-AD22-4F190D02F166}" type="parTrans" cxnId="{13E0F118-FF47-4993-807D-6FC3DCCECAFE}">
      <dgm:prSet/>
      <dgm:spPr/>
      <dgm:t>
        <a:bodyPr/>
        <a:lstStyle/>
        <a:p>
          <a:endParaRPr lang="zh-CN" altLang="en-US"/>
        </a:p>
      </dgm:t>
    </dgm:pt>
    <dgm:pt modelId="{086094CF-208D-40EC-ABE2-7FAED3AF5C2D}" type="sibTrans" cxnId="{13E0F118-FF47-4993-807D-6FC3DCCECAFE}">
      <dgm:prSet/>
      <dgm:spPr/>
      <dgm:t>
        <a:bodyPr/>
        <a:lstStyle/>
        <a:p>
          <a:endParaRPr lang="zh-CN" altLang="en-US"/>
        </a:p>
      </dgm:t>
    </dgm:pt>
    <dgm:pt modelId="{C8DA9E6A-5EE3-40CD-8574-FD657BEBA296}" type="pres">
      <dgm:prSet presAssocID="{D8098943-D33F-4D86-AE82-4D6D2AC8374C}" presName="Name0" presStyleCnt="0">
        <dgm:presLayoutVars>
          <dgm:chPref val="1"/>
          <dgm:dir/>
          <dgm:animOne val="branch"/>
          <dgm:animLvl val="lvl"/>
          <dgm:resizeHandles val="exact"/>
        </dgm:presLayoutVars>
      </dgm:prSet>
      <dgm:spPr/>
      <dgm:t>
        <a:bodyPr/>
        <a:lstStyle/>
        <a:p>
          <a:endParaRPr lang="zh-CN" altLang="en-US"/>
        </a:p>
      </dgm:t>
    </dgm:pt>
    <dgm:pt modelId="{41F1E26C-8358-4B67-98EF-DFEB0FC89944}" type="pres">
      <dgm:prSet presAssocID="{0F2C1BD5-B0AB-4A45-8F25-3C2BABCE9D87}" presName="root1" presStyleCnt="0"/>
      <dgm:spPr/>
    </dgm:pt>
    <dgm:pt modelId="{864D02F6-14E6-4B44-BED4-15081CDACF4C}" type="pres">
      <dgm:prSet presAssocID="{0F2C1BD5-B0AB-4A45-8F25-3C2BABCE9D87}" presName="LevelOneTextNode" presStyleLbl="node0" presStyleIdx="0" presStyleCnt="1" custScaleX="67725">
        <dgm:presLayoutVars>
          <dgm:chPref val="3"/>
        </dgm:presLayoutVars>
      </dgm:prSet>
      <dgm:spPr/>
      <dgm:t>
        <a:bodyPr/>
        <a:lstStyle/>
        <a:p>
          <a:endParaRPr lang="zh-CN" altLang="en-US"/>
        </a:p>
      </dgm:t>
    </dgm:pt>
    <dgm:pt modelId="{FC4A9F4C-405C-4707-97E2-A6050A068665}" type="pres">
      <dgm:prSet presAssocID="{0F2C1BD5-B0AB-4A45-8F25-3C2BABCE9D87}" presName="level2hierChild" presStyleCnt="0"/>
      <dgm:spPr/>
    </dgm:pt>
    <dgm:pt modelId="{EA233842-D035-45F9-AB27-3066BB8D27A2}" type="pres">
      <dgm:prSet presAssocID="{D56B6026-5EE6-4ACD-A412-884C34F48A9D}" presName="conn2-1" presStyleLbl="parChTrans1D2" presStyleIdx="0" presStyleCnt="4"/>
      <dgm:spPr/>
      <dgm:t>
        <a:bodyPr/>
        <a:lstStyle/>
        <a:p>
          <a:endParaRPr lang="zh-CN" altLang="en-US"/>
        </a:p>
      </dgm:t>
    </dgm:pt>
    <dgm:pt modelId="{163C8E16-DA19-46FC-88BB-9F75022AA211}" type="pres">
      <dgm:prSet presAssocID="{D56B6026-5EE6-4ACD-A412-884C34F48A9D}" presName="connTx" presStyleLbl="parChTrans1D2" presStyleIdx="0" presStyleCnt="4"/>
      <dgm:spPr/>
      <dgm:t>
        <a:bodyPr/>
        <a:lstStyle/>
        <a:p>
          <a:endParaRPr lang="zh-CN" altLang="en-US"/>
        </a:p>
      </dgm:t>
    </dgm:pt>
    <dgm:pt modelId="{9B83789B-C30E-4C13-B251-6A6628099188}" type="pres">
      <dgm:prSet presAssocID="{2F4187D3-8C55-4241-BA12-9CAA3AF1D53B}" presName="root2" presStyleCnt="0"/>
      <dgm:spPr/>
    </dgm:pt>
    <dgm:pt modelId="{757622D8-E9A6-47B8-AAB1-A755368BE905}" type="pres">
      <dgm:prSet presAssocID="{2F4187D3-8C55-4241-BA12-9CAA3AF1D53B}" presName="LevelTwoTextNode" presStyleLbl="node2" presStyleIdx="0" presStyleCnt="4">
        <dgm:presLayoutVars>
          <dgm:chPref val="3"/>
        </dgm:presLayoutVars>
      </dgm:prSet>
      <dgm:spPr/>
      <dgm:t>
        <a:bodyPr/>
        <a:lstStyle/>
        <a:p>
          <a:endParaRPr lang="zh-CN" altLang="en-US"/>
        </a:p>
      </dgm:t>
    </dgm:pt>
    <dgm:pt modelId="{5BA47CAF-C5FC-4867-BC1F-5A1A04582D6C}" type="pres">
      <dgm:prSet presAssocID="{2F4187D3-8C55-4241-BA12-9CAA3AF1D53B}" presName="level3hierChild" presStyleCnt="0"/>
      <dgm:spPr/>
    </dgm:pt>
    <dgm:pt modelId="{F027A8FA-FE51-474E-930B-4705C32A7EC4}" type="pres">
      <dgm:prSet presAssocID="{7AF00B3C-0A32-4D3B-817A-14ACAB794321}" presName="conn2-1" presStyleLbl="parChTrans1D2" presStyleIdx="1" presStyleCnt="4"/>
      <dgm:spPr/>
      <dgm:t>
        <a:bodyPr/>
        <a:lstStyle/>
        <a:p>
          <a:endParaRPr lang="zh-CN" altLang="en-US"/>
        </a:p>
      </dgm:t>
    </dgm:pt>
    <dgm:pt modelId="{6AD20002-1717-4B3E-8DE1-E7A7A6001A6D}" type="pres">
      <dgm:prSet presAssocID="{7AF00B3C-0A32-4D3B-817A-14ACAB794321}" presName="connTx" presStyleLbl="parChTrans1D2" presStyleIdx="1" presStyleCnt="4"/>
      <dgm:spPr/>
      <dgm:t>
        <a:bodyPr/>
        <a:lstStyle/>
        <a:p>
          <a:endParaRPr lang="zh-CN" altLang="en-US"/>
        </a:p>
      </dgm:t>
    </dgm:pt>
    <dgm:pt modelId="{F6EA910A-E742-41BC-9140-D904A7E5CE5C}" type="pres">
      <dgm:prSet presAssocID="{A4E89569-FD9E-412D-91C6-883BFA2130C3}" presName="root2" presStyleCnt="0"/>
      <dgm:spPr/>
    </dgm:pt>
    <dgm:pt modelId="{7ADCAEB8-2A8A-4126-B88F-89F45E9A39EA}" type="pres">
      <dgm:prSet presAssocID="{A4E89569-FD9E-412D-91C6-883BFA2130C3}" presName="LevelTwoTextNode" presStyleLbl="node2" presStyleIdx="1" presStyleCnt="4">
        <dgm:presLayoutVars>
          <dgm:chPref val="3"/>
        </dgm:presLayoutVars>
      </dgm:prSet>
      <dgm:spPr/>
      <dgm:t>
        <a:bodyPr/>
        <a:lstStyle/>
        <a:p>
          <a:endParaRPr lang="zh-CN" altLang="en-US"/>
        </a:p>
      </dgm:t>
    </dgm:pt>
    <dgm:pt modelId="{CB506493-60ED-4201-86FF-74B932236FA3}" type="pres">
      <dgm:prSet presAssocID="{A4E89569-FD9E-412D-91C6-883BFA2130C3}" presName="level3hierChild" presStyleCnt="0"/>
      <dgm:spPr/>
    </dgm:pt>
    <dgm:pt modelId="{8F2E441D-27F7-4E1F-96AD-B48B88FF25FB}" type="pres">
      <dgm:prSet presAssocID="{BC9A2FDD-DA6E-4B64-AD22-4F190D02F166}" presName="conn2-1" presStyleLbl="parChTrans1D2" presStyleIdx="2" presStyleCnt="4"/>
      <dgm:spPr/>
      <dgm:t>
        <a:bodyPr/>
        <a:lstStyle/>
        <a:p>
          <a:endParaRPr lang="zh-CN" altLang="en-US"/>
        </a:p>
      </dgm:t>
    </dgm:pt>
    <dgm:pt modelId="{93E19870-2D8B-41A2-A3D9-90C1DEFE7E6C}" type="pres">
      <dgm:prSet presAssocID="{BC9A2FDD-DA6E-4B64-AD22-4F190D02F166}" presName="connTx" presStyleLbl="parChTrans1D2" presStyleIdx="2" presStyleCnt="4"/>
      <dgm:spPr/>
      <dgm:t>
        <a:bodyPr/>
        <a:lstStyle/>
        <a:p>
          <a:endParaRPr lang="zh-CN" altLang="en-US"/>
        </a:p>
      </dgm:t>
    </dgm:pt>
    <dgm:pt modelId="{11BCEED9-5D23-480F-BF5F-9F5B2CFC111A}" type="pres">
      <dgm:prSet presAssocID="{5F7C0BDF-199D-4F20-851A-818FB6C4D569}" presName="root2" presStyleCnt="0"/>
      <dgm:spPr/>
    </dgm:pt>
    <dgm:pt modelId="{2DA79769-D405-4D51-81CF-52AABCD063F3}" type="pres">
      <dgm:prSet presAssocID="{5F7C0BDF-199D-4F20-851A-818FB6C4D569}" presName="LevelTwoTextNode" presStyleLbl="node2" presStyleIdx="2" presStyleCnt="4">
        <dgm:presLayoutVars>
          <dgm:chPref val="3"/>
        </dgm:presLayoutVars>
      </dgm:prSet>
      <dgm:spPr/>
      <dgm:t>
        <a:bodyPr/>
        <a:lstStyle/>
        <a:p>
          <a:endParaRPr lang="zh-CN" altLang="en-US"/>
        </a:p>
      </dgm:t>
    </dgm:pt>
    <dgm:pt modelId="{C76B2796-52B4-4B06-B4E7-7A8B1AE5A86F}" type="pres">
      <dgm:prSet presAssocID="{5F7C0BDF-199D-4F20-851A-818FB6C4D569}" presName="level3hierChild" presStyleCnt="0"/>
      <dgm:spPr/>
    </dgm:pt>
    <dgm:pt modelId="{02328FE0-0B5A-40FF-855F-3EC9A4204352}" type="pres">
      <dgm:prSet presAssocID="{A93EA235-81AC-49B2-832D-E02308E2173D}" presName="conn2-1" presStyleLbl="parChTrans1D2" presStyleIdx="3" presStyleCnt="4"/>
      <dgm:spPr/>
      <dgm:t>
        <a:bodyPr/>
        <a:lstStyle/>
        <a:p>
          <a:endParaRPr lang="zh-CN" altLang="en-US"/>
        </a:p>
      </dgm:t>
    </dgm:pt>
    <dgm:pt modelId="{04FB42EC-97F1-4DC2-B017-AFFC74B4D815}" type="pres">
      <dgm:prSet presAssocID="{A93EA235-81AC-49B2-832D-E02308E2173D}" presName="connTx" presStyleLbl="parChTrans1D2" presStyleIdx="3" presStyleCnt="4"/>
      <dgm:spPr/>
      <dgm:t>
        <a:bodyPr/>
        <a:lstStyle/>
        <a:p>
          <a:endParaRPr lang="zh-CN" altLang="en-US"/>
        </a:p>
      </dgm:t>
    </dgm:pt>
    <dgm:pt modelId="{21402D61-5A1F-491C-B189-ED712C9B04F0}" type="pres">
      <dgm:prSet presAssocID="{AE0B1FBD-7F45-42BB-A877-1F183F7B2FDB}" presName="root2" presStyleCnt="0"/>
      <dgm:spPr/>
    </dgm:pt>
    <dgm:pt modelId="{57A29B68-F66F-4AD3-8924-2C5AB26C0CA1}" type="pres">
      <dgm:prSet presAssocID="{AE0B1FBD-7F45-42BB-A877-1F183F7B2FDB}" presName="LevelTwoTextNode" presStyleLbl="node2" presStyleIdx="3" presStyleCnt="4">
        <dgm:presLayoutVars>
          <dgm:chPref val="3"/>
        </dgm:presLayoutVars>
      </dgm:prSet>
      <dgm:spPr/>
      <dgm:t>
        <a:bodyPr/>
        <a:lstStyle/>
        <a:p>
          <a:endParaRPr lang="zh-CN" altLang="en-US"/>
        </a:p>
      </dgm:t>
    </dgm:pt>
    <dgm:pt modelId="{2366B1E2-B843-4E2D-87AC-FEA0639B7266}" type="pres">
      <dgm:prSet presAssocID="{AE0B1FBD-7F45-42BB-A877-1F183F7B2FDB}" presName="level3hierChild" presStyleCnt="0"/>
      <dgm:spPr/>
    </dgm:pt>
  </dgm:ptLst>
  <dgm:cxnLst>
    <dgm:cxn modelId="{28CE7982-FD29-4C3A-B878-38C288C1FC19}" srcId="{0F2C1BD5-B0AB-4A45-8F25-3C2BABCE9D87}" destId="{AE0B1FBD-7F45-42BB-A877-1F183F7B2FDB}" srcOrd="3" destOrd="0" parTransId="{A93EA235-81AC-49B2-832D-E02308E2173D}" sibTransId="{02E88708-C532-4711-ABBB-585E39D2D1E8}"/>
    <dgm:cxn modelId="{0FECF6A3-336A-4294-9F1F-25EA3B0674D9}" type="presOf" srcId="{5F7C0BDF-199D-4F20-851A-818FB6C4D569}" destId="{2DA79769-D405-4D51-81CF-52AABCD063F3}" srcOrd="0" destOrd="0" presId="urn:microsoft.com/office/officeart/2008/layout/HorizontalMultiLevelHierarchy"/>
    <dgm:cxn modelId="{733803DF-06BC-48CD-8C63-D53E7EF4F16A}" srcId="{0F2C1BD5-B0AB-4A45-8F25-3C2BABCE9D87}" destId="{A4E89569-FD9E-412D-91C6-883BFA2130C3}" srcOrd="1" destOrd="0" parTransId="{7AF00B3C-0A32-4D3B-817A-14ACAB794321}" sibTransId="{8F02FCE2-8B5D-4358-B39C-1D0C14B2541C}"/>
    <dgm:cxn modelId="{10626D46-32DE-4B2D-8B38-FDD6BD97C49E}" type="presOf" srcId="{D56B6026-5EE6-4ACD-A412-884C34F48A9D}" destId="{EA233842-D035-45F9-AB27-3066BB8D27A2}" srcOrd="0" destOrd="0" presId="urn:microsoft.com/office/officeart/2008/layout/HorizontalMultiLevelHierarchy"/>
    <dgm:cxn modelId="{F2437DDA-7034-48B0-81B8-A67ABD157636}" type="presOf" srcId="{BC9A2FDD-DA6E-4B64-AD22-4F190D02F166}" destId="{93E19870-2D8B-41A2-A3D9-90C1DEFE7E6C}" srcOrd="1" destOrd="0" presId="urn:microsoft.com/office/officeart/2008/layout/HorizontalMultiLevelHierarchy"/>
    <dgm:cxn modelId="{A3998E3A-B345-45B4-803C-3FF4E66FFC81}" type="presOf" srcId="{A93EA235-81AC-49B2-832D-E02308E2173D}" destId="{04FB42EC-97F1-4DC2-B017-AFFC74B4D815}" srcOrd="1" destOrd="0" presId="urn:microsoft.com/office/officeart/2008/layout/HorizontalMultiLevelHierarchy"/>
    <dgm:cxn modelId="{B4391586-D2F0-4815-A295-E493CABA32A4}" type="presOf" srcId="{A93EA235-81AC-49B2-832D-E02308E2173D}" destId="{02328FE0-0B5A-40FF-855F-3EC9A4204352}" srcOrd="0" destOrd="0" presId="urn:microsoft.com/office/officeart/2008/layout/HorizontalMultiLevelHierarchy"/>
    <dgm:cxn modelId="{F3BEC856-F52F-4F79-80BC-F6DFC956BDCE}" type="presOf" srcId="{D8098943-D33F-4D86-AE82-4D6D2AC8374C}" destId="{C8DA9E6A-5EE3-40CD-8574-FD657BEBA296}" srcOrd="0" destOrd="0" presId="urn:microsoft.com/office/officeart/2008/layout/HorizontalMultiLevelHierarchy"/>
    <dgm:cxn modelId="{FB2DEC25-BC90-4B8E-93D4-E396F7B95590}" srcId="{0F2C1BD5-B0AB-4A45-8F25-3C2BABCE9D87}" destId="{2F4187D3-8C55-4241-BA12-9CAA3AF1D53B}" srcOrd="0" destOrd="0" parTransId="{D56B6026-5EE6-4ACD-A412-884C34F48A9D}" sibTransId="{80CE8531-C7D7-47EA-9FFE-4804A339EADE}"/>
    <dgm:cxn modelId="{204361D0-390F-4B80-8A01-EE527ADCC5C8}" type="presOf" srcId="{D56B6026-5EE6-4ACD-A412-884C34F48A9D}" destId="{163C8E16-DA19-46FC-88BB-9F75022AA211}" srcOrd="1" destOrd="0" presId="urn:microsoft.com/office/officeart/2008/layout/HorizontalMultiLevelHierarchy"/>
    <dgm:cxn modelId="{AED1037A-0EE8-48EE-82A9-002206E5E304}" srcId="{D8098943-D33F-4D86-AE82-4D6D2AC8374C}" destId="{0F2C1BD5-B0AB-4A45-8F25-3C2BABCE9D87}" srcOrd="0" destOrd="0" parTransId="{85EAD041-CDC3-461E-BEA2-07D1558B5B0F}" sibTransId="{EEA9C130-1906-4A6B-9FF1-8D4E17EEECF2}"/>
    <dgm:cxn modelId="{13E0F118-FF47-4993-807D-6FC3DCCECAFE}" srcId="{0F2C1BD5-B0AB-4A45-8F25-3C2BABCE9D87}" destId="{5F7C0BDF-199D-4F20-851A-818FB6C4D569}" srcOrd="2" destOrd="0" parTransId="{BC9A2FDD-DA6E-4B64-AD22-4F190D02F166}" sibTransId="{086094CF-208D-40EC-ABE2-7FAED3AF5C2D}"/>
    <dgm:cxn modelId="{AD4B9DD5-A660-4264-A6F7-70D80E793EA2}" type="presOf" srcId="{BC9A2FDD-DA6E-4B64-AD22-4F190D02F166}" destId="{8F2E441D-27F7-4E1F-96AD-B48B88FF25FB}" srcOrd="0" destOrd="0" presId="urn:microsoft.com/office/officeart/2008/layout/HorizontalMultiLevelHierarchy"/>
    <dgm:cxn modelId="{2B27A29E-588E-4637-9CA5-B8D4F9EA84C0}" type="presOf" srcId="{7AF00B3C-0A32-4D3B-817A-14ACAB794321}" destId="{F027A8FA-FE51-474E-930B-4705C32A7EC4}" srcOrd="0" destOrd="0" presId="urn:microsoft.com/office/officeart/2008/layout/HorizontalMultiLevelHierarchy"/>
    <dgm:cxn modelId="{CEE830C1-80BE-4CD9-B97B-D200FF53B6A7}" type="presOf" srcId="{7AF00B3C-0A32-4D3B-817A-14ACAB794321}" destId="{6AD20002-1717-4B3E-8DE1-E7A7A6001A6D}" srcOrd="1" destOrd="0" presId="urn:microsoft.com/office/officeart/2008/layout/HorizontalMultiLevelHierarchy"/>
    <dgm:cxn modelId="{B9A21697-ED3D-46F7-ACBA-4796B0C25A8F}" type="presOf" srcId="{A4E89569-FD9E-412D-91C6-883BFA2130C3}" destId="{7ADCAEB8-2A8A-4126-B88F-89F45E9A39EA}" srcOrd="0" destOrd="0" presId="urn:microsoft.com/office/officeart/2008/layout/HorizontalMultiLevelHierarchy"/>
    <dgm:cxn modelId="{38411178-FE1F-495D-8091-CE435060106B}" type="presOf" srcId="{0F2C1BD5-B0AB-4A45-8F25-3C2BABCE9D87}" destId="{864D02F6-14E6-4B44-BED4-15081CDACF4C}" srcOrd="0" destOrd="0" presId="urn:microsoft.com/office/officeart/2008/layout/HorizontalMultiLevelHierarchy"/>
    <dgm:cxn modelId="{E9CEC4D2-DBD1-4FB8-8244-4600FAA2E3CC}" type="presOf" srcId="{AE0B1FBD-7F45-42BB-A877-1F183F7B2FDB}" destId="{57A29B68-F66F-4AD3-8924-2C5AB26C0CA1}" srcOrd="0" destOrd="0" presId="urn:microsoft.com/office/officeart/2008/layout/HorizontalMultiLevelHierarchy"/>
    <dgm:cxn modelId="{7AF765C7-1550-4599-AEAE-CC2CE6B6A7FE}" type="presOf" srcId="{2F4187D3-8C55-4241-BA12-9CAA3AF1D53B}" destId="{757622D8-E9A6-47B8-AAB1-A755368BE905}" srcOrd="0" destOrd="0" presId="urn:microsoft.com/office/officeart/2008/layout/HorizontalMultiLevelHierarchy"/>
    <dgm:cxn modelId="{E2AB1A7E-AA16-4F25-A39B-94E0C1FD3F3D}" type="presParOf" srcId="{C8DA9E6A-5EE3-40CD-8574-FD657BEBA296}" destId="{41F1E26C-8358-4B67-98EF-DFEB0FC89944}" srcOrd="0" destOrd="0" presId="urn:microsoft.com/office/officeart/2008/layout/HorizontalMultiLevelHierarchy"/>
    <dgm:cxn modelId="{371F43C1-CEA8-417A-B02C-5046697A8830}" type="presParOf" srcId="{41F1E26C-8358-4B67-98EF-DFEB0FC89944}" destId="{864D02F6-14E6-4B44-BED4-15081CDACF4C}" srcOrd="0" destOrd="0" presId="urn:microsoft.com/office/officeart/2008/layout/HorizontalMultiLevelHierarchy"/>
    <dgm:cxn modelId="{3E8CAD72-94E4-449F-8EF3-3E5AA4EAB087}" type="presParOf" srcId="{41F1E26C-8358-4B67-98EF-DFEB0FC89944}" destId="{FC4A9F4C-405C-4707-97E2-A6050A068665}" srcOrd="1" destOrd="0" presId="urn:microsoft.com/office/officeart/2008/layout/HorizontalMultiLevelHierarchy"/>
    <dgm:cxn modelId="{2605AEA2-E7C0-4D29-9854-E8AB6FB5CC4C}" type="presParOf" srcId="{FC4A9F4C-405C-4707-97E2-A6050A068665}" destId="{EA233842-D035-45F9-AB27-3066BB8D27A2}" srcOrd="0" destOrd="0" presId="urn:microsoft.com/office/officeart/2008/layout/HorizontalMultiLevelHierarchy"/>
    <dgm:cxn modelId="{84E8A816-4AE0-471A-9170-2E76956E7413}" type="presParOf" srcId="{EA233842-D035-45F9-AB27-3066BB8D27A2}" destId="{163C8E16-DA19-46FC-88BB-9F75022AA211}" srcOrd="0" destOrd="0" presId="urn:microsoft.com/office/officeart/2008/layout/HorizontalMultiLevelHierarchy"/>
    <dgm:cxn modelId="{1BB144F7-19C3-4FBB-BB40-CDF445B3BA72}" type="presParOf" srcId="{FC4A9F4C-405C-4707-97E2-A6050A068665}" destId="{9B83789B-C30E-4C13-B251-6A6628099188}" srcOrd="1" destOrd="0" presId="urn:microsoft.com/office/officeart/2008/layout/HorizontalMultiLevelHierarchy"/>
    <dgm:cxn modelId="{91E2338F-70EE-44E7-A86B-7568D54D8BA0}" type="presParOf" srcId="{9B83789B-C30E-4C13-B251-6A6628099188}" destId="{757622D8-E9A6-47B8-AAB1-A755368BE905}" srcOrd="0" destOrd="0" presId="urn:microsoft.com/office/officeart/2008/layout/HorizontalMultiLevelHierarchy"/>
    <dgm:cxn modelId="{52D5FF3F-FCC9-4FE0-84AD-CC6E46873A4A}" type="presParOf" srcId="{9B83789B-C30E-4C13-B251-6A6628099188}" destId="{5BA47CAF-C5FC-4867-BC1F-5A1A04582D6C}" srcOrd="1" destOrd="0" presId="urn:microsoft.com/office/officeart/2008/layout/HorizontalMultiLevelHierarchy"/>
    <dgm:cxn modelId="{4CAA65F3-9593-44C9-884C-308F9959730C}" type="presParOf" srcId="{FC4A9F4C-405C-4707-97E2-A6050A068665}" destId="{F027A8FA-FE51-474E-930B-4705C32A7EC4}" srcOrd="2" destOrd="0" presId="urn:microsoft.com/office/officeart/2008/layout/HorizontalMultiLevelHierarchy"/>
    <dgm:cxn modelId="{ABE06451-EF01-4F9A-A26F-280C55D3F8B9}" type="presParOf" srcId="{F027A8FA-FE51-474E-930B-4705C32A7EC4}" destId="{6AD20002-1717-4B3E-8DE1-E7A7A6001A6D}" srcOrd="0" destOrd="0" presId="urn:microsoft.com/office/officeart/2008/layout/HorizontalMultiLevelHierarchy"/>
    <dgm:cxn modelId="{F72C6B31-84B8-432E-BD5A-1C9F7B28DB76}" type="presParOf" srcId="{FC4A9F4C-405C-4707-97E2-A6050A068665}" destId="{F6EA910A-E742-41BC-9140-D904A7E5CE5C}" srcOrd="3" destOrd="0" presId="urn:microsoft.com/office/officeart/2008/layout/HorizontalMultiLevelHierarchy"/>
    <dgm:cxn modelId="{38B18625-2D6C-4134-BFC1-18581E651ADC}" type="presParOf" srcId="{F6EA910A-E742-41BC-9140-D904A7E5CE5C}" destId="{7ADCAEB8-2A8A-4126-B88F-89F45E9A39EA}" srcOrd="0" destOrd="0" presId="urn:microsoft.com/office/officeart/2008/layout/HorizontalMultiLevelHierarchy"/>
    <dgm:cxn modelId="{24CA5D4F-590F-4917-8688-2D225A01FBE6}" type="presParOf" srcId="{F6EA910A-E742-41BC-9140-D904A7E5CE5C}" destId="{CB506493-60ED-4201-86FF-74B932236FA3}" srcOrd="1" destOrd="0" presId="urn:microsoft.com/office/officeart/2008/layout/HorizontalMultiLevelHierarchy"/>
    <dgm:cxn modelId="{1BB451F1-F1A4-42A2-AE70-07ECA5A28265}" type="presParOf" srcId="{FC4A9F4C-405C-4707-97E2-A6050A068665}" destId="{8F2E441D-27F7-4E1F-96AD-B48B88FF25FB}" srcOrd="4" destOrd="0" presId="urn:microsoft.com/office/officeart/2008/layout/HorizontalMultiLevelHierarchy"/>
    <dgm:cxn modelId="{6ABCAF74-14BE-4045-9097-F8B6C2B5C012}" type="presParOf" srcId="{8F2E441D-27F7-4E1F-96AD-B48B88FF25FB}" destId="{93E19870-2D8B-41A2-A3D9-90C1DEFE7E6C}" srcOrd="0" destOrd="0" presId="urn:microsoft.com/office/officeart/2008/layout/HorizontalMultiLevelHierarchy"/>
    <dgm:cxn modelId="{000D61A8-A7C6-4578-9BE3-B957309814F2}" type="presParOf" srcId="{FC4A9F4C-405C-4707-97E2-A6050A068665}" destId="{11BCEED9-5D23-480F-BF5F-9F5B2CFC111A}" srcOrd="5" destOrd="0" presId="urn:microsoft.com/office/officeart/2008/layout/HorizontalMultiLevelHierarchy"/>
    <dgm:cxn modelId="{59ECFB9E-03D9-4D5B-AD85-D990595A277D}" type="presParOf" srcId="{11BCEED9-5D23-480F-BF5F-9F5B2CFC111A}" destId="{2DA79769-D405-4D51-81CF-52AABCD063F3}" srcOrd="0" destOrd="0" presId="urn:microsoft.com/office/officeart/2008/layout/HorizontalMultiLevelHierarchy"/>
    <dgm:cxn modelId="{B8E1D6F2-88D5-4863-9632-BCF8D2F0BC68}" type="presParOf" srcId="{11BCEED9-5D23-480F-BF5F-9F5B2CFC111A}" destId="{C76B2796-52B4-4B06-B4E7-7A8B1AE5A86F}" srcOrd="1" destOrd="0" presId="urn:microsoft.com/office/officeart/2008/layout/HorizontalMultiLevelHierarchy"/>
    <dgm:cxn modelId="{88D0AA08-DAC6-4DF2-ACE1-4C552D9F9E19}" type="presParOf" srcId="{FC4A9F4C-405C-4707-97E2-A6050A068665}" destId="{02328FE0-0B5A-40FF-855F-3EC9A4204352}" srcOrd="6" destOrd="0" presId="urn:microsoft.com/office/officeart/2008/layout/HorizontalMultiLevelHierarchy"/>
    <dgm:cxn modelId="{FC55936E-397D-41DC-9F51-B6D8EB241A02}" type="presParOf" srcId="{02328FE0-0B5A-40FF-855F-3EC9A4204352}" destId="{04FB42EC-97F1-4DC2-B017-AFFC74B4D815}" srcOrd="0" destOrd="0" presId="urn:microsoft.com/office/officeart/2008/layout/HorizontalMultiLevelHierarchy"/>
    <dgm:cxn modelId="{922326D9-2A26-405E-9433-42A9A66D25FF}" type="presParOf" srcId="{FC4A9F4C-405C-4707-97E2-A6050A068665}" destId="{21402D61-5A1F-491C-B189-ED712C9B04F0}" srcOrd="7" destOrd="0" presId="urn:microsoft.com/office/officeart/2008/layout/HorizontalMultiLevelHierarchy"/>
    <dgm:cxn modelId="{DD8FC372-9F8A-425A-A73A-9906006AD189}" type="presParOf" srcId="{21402D61-5A1F-491C-B189-ED712C9B04F0}" destId="{57A29B68-F66F-4AD3-8924-2C5AB26C0CA1}" srcOrd="0" destOrd="0" presId="urn:microsoft.com/office/officeart/2008/layout/HorizontalMultiLevelHierarchy"/>
    <dgm:cxn modelId="{DA0A7C88-0C73-4FEE-95D3-9E8509E5E9A1}" type="presParOf" srcId="{21402D61-5A1F-491C-B189-ED712C9B04F0}" destId="{2366B1E2-B843-4E2D-87AC-FEA0639B7266}"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098943-D33F-4D86-AE82-4D6D2AC8374C}" type="doc">
      <dgm:prSet loTypeId="urn:microsoft.com/office/officeart/2008/layout/HorizontalMultiLevelHierarchy" loCatId="hierarchy" qsTypeId="urn:microsoft.com/office/officeart/2005/8/quickstyle/simple1" qsCatId="simple" csTypeId="urn:microsoft.com/office/officeart/2005/8/colors/accent1_5" csCatId="accent1" phldr="1"/>
      <dgm:spPr/>
      <dgm:t>
        <a:bodyPr/>
        <a:lstStyle/>
        <a:p>
          <a:endParaRPr lang="zh-CN" altLang="en-US"/>
        </a:p>
      </dgm:t>
    </dgm:pt>
    <dgm:pt modelId="{0F2C1BD5-B0AB-4A45-8F25-3C2BABCE9D87}">
      <dgm:prSet phldrT="[文本]" custT="1"/>
      <dgm:spPr/>
      <dgm:t>
        <a:bodyPr vert="vert"/>
        <a:lstStyle/>
        <a:p>
          <a:r>
            <a:rPr lang="zh-CN" altLang="en-US" sz="18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国际</a:t>
          </a:r>
          <a:r>
            <a:rPr lang="zh-CN" altLang="en-US" sz="18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航运</a:t>
          </a:r>
          <a:r>
            <a:rPr lang="zh-CN" altLang="en-US" sz="18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企业</a:t>
          </a:r>
          <a:endParaRPr lang="zh-CN" altLang="en-US" sz="1800" dirty="0"/>
        </a:p>
      </dgm:t>
    </dgm:pt>
    <dgm:pt modelId="{85EAD041-CDC3-461E-BEA2-07D1558B5B0F}" type="parTrans" cxnId="{AED1037A-0EE8-48EE-82A9-002206E5E304}">
      <dgm:prSet/>
      <dgm:spPr/>
      <dgm:t>
        <a:bodyPr/>
        <a:lstStyle/>
        <a:p>
          <a:endParaRPr lang="zh-CN" altLang="en-US"/>
        </a:p>
      </dgm:t>
    </dgm:pt>
    <dgm:pt modelId="{EEA9C130-1906-4A6B-9FF1-8D4E17EEECF2}" type="sibTrans" cxnId="{AED1037A-0EE8-48EE-82A9-002206E5E304}">
      <dgm:prSet/>
      <dgm:spPr/>
      <dgm:t>
        <a:bodyPr/>
        <a:lstStyle/>
        <a:p>
          <a:endParaRPr lang="zh-CN" altLang="en-US"/>
        </a:p>
      </dgm:t>
    </dgm:pt>
    <dgm:pt modelId="{2F4187D3-8C55-4241-BA12-9CAA3AF1D53B}">
      <dgm:prSet phldrT="[文本]" custT="1"/>
      <dgm:spPr/>
      <dgm:t>
        <a:bodyPr/>
        <a:lstStyle/>
        <a:p>
          <a:r>
            <a:rPr lang="zh-CN" altLang="en-US" sz="1600" b="1" dirty="0">
              <a:latin typeface="宋体" panose="02010600030101010101" pitchFamily="2" charset="-122"/>
              <a:ea typeface="宋体" panose="02010600030101010101" pitchFamily="2" charset="-122"/>
              <a:cs typeface="Times New Roman" panose="02020603050405020304" pitchFamily="18" charset="0"/>
              <a:sym typeface="+mn-ea"/>
            </a:rPr>
            <a:t>无限责任公司</a:t>
          </a:r>
          <a:endParaRPr lang="zh-CN" altLang="en-US" sz="1600" dirty="0">
            <a:latin typeface="宋体" panose="02010600030101010101" pitchFamily="2" charset="-122"/>
            <a:ea typeface="宋体" panose="02010600030101010101" pitchFamily="2" charset="-122"/>
          </a:endParaRPr>
        </a:p>
      </dgm:t>
    </dgm:pt>
    <dgm:pt modelId="{D56B6026-5EE6-4ACD-A412-884C34F48A9D}" type="parTrans" cxnId="{FB2DEC25-BC90-4B8E-93D4-E396F7B95590}">
      <dgm:prSet/>
      <dgm:spPr/>
      <dgm:t>
        <a:bodyPr/>
        <a:lstStyle/>
        <a:p>
          <a:endParaRPr lang="zh-CN" altLang="en-US"/>
        </a:p>
      </dgm:t>
    </dgm:pt>
    <dgm:pt modelId="{80CE8531-C7D7-47EA-9FFE-4804A339EADE}" type="sibTrans" cxnId="{FB2DEC25-BC90-4B8E-93D4-E396F7B95590}">
      <dgm:prSet/>
      <dgm:spPr/>
      <dgm:t>
        <a:bodyPr/>
        <a:lstStyle/>
        <a:p>
          <a:endParaRPr lang="zh-CN" altLang="en-US"/>
        </a:p>
      </dgm:t>
    </dgm:pt>
    <dgm:pt modelId="{A4E89569-FD9E-412D-91C6-883BFA2130C3}">
      <dgm:prSet phldrT="[文本]" custT="1"/>
      <dgm:spPr/>
      <dgm:t>
        <a:bodyPr/>
        <a:lstStyle/>
        <a:p>
          <a:r>
            <a:rPr lang="zh-CN" altLang="en-US" sz="1600" b="1" dirty="0">
              <a:latin typeface="宋体" panose="02010600030101010101" pitchFamily="2" charset="-122"/>
              <a:ea typeface="宋体" panose="02010600030101010101" pitchFamily="2" charset="-122"/>
              <a:cs typeface="Times New Roman" panose="02020603050405020304" pitchFamily="18" charset="0"/>
              <a:sym typeface="+mn-ea"/>
            </a:rPr>
            <a:t>有限责任公司</a:t>
          </a:r>
          <a:endParaRPr lang="zh-CN" altLang="en-US" sz="1600" dirty="0">
            <a:latin typeface="宋体" panose="02010600030101010101" pitchFamily="2" charset="-122"/>
            <a:ea typeface="宋体" panose="02010600030101010101" pitchFamily="2" charset="-122"/>
          </a:endParaRPr>
        </a:p>
      </dgm:t>
    </dgm:pt>
    <dgm:pt modelId="{7AF00B3C-0A32-4D3B-817A-14ACAB794321}" type="parTrans" cxnId="{733803DF-06BC-48CD-8C63-D53E7EF4F16A}">
      <dgm:prSet/>
      <dgm:spPr/>
      <dgm:t>
        <a:bodyPr/>
        <a:lstStyle/>
        <a:p>
          <a:endParaRPr lang="zh-CN" altLang="en-US"/>
        </a:p>
      </dgm:t>
    </dgm:pt>
    <dgm:pt modelId="{8F02FCE2-8B5D-4358-B39C-1D0C14B2541C}" type="sibTrans" cxnId="{733803DF-06BC-48CD-8C63-D53E7EF4F16A}">
      <dgm:prSet/>
      <dgm:spPr/>
      <dgm:t>
        <a:bodyPr/>
        <a:lstStyle/>
        <a:p>
          <a:endParaRPr lang="zh-CN" altLang="en-US"/>
        </a:p>
      </dgm:t>
    </dgm:pt>
    <dgm:pt modelId="{AE0B1FBD-7F45-42BB-A877-1F183F7B2FDB}">
      <dgm:prSet phldrT="[文本]" custT="1"/>
      <dgm:spPr/>
      <dgm:t>
        <a:bodyPr/>
        <a:lstStyle/>
        <a:p>
          <a:r>
            <a:rPr lang="zh-CN" altLang="en-US" sz="1600" b="1" dirty="0">
              <a:latin typeface="宋体" panose="02010600030101010101" pitchFamily="2" charset="-122"/>
              <a:ea typeface="宋体" panose="02010600030101010101" pitchFamily="2" charset="-122"/>
              <a:cs typeface="Times New Roman" panose="02020603050405020304" pitchFamily="18" charset="0"/>
              <a:sym typeface="+mn-ea"/>
            </a:rPr>
            <a:t>两合公司</a:t>
          </a:r>
          <a:endParaRPr lang="en-US" altLang="zh-CN" sz="1900" dirty="0">
            <a:latin typeface="宋体" panose="02010600030101010101" pitchFamily="2" charset="-122"/>
            <a:ea typeface="宋体" panose="02010600030101010101" pitchFamily="2" charset="-122"/>
          </a:endParaRPr>
        </a:p>
      </dgm:t>
    </dgm:pt>
    <dgm:pt modelId="{A93EA235-81AC-49B2-832D-E02308E2173D}" type="parTrans" cxnId="{28CE7982-FD29-4C3A-B878-38C288C1FC19}">
      <dgm:prSet/>
      <dgm:spPr/>
      <dgm:t>
        <a:bodyPr/>
        <a:lstStyle/>
        <a:p>
          <a:endParaRPr lang="zh-CN" altLang="en-US"/>
        </a:p>
      </dgm:t>
    </dgm:pt>
    <dgm:pt modelId="{02E88708-C532-4711-ABBB-585E39D2D1E8}" type="sibTrans" cxnId="{28CE7982-FD29-4C3A-B878-38C288C1FC19}">
      <dgm:prSet/>
      <dgm:spPr/>
      <dgm:t>
        <a:bodyPr/>
        <a:lstStyle/>
        <a:p>
          <a:endParaRPr lang="zh-CN" altLang="en-US"/>
        </a:p>
      </dgm:t>
    </dgm:pt>
    <dgm:pt modelId="{5F7C0BDF-199D-4F20-851A-818FB6C4D569}">
      <dgm:prSet phldrT="[文本]" custT="1"/>
      <dgm:spPr/>
      <dgm:t>
        <a:bodyPr/>
        <a:lstStyle/>
        <a:p>
          <a:r>
            <a:rPr lang="zh-CN" altLang="en-US" sz="1600" b="1" dirty="0">
              <a:latin typeface="宋体" panose="02010600030101010101" pitchFamily="2" charset="-122"/>
              <a:ea typeface="宋体" panose="02010600030101010101" pitchFamily="2" charset="-122"/>
              <a:cs typeface="Times New Roman" panose="02020603050405020304" pitchFamily="18" charset="0"/>
              <a:sym typeface="+mn-ea"/>
            </a:rPr>
            <a:t>股份有限公司</a:t>
          </a:r>
          <a:endParaRPr lang="en-US" altLang="zh-CN" sz="1600" dirty="0">
            <a:latin typeface="宋体" panose="02010600030101010101" pitchFamily="2" charset="-122"/>
            <a:ea typeface="宋体" panose="02010600030101010101" pitchFamily="2" charset="-122"/>
          </a:endParaRPr>
        </a:p>
      </dgm:t>
    </dgm:pt>
    <dgm:pt modelId="{BC9A2FDD-DA6E-4B64-AD22-4F190D02F166}" type="parTrans" cxnId="{13E0F118-FF47-4993-807D-6FC3DCCECAFE}">
      <dgm:prSet/>
      <dgm:spPr/>
      <dgm:t>
        <a:bodyPr/>
        <a:lstStyle/>
        <a:p>
          <a:endParaRPr lang="zh-CN" altLang="en-US"/>
        </a:p>
      </dgm:t>
    </dgm:pt>
    <dgm:pt modelId="{086094CF-208D-40EC-ABE2-7FAED3AF5C2D}" type="sibTrans" cxnId="{13E0F118-FF47-4993-807D-6FC3DCCECAFE}">
      <dgm:prSet/>
      <dgm:spPr/>
      <dgm:t>
        <a:bodyPr/>
        <a:lstStyle/>
        <a:p>
          <a:endParaRPr lang="zh-CN" altLang="en-US"/>
        </a:p>
      </dgm:t>
    </dgm:pt>
    <dgm:pt modelId="{7F5958B2-422D-4100-A402-CDE08CB87699}">
      <dgm:prSet phldrT="[文本]" custT="1"/>
      <dgm:spPr/>
      <dgm:t>
        <a:bodyPr/>
        <a:lstStyle/>
        <a:p>
          <a:r>
            <a:rPr lang="zh-CN" altLang="en-US" sz="1600" b="1" dirty="0">
              <a:latin typeface="宋体" panose="02010600030101010101" pitchFamily="2" charset="-122"/>
              <a:ea typeface="宋体" panose="02010600030101010101" pitchFamily="2" charset="-122"/>
              <a:cs typeface="Times New Roman" panose="02020603050405020304" pitchFamily="18" charset="0"/>
              <a:sym typeface="+mn-ea"/>
            </a:rPr>
            <a:t>股份两合公司</a:t>
          </a:r>
          <a:endParaRPr lang="en-US" altLang="zh-CN" sz="1600" dirty="0">
            <a:latin typeface="宋体" panose="02010600030101010101" pitchFamily="2" charset="-122"/>
            <a:ea typeface="宋体" panose="02010600030101010101" pitchFamily="2" charset="-122"/>
          </a:endParaRPr>
        </a:p>
      </dgm:t>
    </dgm:pt>
    <dgm:pt modelId="{2548D681-2D4C-4D26-99CA-3EF29D74EB68}" type="parTrans" cxnId="{DE03080B-9F4F-40FC-A1DC-7DD5E058A073}">
      <dgm:prSet/>
      <dgm:spPr/>
      <dgm:t>
        <a:bodyPr/>
        <a:lstStyle/>
        <a:p>
          <a:endParaRPr lang="zh-CN" altLang="en-US"/>
        </a:p>
      </dgm:t>
    </dgm:pt>
    <dgm:pt modelId="{ADCD12F9-C1D9-44BC-9976-9E1A23644FBD}" type="sibTrans" cxnId="{DE03080B-9F4F-40FC-A1DC-7DD5E058A073}">
      <dgm:prSet/>
      <dgm:spPr/>
      <dgm:t>
        <a:bodyPr/>
        <a:lstStyle/>
        <a:p>
          <a:endParaRPr lang="zh-CN" altLang="en-US"/>
        </a:p>
      </dgm:t>
    </dgm:pt>
    <dgm:pt modelId="{C8DA9E6A-5EE3-40CD-8574-FD657BEBA296}" type="pres">
      <dgm:prSet presAssocID="{D8098943-D33F-4D86-AE82-4D6D2AC8374C}" presName="Name0" presStyleCnt="0">
        <dgm:presLayoutVars>
          <dgm:chPref val="1"/>
          <dgm:dir/>
          <dgm:animOne val="branch"/>
          <dgm:animLvl val="lvl"/>
          <dgm:resizeHandles val="exact"/>
        </dgm:presLayoutVars>
      </dgm:prSet>
      <dgm:spPr/>
      <dgm:t>
        <a:bodyPr/>
        <a:lstStyle/>
        <a:p>
          <a:endParaRPr lang="zh-CN" altLang="en-US"/>
        </a:p>
      </dgm:t>
    </dgm:pt>
    <dgm:pt modelId="{41F1E26C-8358-4B67-98EF-DFEB0FC89944}" type="pres">
      <dgm:prSet presAssocID="{0F2C1BD5-B0AB-4A45-8F25-3C2BABCE9D87}" presName="root1" presStyleCnt="0"/>
      <dgm:spPr/>
    </dgm:pt>
    <dgm:pt modelId="{864D02F6-14E6-4B44-BED4-15081CDACF4C}" type="pres">
      <dgm:prSet presAssocID="{0F2C1BD5-B0AB-4A45-8F25-3C2BABCE9D87}" presName="LevelOneTextNode" presStyleLbl="node0" presStyleIdx="0" presStyleCnt="1" custScaleX="67725">
        <dgm:presLayoutVars>
          <dgm:chPref val="3"/>
        </dgm:presLayoutVars>
      </dgm:prSet>
      <dgm:spPr/>
      <dgm:t>
        <a:bodyPr/>
        <a:lstStyle/>
        <a:p>
          <a:endParaRPr lang="zh-CN" altLang="en-US"/>
        </a:p>
      </dgm:t>
    </dgm:pt>
    <dgm:pt modelId="{FC4A9F4C-405C-4707-97E2-A6050A068665}" type="pres">
      <dgm:prSet presAssocID="{0F2C1BD5-B0AB-4A45-8F25-3C2BABCE9D87}" presName="level2hierChild" presStyleCnt="0"/>
      <dgm:spPr/>
    </dgm:pt>
    <dgm:pt modelId="{EA233842-D035-45F9-AB27-3066BB8D27A2}" type="pres">
      <dgm:prSet presAssocID="{D56B6026-5EE6-4ACD-A412-884C34F48A9D}" presName="conn2-1" presStyleLbl="parChTrans1D2" presStyleIdx="0" presStyleCnt="5"/>
      <dgm:spPr/>
      <dgm:t>
        <a:bodyPr/>
        <a:lstStyle/>
        <a:p>
          <a:endParaRPr lang="zh-CN" altLang="en-US"/>
        </a:p>
      </dgm:t>
    </dgm:pt>
    <dgm:pt modelId="{163C8E16-DA19-46FC-88BB-9F75022AA211}" type="pres">
      <dgm:prSet presAssocID="{D56B6026-5EE6-4ACD-A412-884C34F48A9D}" presName="connTx" presStyleLbl="parChTrans1D2" presStyleIdx="0" presStyleCnt="5"/>
      <dgm:spPr/>
      <dgm:t>
        <a:bodyPr/>
        <a:lstStyle/>
        <a:p>
          <a:endParaRPr lang="zh-CN" altLang="en-US"/>
        </a:p>
      </dgm:t>
    </dgm:pt>
    <dgm:pt modelId="{9B83789B-C30E-4C13-B251-6A6628099188}" type="pres">
      <dgm:prSet presAssocID="{2F4187D3-8C55-4241-BA12-9CAA3AF1D53B}" presName="root2" presStyleCnt="0"/>
      <dgm:spPr/>
    </dgm:pt>
    <dgm:pt modelId="{757622D8-E9A6-47B8-AAB1-A755368BE905}" type="pres">
      <dgm:prSet presAssocID="{2F4187D3-8C55-4241-BA12-9CAA3AF1D53B}" presName="LevelTwoTextNode" presStyleLbl="node2" presStyleIdx="0" presStyleCnt="5">
        <dgm:presLayoutVars>
          <dgm:chPref val="3"/>
        </dgm:presLayoutVars>
      </dgm:prSet>
      <dgm:spPr/>
      <dgm:t>
        <a:bodyPr/>
        <a:lstStyle/>
        <a:p>
          <a:endParaRPr lang="zh-CN" altLang="en-US"/>
        </a:p>
      </dgm:t>
    </dgm:pt>
    <dgm:pt modelId="{5BA47CAF-C5FC-4867-BC1F-5A1A04582D6C}" type="pres">
      <dgm:prSet presAssocID="{2F4187D3-8C55-4241-BA12-9CAA3AF1D53B}" presName="level3hierChild" presStyleCnt="0"/>
      <dgm:spPr/>
    </dgm:pt>
    <dgm:pt modelId="{F027A8FA-FE51-474E-930B-4705C32A7EC4}" type="pres">
      <dgm:prSet presAssocID="{7AF00B3C-0A32-4D3B-817A-14ACAB794321}" presName="conn2-1" presStyleLbl="parChTrans1D2" presStyleIdx="1" presStyleCnt="5"/>
      <dgm:spPr/>
      <dgm:t>
        <a:bodyPr/>
        <a:lstStyle/>
        <a:p>
          <a:endParaRPr lang="zh-CN" altLang="en-US"/>
        </a:p>
      </dgm:t>
    </dgm:pt>
    <dgm:pt modelId="{6AD20002-1717-4B3E-8DE1-E7A7A6001A6D}" type="pres">
      <dgm:prSet presAssocID="{7AF00B3C-0A32-4D3B-817A-14ACAB794321}" presName="connTx" presStyleLbl="parChTrans1D2" presStyleIdx="1" presStyleCnt="5"/>
      <dgm:spPr/>
      <dgm:t>
        <a:bodyPr/>
        <a:lstStyle/>
        <a:p>
          <a:endParaRPr lang="zh-CN" altLang="en-US"/>
        </a:p>
      </dgm:t>
    </dgm:pt>
    <dgm:pt modelId="{F6EA910A-E742-41BC-9140-D904A7E5CE5C}" type="pres">
      <dgm:prSet presAssocID="{A4E89569-FD9E-412D-91C6-883BFA2130C3}" presName="root2" presStyleCnt="0"/>
      <dgm:spPr/>
    </dgm:pt>
    <dgm:pt modelId="{7ADCAEB8-2A8A-4126-B88F-89F45E9A39EA}" type="pres">
      <dgm:prSet presAssocID="{A4E89569-FD9E-412D-91C6-883BFA2130C3}" presName="LevelTwoTextNode" presStyleLbl="node2" presStyleIdx="1" presStyleCnt="5">
        <dgm:presLayoutVars>
          <dgm:chPref val="3"/>
        </dgm:presLayoutVars>
      </dgm:prSet>
      <dgm:spPr/>
      <dgm:t>
        <a:bodyPr/>
        <a:lstStyle/>
        <a:p>
          <a:endParaRPr lang="zh-CN" altLang="en-US"/>
        </a:p>
      </dgm:t>
    </dgm:pt>
    <dgm:pt modelId="{CB506493-60ED-4201-86FF-74B932236FA3}" type="pres">
      <dgm:prSet presAssocID="{A4E89569-FD9E-412D-91C6-883BFA2130C3}" presName="level3hierChild" presStyleCnt="0"/>
      <dgm:spPr/>
    </dgm:pt>
    <dgm:pt modelId="{8F2E441D-27F7-4E1F-96AD-B48B88FF25FB}" type="pres">
      <dgm:prSet presAssocID="{BC9A2FDD-DA6E-4B64-AD22-4F190D02F166}" presName="conn2-1" presStyleLbl="parChTrans1D2" presStyleIdx="2" presStyleCnt="5"/>
      <dgm:spPr/>
      <dgm:t>
        <a:bodyPr/>
        <a:lstStyle/>
        <a:p>
          <a:endParaRPr lang="zh-CN" altLang="en-US"/>
        </a:p>
      </dgm:t>
    </dgm:pt>
    <dgm:pt modelId="{93E19870-2D8B-41A2-A3D9-90C1DEFE7E6C}" type="pres">
      <dgm:prSet presAssocID="{BC9A2FDD-DA6E-4B64-AD22-4F190D02F166}" presName="connTx" presStyleLbl="parChTrans1D2" presStyleIdx="2" presStyleCnt="5"/>
      <dgm:spPr/>
      <dgm:t>
        <a:bodyPr/>
        <a:lstStyle/>
        <a:p>
          <a:endParaRPr lang="zh-CN" altLang="en-US"/>
        </a:p>
      </dgm:t>
    </dgm:pt>
    <dgm:pt modelId="{11BCEED9-5D23-480F-BF5F-9F5B2CFC111A}" type="pres">
      <dgm:prSet presAssocID="{5F7C0BDF-199D-4F20-851A-818FB6C4D569}" presName="root2" presStyleCnt="0"/>
      <dgm:spPr/>
    </dgm:pt>
    <dgm:pt modelId="{2DA79769-D405-4D51-81CF-52AABCD063F3}" type="pres">
      <dgm:prSet presAssocID="{5F7C0BDF-199D-4F20-851A-818FB6C4D569}" presName="LevelTwoTextNode" presStyleLbl="node2" presStyleIdx="2" presStyleCnt="5">
        <dgm:presLayoutVars>
          <dgm:chPref val="3"/>
        </dgm:presLayoutVars>
      </dgm:prSet>
      <dgm:spPr/>
      <dgm:t>
        <a:bodyPr/>
        <a:lstStyle/>
        <a:p>
          <a:endParaRPr lang="zh-CN" altLang="en-US"/>
        </a:p>
      </dgm:t>
    </dgm:pt>
    <dgm:pt modelId="{C76B2796-52B4-4B06-B4E7-7A8B1AE5A86F}" type="pres">
      <dgm:prSet presAssocID="{5F7C0BDF-199D-4F20-851A-818FB6C4D569}" presName="level3hierChild" presStyleCnt="0"/>
      <dgm:spPr/>
    </dgm:pt>
    <dgm:pt modelId="{02328FE0-0B5A-40FF-855F-3EC9A4204352}" type="pres">
      <dgm:prSet presAssocID="{A93EA235-81AC-49B2-832D-E02308E2173D}" presName="conn2-1" presStyleLbl="parChTrans1D2" presStyleIdx="3" presStyleCnt="5"/>
      <dgm:spPr/>
      <dgm:t>
        <a:bodyPr/>
        <a:lstStyle/>
        <a:p>
          <a:endParaRPr lang="zh-CN" altLang="en-US"/>
        </a:p>
      </dgm:t>
    </dgm:pt>
    <dgm:pt modelId="{04FB42EC-97F1-4DC2-B017-AFFC74B4D815}" type="pres">
      <dgm:prSet presAssocID="{A93EA235-81AC-49B2-832D-E02308E2173D}" presName="connTx" presStyleLbl="parChTrans1D2" presStyleIdx="3" presStyleCnt="5"/>
      <dgm:spPr/>
      <dgm:t>
        <a:bodyPr/>
        <a:lstStyle/>
        <a:p>
          <a:endParaRPr lang="zh-CN" altLang="en-US"/>
        </a:p>
      </dgm:t>
    </dgm:pt>
    <dgm:pt modelId="{21402D61-5A1F-491C-B189-ED712C9B04F0}" type="pres">
      <dgm:prSet presAssocID="{AE0B1FBD-7F45-42BB-A877-1F183F7B2FDB}" presName="root2" presStyleCnt="0"/>
      <dgm:spPr/>
    </dgm:pt>
    <dgm:pt modelId="{57A29B68-F66F-4AD3-8924-2C5AB26C0CA1}" type="pres">
      <dgm:prSet presAssocID="{AE0B1FBD-7F45-42BB-A877-1F183F7B2FDB}" presName="LevelTwoTextNode" presStyleLbl="node2" presStyleIdx="3" presStyleCnt="5">
        <dgm:presLayoutVars>
          <dgm:chPref val="3"/>
        </dgm:presLayoutVars>
      </dgm:prSet>
      <dgm:spPr/>
      <dgm:t>
        <a:bodyPr/>
        <a:lstStyle/>
        <a:p>
          <a:endParaRPr lang="zh-CN" altLang="en-US"/>
        </a:p>
      </dgm:t>
    </dgm:pt>
    <dgm:pt modelId="{2366B1E2-B843-4E2D-87AC-FEA0639B7266}" type="pres">
      <dgm:prSet presAssocID="{AE0B1FBD-7F45-42BB-A877-1F183F7B2FDB}" presName="level3hierChild" presStyleCnt="0"/>
      <dgm:spPr/>
    </dgm:pt>
    <dgm:pt modelId="{12B69754-88A6-4CA0-803C-9374E9865D40}" type="pres">
      <dgm:prSet presAssocID="{2548D681-2D4C-4D26-99CA-3EF29D74EB68}" presName="conn2-1" presStyleLbl="parChTrans1D2" presStyleIdx="4" presStyleCnt="5"/>
      <dgm:spPr/>
      <dgm:t>
        <a:bodyPr/>
        <a:lstStyle/>
        <a:p>
          <a:endParaRPr lang="zh-CN" altLang="en-US"/>
        </a:p>
      </dgm:t>
    </dgm:pt>
    <dgm:pt modelId="{16BE2FDB-D7C9-4463-9922-BDA1976B313C}" type="pres">
      <dgm:prSet presAssocID="{2548D681-2D4C-4D26-99CA-3EF29D74EB68}" presName="connTx" presStyleLbl="parChTrans1D2" presStyleIdx="4" presStyleCnt="5"/>
      <dgm:spPr/>
      <dgm:t>
        <a:bodyPr/>
        <a:lstStyle/>
        <a:p>
          <a:endParaRPr lang="zh-CN" altLang="en-US"/>
        </a:p>
      </dgm:t>
    </dgm:pt>
    <dgm:pt modelId="{5272FE3A-FFD7-4D16-9E4C-662C0059A12B}" type="pres">
      <dgm:prSet presAssocID="{7F5958B2-422D-4100-A402-CDE08CB87699}" presName="root2" presStyleCnt="0"/>
      <dgm:spPr/>
    </dgm:pt>
    <dgm:pt modelId="{07FB851F-8889-4983-898A-C416758632A0}" type="pres">
      <dgm:prSet presAssocID="{7F5958B2-422D-4100-A402-CDE08CB87699}" presName="LevelTwoTextNode" presStyleLbl="node2" presStyleIdx="4" presStyleCnt="5">
        <dgm:presLayoutVars>
          <dgm:chPref val="3"/>
        </dgm:presLayoutVars>
      </dgm:prSet>
      <dgm:spPr/>
      <dgm:t>
        <a:bodyPr/>
        <a:lstStyle/>
        <a:p>
          <a:endParaRPr lang="zh-CN" altLang="en-US"/>
        </a:p>
      </dgm:t>
    </dgm:pt>
    <dgm:pt modelId="{164B942B-C5AE-41C0-B20E-EA5EE11766CD}" type="pres">
      <dgm:prSet presAssocID="{7F5958B2-422D-4100-A402-CDE08CB87699}" presName="level3hierChild" presStyleCnt="0"/>
      <dgm:spPr/>
    </dgm:pt>
  </dgm:ptLst>
  <dgm:cxnLst>
    <dgm:cxn modelId="{D05CBE52-8E37-4160-B22C-E55E1DDCC7EB}" type="presOf" srcId="{2F4187D3-8C55-4241-BA12-9CAA3AF1D53B}" destId="{757622D8-E9A6-47B8-AAB1-A755368BE905}" srcOrd="0" destOrd="0" presId="urn:microsoft.com/office/officeart/2008/layout/HorizontalMultiLevelHierarchy"/>
    <dgm:cxn modelId="{C9F40DBE-8418-4081-BB73-1862AE47E7B4}" type="presOf" srcId="{D56B6026-5EE6-4ACD-A412-884C34F48A9D}" destId="{163C8E16-DA19-46FC-88BB-9F75022AA211}" srcOrd="1" destOrd="0" presId="urn:microsoft.com/office/officeart/2008/layout/HorizontalMultiLevelHierarchy"/>
    <dgm:cxn modelId="{3CB83DA5-1BDB-474C-997F-4E744022D9DD}" type="presOf" srcId="{5F7C0BDF-199D-4F20-851A-818FB6C4D569}" destId="{2DA79769-D405-4D51-81CF-52AABCD063F3}" srcOrd="0" destOrd="0" presId="urn:microsoft.com/office/officeart/2008/layout/HorizontalMultiLevelHierarchy"/>
    <dgm:cxn modelId="{B09A4CC4-2361-4444-B539-119225C8A48E}" type="presOf" srcId="{7F5958B2-422D-4100-A402-CDE08CB87699}" destId="{07FB851F-8889-4983-898A-C416758632A0}" srcOrd="0" destOrd="0" presId="urn:microsoft.com/office/officeart/2008/layout/HorizontalMultiLevelHierarchy"/>
    <dgm:cxn modelId="{43203CC0-4492-44D4-9BC1-8ACB077C7558}" type="presOf" srcId="{A93EA235-81AC-49B2-832D-E02308E2173D}" destId="{02328FE0-0B5A-40FF-855F-3EC9A4204352}" srcOrd="0" destOrd="0" presId="urn:microsoft.com/office/officeart/2008/layout/HorizontalMultiLevelHierarchy"/>
    <dgm:cxn modelId="{BB4C8107-0BFF-4B42-9558-7A260C734FA5}" type="presOf" srcId="{2548D681-2D4C-4D26-99CA-3EF29D74EB68}" destId="{12B69754-88A6-4CA0-803C-9374E9865D40}" srcOrd="0" destOrd="0" presId="urn:microsoft.com/office/officeart/2008/layout/HorizontalMultiLevelHierarchy"/>
    <dgm:cxn modelId="{866EB684-8C08-42C6-8E5C-4C9323A3EC3C}" type="presOf" srcId="{7AF00B3C-0A32-4D3B-817A-14ACAB794321}" destId="{F027A8FA-FE51-474E-930B-4705C32A7EC4}" srcOrd="0" destOrd="0" presId="urn:microsoft.com/office/officeart/2008/layout/HorizontalMultiLevelHierarchy"/>
    <dgm:cxn modelId="{733803DF-06BC-48CD-8C63-D53E7EF4F16A}" srcId="{0F2C1BD5-B0AB-4A45-8F25-3C2BABCE9D87}" destId="{A4E89569-FD9E-412D-91C6-883BFA2130C3}" srcOrd="1" destOrd="0" parTransId="{7AF00B3C-0A32-4D3B-817A-14ACAB794321}" sibTransId="{8F02FCE2-8B5D-4358-B39C-1D0C14B2541C}"/>
    <dgm:cxn modelId="{13E0F118-FF47-4993-807D-6FC3DCCECAFE}" srcId="{0F2C1BD5-B0AB-4A45-8F25-3C2BABCE9D87}" destId="{5F7C0BDF-199D-4F20-851A-818FB6C4D569}" srcOrd="2" destOrd="0" parTransId="{BC9A2FDD-DA6E-4B64-AD22-4F190D02F166}" sibTransId="{086094CF-208D-40EC-ABE2-7FAED3AF5C2D}"/>
    <dgm:cxn modelId="{9961DA59-D882-4100-BC1E-F95B5CA97D98}" type="presOf" srcId="{AE0B1FBD-7F45-42BB-A877-1F183F7B2FDB}" destId="{57A29B68-F66F-4AD3-8924-2C5AB26C0CA1}" srcOrd="0" destOrd="0" presId="urn:microsoft.com/office/officeart/2008/layout/HorizontalMultiLevelHierarchy"/>
    <dgm:cxn modelId="{FB2DEC25-BC90-4B8E-93D4-E396F7B95590}" srcId="{0F2C1BD5-B0AB-4A45-8F25-3C2BABCE9D87}" destId="{2F4187D3-8C55-4241-BA12-9CAA3AF1D53B}" srcOrd="0" destOrd="0" parTransId="{D56B6026-5EE6-4ACD-A412-884C34F48A9D}" sibTransId="{80CE8531-C7D7-47EA-9FFE-4804A339EADE}"/>
    <dgm:cxn modelId="{DE03080B-9F4F-40FC-A1DC-7DD5E058A073}" srcId="{0F2C1BD5-B0AB-4A45-8F25-3C2BABCE9D87}" destId="{7F5958B2-422D-4100-A402-CDE08CB87699}" srcOrd="4" destOrd="0" parTransId="{2548D681-2D4C-4D26-99CA-3EF29D74EB68}" sibTransId="{ADCD12F9-C1D9-44BC-9976-9E1A23644FBD}"/>
    <dgm:cxn modelId="{28CE7982-FD29-4C3A-B878-38C288C1FC19}" srcId="{0F2C1BD5-B0AB-4A45-8F25-3C2BABCE9D87}" destId="{AE0B1FBD-7F45-42BB-A877-1F183F7B2FDB}" srcOrd="3" destOrd="0" parTransId="{A93EA235-81AC-49B2-832D-E02308E2173D}" sibTransId="{02E88708-C532-4711-ABBB-585E39D2D1E8}"/>
    <dgm:cxn modelId="{869CFEBA-9A13-4D97-BCB2-9A0B6DCF788F}" type="presOf" srcId="{BC9A2FDD-DA6E-4B64-AD22-4F190D02F166}" destId="{93E19870-2D8B-41A2-A3D9-90C1DEFE7E6C}" srcOrd="1" destOrd="0" presId="urn:microsoft.com/office/officeart/2008/layout/HorizontalMultiLevelHierarchy"/>
    <dgm:cxn modelId="{AED1037A-0EE8-48EE-82A9-002206E5E304}" srcId="{D8098943-D33F-4D86-AE82-4D6D2AC8374C}" destId="{0F2C1BD5-B0AB-4A45-8F25-3C2BABCE9D87}" srcOrd="0" destOrd="0" parTransId="{85EAD041-CDC3-461E-BEA2-07D1558B5B0F}" sibTransId="{EEA9C130-1906-4A6B-9FF1-8D4E17EEECF2}"/>
    <dgm:cxn modelId="{5F5D813C-E163-4F2C-A041-71166DFB06B4}" type="presOf" srcId="{BC9A2FDD-DA6E-4B64-AD22-4F190D02F166}" destId="{8F2E441D-27F7-4E1F-96AD-B48B88FF25FB}" srcOrd="0" destOrd="0" presId="urn:microsoft.com/office/officeart/2008/layout/HorizontalMultiLevelHierarchy"/>
    <dgm:cxn modelId="{2277349F-FBDB-4578-860B-B09FFD9C9083}" type="presOf" srcId="{D56B6026-5EE6-4ACD-A412-884C34F48A9D}" destId="{EA233842-D035-45F9-AB27-3066BB8D27A2}" srcOrd="0" destOrd="0" presId="urn:microsoft.com/office/officeart/2008/layout/HorizontalMultiLevelHierarchy"/>
    <dgm:cxn modelId="{BCA7C87F-FF8E-40DA-A4CA-FBB17313DCC1}" type="presOf" srcId="{7AF00B3C-0A32-4D3B-817A-14ACAB794321}" destId="{6AD20002-1717-4B3E-8DE1-E7A7A6001A6D}" srcOrd="1" destOrd="0" presId="urn:microsoft.com/office/officeart/2008/layout/HorizontalMultiLevelHierarchy"/>
    <dgm:cxn modelId="{BE0A4F9A-43A3-46BA-9550-587B8E2770CD}" type="presOf" srcId="{A4E89569-FD9E-412D-91C6-883BFA2130C3}" destId="{7ADCAEB8-2A8A-4126-B88F-89F45E9A39EA}" srcOrd="0" destOrd="0" presId="urn:microsoft.com/office/officeart/2008/layout/HorizontalMultiLevelHierarchy"/>
    <dgm:cxn modelId="{00884D24-26B1-42AB-8C06-87AF8644EFAE}" type="presOf" srcId="{0F2C1BD5-B0AB-4A45-8F25-3C2BABCE9D87}" destId="{864D02F6-14E6-4B44-BED4-15081CDACF4C}" srcOrd="0" destOrd="0" presId="urn:microsoft.com/office/officeart/2008/layout/HorizontalMultiLevelHierarchy"/>
    <dgm:cxn modelId="{E831FB5C-9891-442F-ADCB-9E21EDB8C7D1}" type="presOf" srcId="{2548D681-2D4C-4D26-99CA-3EF29D74EB68}" destId="{16BE2FDB-D7C9-4463-9922-BDA1976B313C}" srcOrd="1" destOrd="0" presId="urn:microsoft.com/office/officeart/2008/layout/HorizontalMultiLevelHierarchy"/>
    <dgm:cxn modelId="{172DFC2B-570C-47EC-A5A3-ECBD20E48E36}" type="presOf" srcId="{D8098943-D33F-4D86-AE82-4D6D2AC8374C}" destId="{C8DA9E6A-5EE3-40CD-8574-FD657BEBA296}" srcOrd="0" destOrd="0" presId="urn:microsoft.com/office/officeart/2008/layout/HorizontalMultiLevelHierarchy"/>
    <dgm:cxn modelId="{916453D4-C9A6-485A-99FD-3C5777BAD434}" type="presOf" srcId="{A93EA235-81AC-49B2-832D-E02308E2173D}" destId="{04FB42EC-97F1-4DC2-B017-AFFC74B4D815}" srcOrd="1" destOrd="0" presId="urn:microsoft.com/office/officeart/2008/layout/HorizontalMultiLevelHierarchy"/>
    <dgm:cxn modelId="{2DF74438-02DB-4D41-9B7C-D3DF2105B6BC}" type="presParOf" srcId="{C8DA9E6A-5EE3-40CD-8574-FD657BEBA296}" destId="{41F1E26C-8358-4B67-98EF-DFEB0FC89944}" srcOrd="0" destOrd="0" presId="urn:microsoft.com/office/officeart/2008/layout/HorizontalMultiLevelHierarchy"/>
    <dgm:cxn modelId="{53F2AE2A-D7DC-4EB9-8B35-D2B6612FD2D2}" type="presParOf" srcId="{41F1E26C-8358-4B67-98EF-DFEB0FC89944}" destId="{864D02F6-14E6-4B44-BED4-15081CDACF4C}" srcOrd="0" destOrd="0" presId="urn:microsoft.com/office/officeart/2008/layout/HorizontalMultiLevelHierarchy"/>
    <dgm:cxn modelId="{7F6E48E0-CD47-4542-8D07-FF432F74F39A}" type="presParOf" srcId="{41F1E26C-8358-4B67-98EF-DFEB0FC89944}" destId="{FC4A9F4C-405C-4707-97E2-A6050A068665}" srcOrd="1" destOrd="0" presId="urn:microsoft.com/office/officeart/2008/layout/HorizontalMultiLevelHierarchy"/>
    <dgm:cxn modelId="{386776D4-5907-4005-BF2B-2E245509E1F4}" type="presParOf" srcId="{FC4A9F4C-405C-4707-97E2-A6050A068665}" destId="{EA233842-D035-45F9-AB27-3066BB8D27A2}" srcOrd="0" destOrd="0" presId="urn:microsoft.com/office/officeart/2008/layout/HorizontalMultiLevelHierarchy"/>
    <dgm:cxn modelId="{C29F5D90-EFD1-49D8-9D6A-62A24ECAAE5E}" type="presParOf" srcId="{EA233842-D035-45F9-AB27-3066BB8D27A2}" destId="{163C8E16-DA19-46FC-88BB-9F75022AA211}" srcOrd="0" destOrd="0" presId="urn:microsoft.com/office/officeart/2008/layout/HorizontalMultiLevelHierarchy"/>
    <dgm:cxn modelId="{51BACFD5-DCFA-44DC-81DC-1356652633A3}" type="presParOf" srcId="{FC4A9F4C-405C-4707-97E2-A6050A068665}" destId="{9B83789B-C30E-4C13-B251-6A6628099188}" srcOrd="1" destOrd="0" presId="urn:microsoft.com/office/officeart/2008/layout/HorizontalMultiLevelHierarchy"/>
    <dgm:cxn modelId="{DE52020D-5876-47E3-97D3-6FCACBD2A3BE}" type="presParOf" srcId="{9B83789B-C30E-4C13-B251-6A6628099188}" destId="{757622D8-E9A6-47B8-AAB1-A755368BE905}" srcOrd="0" destOrd="0" presId="urn:microsoft.com/office/officeart/2008/layout/HorizontalMultiLevelHierarchy"/>
    <dgm:cxn modelId="{B064DF32-EE3C-43D6-8531-5DDA3885635F}" type="presParOf" srcId="{9B83789B-C30E-4C13-B251-6A6628099188}" destId="{5BA47CAF-C5FC-4867-BC1F-5A1A04582D6C}" srcOrd="1" destOrd="0" presId="urn:microsoft.com/office/officeart/2008/layout/HorizontalMultiLevelHierarchy"/>
    <dgm:cxn modelId="{48AC5C67-AACB-4A1D-A873-2398AF5F1861}" type="presParOf" srcId="{FC4A9F4C-405C-4707-97E2-A6050A068665}" destId="{F027A8FA-FE51-474E-930B-4705C32A7EC4}" srcOrd="2" destOrd="0" presId="urn:microsoft.com/office/officeart/2008/layout/HorizontalMultiLevelHierarchy"/>
    <dgm:cxn modelId="{797A453C-969C-4109-B431-3DE84F7ACBD6}" type="presParOf" srcId="{F027A8FA-FE51-474E-930B-4705C32A7EC4}" destId="{6AD20002-1717-4B3E-8DE1-E7A7A6001A6D}" srcOrd="0" destOrd="0" presId="urn:microsoft.com/office/officeart/2008/layout/HorizontalMultiLevelHierarchy"/>
    <dgm:cxn modelId="{BDEF7CCF-0F49-43DA-90F7-57717590F474}" type="presParOf" srcId="{FC4A9F4C-405C-4707-97E2-A6050A068665}" destId="{F6EA910A-E742-41BC-9140-D904A7E5CE5C}" srcOrd="3" destOrd="0" presId="urn:microsoft.com/office/officeart/2008/layout/HorizontalMultiLevelHierarchy"/>
    <dgm:cxn modelId="{CCC01D61-3A73-4494-9E8D-971961D857AD}" type="presParOf" srcId="{F6EA910A-E742-41BC-9140-D904A7E5CE5C}" destId="{7ADCAEB8-2A8A-4126-B88F-89F45E9A39EA}" srcOrd="0" destOrd="0" presId="urn:microsoft.com/office/officeart/2008/layout/HorizontalMultiLevelHierarchy"/>
    <dgm:cxn modelId="{B3DE1DB0-CC5C-41FA-B120-D55561AC8D6F}" type="presParOf" srcId="{F6EA910A-E742-41BC-9140-D904A7E5CE5C}" destId="{CB506493-60ED-4201-86FF-74B932236FA3}" srcOrd="1" destOrd="0" presId="urn:microsoft.com/office/officeart/2008/layout/HorizontalMultiLevelHierarchy"/>
    <dgm:cxn modelId="{3E3ECD7A-C036-4794-8703-E5BBD340A96E}" type="presParOf" srcId="{FC4A9F4C-405C-4707-97E2-A6050A068665}" destId="{8F2E441D-27F7-4E1F-96AD-B48B88FF25FB}" srcOrd="4" destOrd="0" presId="urn:microsoft.com/office/officeart/2008/layout/HorizontalMultiLevelHierarchy"/>
    <dgm:cxn modelId="{31CA4AE7-D532-470D-ADFC-A0C13450D520}" type="presParOf" srcId="{8F2E441D-27F7-4E1F-96AD-B48B88FF25FB}" destId="{93E19870-2D8B-41A2-A3D9-90C1DEFE7E6C}" srcOrd="0" destOrd="0" presId="urn:microsoft.com/office/officeart/2008/layout/HorizontalMultiLevelHierarchy"/>
    <dgm:cxn modelId="{3E20E0DA-9585-4C8C-90D7-F4A6B10FF4EA}" type="presParOf" srcId="{FC4A9F4C-405C-4707-97E2-A6050A068665}" destId="{11BCEED9-5D23-480F-BF5F-9F5B2CFC111A}" srcOrd="5" destOrd="0" presId="urn:microsoft.com/office/officeart/2008/layout/HorizontalMultiLevelHierarchy"/>
    <dgm:cxn modelId="{F8BD8A6E-1E24-4A38-9774-F57B2DB66CA8}" type="presParOf" srcId="{11BCEED9-5D23-480F-BF5F-9F5B2CFC111A}" destId="{2DA79769-D405-4D51-81CF-52AABCD063F3}" srcOrd="0" destOrd="0" presId="urn:microsoft.com/office/officeart/2008/layout/HorizontalMultiLevelHierarchy"/>
    <dgm:cxn modelId="{33B62069-55F9-449E-91AD-D2E25D70DB07}" type="presParOf" srcId="{11BCEED9-5D23-480F-BF5F-9F5B2CFC111A}" destId="{C76B2796-52B4-4B06-B4E7-7A8B1AE5A86F}" srcOrd="1" destOrd="0" presId="urn:microsoft.com/office/officeart/2008/layout/HorizontalMultiLevelHierarchy"/>
    <dgm:cxn modelId="{BD251062-2FD0-40CF-8F02-3A16191D822E}" type="presParOf" srcId="{FC4A9F4C-405C-4707-97E2-A6050A068665}" destId="{02328FE0-0B5A-40FF-855F-3EC9A4204352}" srcOrd="6" destOrd="0" presId="urn:microsoft.com/office/officeart/2008/layout/HorizontalMultiLevelHierarchy"/>
    <dgm:cxn modelId="{CEBF2EFA-AA1A-49E6-8E7C-0CD4B712644E}" type="presParOf" srcId="{02328FE0-0B5A-40FF-855F-3EC9A4204352}" destId="{04FB42EC-97F1-4DC2-B017-AFFC74B4D815}" srcOrd="0" destOrd="0" presId="urn:microsoft.com/office/officeart/2008/layout/HorizontalMultiLevelHierarchy"/>
    <dgm:cxn modelId="{021DDD9F-6186-486F-9E0F-2114B600E4B2}" type="presParOf" srcId="{FC4A9F4C-405C-4707-97E2-A6050A068665}" destId="{21402D61-5A1F-491C-B189-ED712C9B04F0}" srcOrd="7" destOrd="0" presId="urn:microsoft.com/office/officeart/2008/layout/HorizontalMultiLevelHierarchy"/>
    <dgm:cxn modelId="{9B9F9F01-DFDF-4088-8264-63E68CC7E396}" type="presParOf" srcId="{21402D61-5A1F-491C-B189-ED712C9B04F0}" destId="{57A29B68-F66F-4AD3-8924-2C5AB26C0CA1}" srcOrd="0" destOrd="0" presId="urn:microsoft.com/office/officeart/2008/layout/HorizontalMultiLevelHierarchy"/>
    <dgm:cxn modelId="{B3747FB3-3335-4018-BC59-C8D7679475CD}" type="presParOf" srcId="{21402D61-5A1F-491C-B189-ED712C9B04F0}" destId="{2366B1E2-B843-4E2D-87AC-FEA0639B7266}" srcOrd="1" destOrd="0" presId="urn:microsoft.com/office/officeart/2008/layout/HorizontalMultiLevelHierarchy"/>
    <dgm:cxn modelId="{2F8206A8-E397-45C0-9E9E-230439A8948F}" type="presParOf" srcId="{FC4A9F4C-405C-4707-97E2-A6050A068665}" destId="{12B69754-88A6-4CA0-803C-9374E9865D40}" srcOrd="8" destOrd="0" presId="urn:microsoft.com/office/officeart/2008/layout/HorizontalMultiLevelHierarchy"/>
    <dgm:cxn modelId="{43FAC2F5-565E-4B94-A13A-FA95802A5276}" type="presParOf" srcId="{12B69754-88A6-4CA0-803C-9374E9865D40}" destId="{16BE2FDB-D7C9-4463-9922-BDA1976B313C}" srcOrd="0" destOrd="0" presId="urn:microsoft.com/office/officeart/2008/layout/HorizontalMultiLevelHierarchy"/>
    <dgm:cxn modelId="{1CA234D6-1C44-47F1-8385-59D87E8052D6}" type="presParOf" srcId="{FC4A9F4C-405C-4707-97E2-A6050A068665}" destId="{5272FE3A-FFD7-4D16-9E4C-662C0059A12B}" srcOrd="9" destOrd="0" presId="urn:microsoft.com/office/officeart/2008/layout/HorizontalMultiLevelHierarchy"/>
    <dgm:cxn modelId="{7F825ED9-6A59-4381-8EC7-4CF040580A07}" type="presParOf" srcId="{5272FE3A-FFD7-4D16-9E4C-662C0059A12B}" destId="{07FB851F-8889-4983-898A-C416758632A0}" srcOrd="0" destOrd="0" presId="urn:microsoft.com/office/officeart/2008/layout/HorizontalMultiLevelHierarchy"/>
    <dgm:cxn modelId="{0166DBFA-53A7-4706-81FF-2F0F29B12BE4}" type="presParOf" srcId="{5272FE3A-FFD7-4D16-9E4C-662C0059A12B}" destId="{164B942B-C5AE-41C0-B20E-EA5EE11766C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8098943-D33F-4D86-AE82-4D6D2AC8374C}" type="doc">
      <dgm:prSet loTypeId="urn:microsoft.com/office/officeart/2008/layout/HorizontalMultiLevelHierarchy" loCatId="hierarchy" qsTypeId="urn:microsoft.com/office/officeart/2005/8/quickstyle/simple1" qsCatId="simple" csTypeId="urn:microsoft.com/office/officeart/2005/8/colors/accent1_5" csCatId="accent1" phldr="1"/>
      <dgm:spPr/>
      <dgm:t>
        <a:bodyPr/>
        <a:lstStyle/>
        <a:p>
          <a:endParaRPr lang="zh-CN" altLang="en-US"/>
        </a:p>
      </dgm:t>
    </dgm:pt>
    <dgm:pt modelId="{0F2C1BD5-B0AB-4A45-8F25-3C2BABCE9D87}">
      <dgm:prSet phldrT="[文本]" custT="1"/>
      <dgm:spPr/>
      <dgm:t>
        <a:bodyPr vert="vert"/>
        <a:lstStyle/>
        <a:p>
          <a:r>
            <a:rPr lang="zh-CN" altLang="en-US" sz="18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国际</a:t>
          </a:r>
          <a:r>
            <a:rPr lang="zh-CN" altLang="en-US" sz="18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航运</a:t>
          </a:r>
          <a:r>
            <a:rPr lang="zh-CN" altLang="en-US" sz="18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企业</a:t>
          </a:r>
          <a:endParaRPr lang="zh-CN" altLang="en-US" sz="1800" dirty="0"/>
        </a:p>
      </dgm:t>
    </dgm:pt>
    <dgm:pt modelId="{85EAD041-CDC3-461E-BEA2-07D1558B5B0F}" type="parTrans" cxnId="{AED1037A-0EE8-48EE-82A9-002206E5E304}">
      <dgm:prSet/>
      <dgm:spPr/>
      <dgm:t>
        <a:bodyPr/>
        <a:lstStyle/>
        <a:p>
          <a:endParaRPr lang="zh-CN" altLang="en-US"/>
        </a:p>
      </dgm:t>
    </dgm:pt>
    <dgm:pt modelId="{EEA9C130-1906-4A6B-9FF1-8D4E17EEECF2}" type="sibTrans" cxnId="{AED1037A-0EE8-48EE-82A9-002206E5E304}">
      <dgm:prSet/>
      <dgm:spPr/>
      <dgm:t>
        <a:bodyPr/>
        <a:lstStyle/>
        <a:p>
          <a:endParaRPr lang="zh-CN" altLang="en-US"/>
        </a:p>
      </dgm:t>
    </dgm:pt>
    <dgm:pt modelId="{2F4187D3-8C55-4241-BA12-9CAA3AF1D53B}">
      <dgm:prSet phldrT="[文本]" custT="1"/>
      <dgm:spPr/>
      <dgm:t>
        <a:bodyPr/>
        <a:lstStyle/>
        <a:p>
          <a:r>
            <a:rPr lang="zh-CN" altLang="en-US" sz="1600" b="1" dirty="0"/>
            <a:t>地区性公司</a:t>
          </a:r>
        </a:p>
      </dgm:t>
    </dgm:pt>
    <dgm:pt modelId="{D56B6026-5EE6-4ACD-A412-884C34F48A9D}" type="parTrans" cxnId="{FB2DEC25-BC90-4B8E-93D4-E396F7B95590}">
      <dgm:prSet/>
      <dgm:spPr/>
      <dgm:t>
        <a:bodyPr/>
        <a:lstStyle/>
        <a:p>
          <a:endParaRPr lang="zh-CN" altLang="en-US"/>
        </a:p>
      </dgm:t>
    </dgm:pt>
    <dgm:pt modelId="{80CE8531-C7D7-47EA-9FFE-4804A339EADE}" type="sibTrans" cxnId="{FB2DEC25-BC90-4B8E-93D4-E396F7B95590}">
      <dgm:prSet/>
      <dgm:spPr/>
      <dgm:t>
        <a:bodyPr/>
        <a:lstStyle/>
        <a:p>
          <a:endParaRPr lang="zh-CN" altLang="en-US"/>
        </a:p>
      </dgm:t>
    </dgm:pt>
    <dgm:pt modelId="{A4E89569-FD9E-412D-91C6-883BFA2130C3}">
      <dgm:prSet phldrT="[文本]" custT="1"/>
      <dgm:spPr/>
      <dgm:t>
        <a:bodyPr/>
        <a:lstStyle/>
        <a:p>
          <a:r>
            <a:rPr lang="zh-CN" altLang="en-US" sz="1600" b="1" dirty="0"/>
            <a:t>跨地区性公司</a:t>
          </a:r>
        </a:p>
      </dgm:t>
    </dgm:pt>
    <dgm:pt modelId="{7AF00B3C-0A32-4D3B-817A-14ACAB794321}" type="parTrans" cxnId="{733803DF-06BC-48CD-8C63-D53E7EF4F16A}">
      <dgm:prSet/>
      <dgm:spPr/>
      <dgm:t>
        <a:bodyPr/>
        <a:lstStyle/>
        <a:p>
          <a:endParaRPr lang="zh-CN" altLang="en-US"/>
        </a:p>
      </dgm:t>
    </dgm:pt>
    <dgm:pt modelId="{8F02FCE2-8B5D-4358-B39C-1D0C14B2541C}" type="sibTrans" cxnId="{733803DF-06BC-48CD-8C63-D53E7EF4F16A}">
      <dgm:prSet/>
      <dgm:spPr/>
      <dgm:t>
        <a:bodyPr/>
        <a:lstStyle/>
        <a:p>
          <a:endParaRPr lang="zh-CN" altLang="en-US"/>
        </a:p>
      </dgm:t>
    </dgm:pt>
    <dgm:pt modelId="{AE0B1FBD-7F45-42BB-A877-1F183F7B2FDB}">
      <dgm:prSet phldrT="[文本]" custT="1"/>
      <dgm:spPr/>
      <dgm:t>
        <a:bodyPr/>
        <a:lstStyle/>
        <a:p>
          <a:r>
            <a:rPr lang="zh-CN" altLang="en-US" sz="1600" b="1" dirty="0"/>
            <a:t>跨国公司</a:t>
          </a:r>
          <a:endParaRPr lang="en-US" altLang="zh-CN" sz="1900" b="1" dirty="0"/>
        </a:p>
      </dgm:t>
    </dgm:pt>
    <dgm:pt modelId="{A93EA235-81AC-49B2-832D-E02308E2173D}" type="parTrans" cxnId="{28CE7982-FD29-4C3A-B878-38C288C1FC19}">
      <dgm:prSet/>
      <dgm:spPr/>
      <dgm:t>
        <a:bodyPr/>
        <a:lstStyle/>
        <a:p>
          <a:endParaRPr lang="zh-CN" altLang="en-US"/>
        </a:p>
      </dgm:t>
    </dgm:pt>
    <dgm:pt modelId="{02E88708-C532-4711-ABBB-585E39D2D1E8}" type="sibTrans" cxnId="{28CE7982-FD29-4C3A-B878-38C288C1FC19}">
      <dgm:prSet/>
      <dgm:spPr/>
      <dgm:t>
        <a:bodyPr/>
        <a:lstStyle/>
        <a:p>
          <a:endParaRPr lang="zh-CN" altLang="en-US"/>
        </a:p>
      </dgm:t>
    </dgm:pt>
    <dgm:pt modelId="{5F7C0BDF-199D-4F20-851A-818FB6C4D569}">
      <dgm:prSet phldrT="[文本]" custT="1"/>
      <dgm:spPr/>
      <dgm:t>
        <a:bodyPr/>
        <a:lstStyle/>
        <a:p>
          <a:r>
            <a:rPr lang="zh-CN" altLang="en-US" sz="1600" b="1" dirty="0"/>
            <a:t>全国性公司</a:t>
          </a:r>
          <a:endParaRPr lang="en-US" altLang="zh-CN" sz="1600" b="1" dirty="0"/>
        </a:p>
      </dgm:t>
    </dgm:pt>
    <dgm:pt modelId="{BC9A2FDD-DA6E-4B64-AD22-4F190D02F166}" type="parTrans" cxnId="{13E0F118-FF47-4993-807D-6FC3DCCECAFE}">
      <dgm:prSet/>
      <dgm:spPr/>
      <dgm:t>
        <a:bodyPr/>
        <a:lstStyle/>
        <a:p>
          <a:endParaRPr lang="zh-CN" altLang="en-US"/>
        </a:p>
      </dgm:t>
    </dgm:pt>
    <dgm:pt modelId="{086094CF-208D-40EC-ABE2-7FAED3AF5C2D}" type="sibTrans" cxnId="{13E0F118-FF47-4993-807D-6FC3DCCECAFE}">
      <dgm:prSet/>
      <dgm:spPr/>
      <dgm:t>
        <a:bodyPr/>
        <a:lstStyle/>
        <a:p>
          <a:endParaRPr lang="zh-CN" altLang="en-US"/>
        </a:p>
      </dgm:t>
    </dgm:pt>
    <dgm:pt modelId="{7F5958B2-422D-4100-A402-CDE08CB87699}">
      <dgm:prSet phldrT="[文本]" custT="1"/>
      <dgm:spPr/>
      <dgm:t>
        <a:bodyPr/>
        <a:lstStyle/>
        <a:p>
          <a:r>
            <a:rPr lang="zh-CN" altLang="en-US" sz="1600" b="1" dirty="0">
              <a:latin typeface="+mn-ea"/>
              <a:ea typeface="+mn-ea"/>
              <a:cs typeface="Times New Roman" panose="02020603050405020304" pitchFamily="18" charset="0"/>
              <a:sym typeface="+mn-ea"/>
            </a:rPr>
            <a:t>股份两合公司</a:t>
          </a:r>
          <a:endParaRPr lang="en-US" altLang="zh-CN" sz="1600" b="1" dirty="0">
            <a:latin typeface="+mn-ea"/>
            <a:ea typeface="+mn-ea"/>
          </a:endParaRPr>
        </a:p>
      </dgm:t>
    </dgm:pt>
    <dgm:pt modelId="{2548D681-2D4C-4D26-99CA-3EF29D74EB68}" type="parTrans" cxnId="{DE03080B-9F4F-40FC-A1DC-7DD5E058A073}">
      <dgm:prSet/>
      <dgm:spPr/>
      <dgm:t>
        <a:bodyPr/>
        <a:lstStyle/>
        <a:p>
          <a:endParaRPr lang="zh-CN" altLang="en-US"/>
        </a:p>
      </dgm:t>
    </dgm:pt>
    <dgm:pt modelId="{ADCD12F9-C1D9-44BC-9976-9E1A23644FBD}" type="sibTrans" cxnId="{DE03080B-9F4F-40FC-A1DC-7DD5E058A073}">
      <dgm:prSet/>
      <dgm:spPr/>
      <dgm:t>
        <a:bodyPr/>
        <a:lstStyle/>
        <a:p>
          <a:endParaRPr lang="zh-CN" altLang="en-US"/>
        </a:p>
      </dgm:t>
    </dgm:pt>
    <dgm:pt modelId="{C8DA9E6A-5EE3-40CD-8574-FD657BEBA296}" type="pres">
      <dgm:prSet presAssocID="{D8098943-D33F-4D86-AE82-4D6D2AC8374C}" presName="Name0" presStyleCnt="0">
        <dgm:presLayoutVars>
          <dgm:chPref val="1"/>
          <dgm:dir/>
          <dgm:animOne val="branch"/>
          <dgm:animLvl val="lvl"/>
          <dgm:resizeHandles val="exact"/>
        </dgm:presLayoutVars>
      </dgm:prSet>
      <dgm:spPr/>
      <dgm:t>
        <a:bodyPr/>
        <a:lstStyle/>
        <a:p>
          <a:endParaRPr lang="zh-CN" altLang="en-US"/>
        </a:p>
      </dgm:t>
    </dgm:pt>
    <dgm:pt modelId="{41F1E26C-8358-4B67-98EF-DFEB0FC89944}" type="pres">
      <dgm:prSet presAssocID="{0F2C1BD5-B0AB-4A45-8F25-3C2BABCE9D87}" presName="root1" presStyleCnt="0"/>
      <dgm:spPr/>
    </dgm:pt>
    <dgm:pt modelId="{864D02F6-14E6-4B44-BED4-15081CDACF4C}" type="pres">
      <dgm:prSet presAssocID="{0F2C1BD5-B0AB-4A45-8F25-3C2BABCE9D87}" presName="LevelOneTextNode" presStyleLbl="node0" presStyleIdx="0" presStyleCnt="1" custScaleX="67725">
        <dgm:presLayoutVars>
          <dgm:chPref val="3"/>
        </dgm:presLayoutVars>
      </dgm:prSet>
      <dgm:spPr/>
      <dgm:t>
        <a:bodyPr/>
        <a:lstStyle/>
        <a:p>
          <a:endParaRPr lang="zh-CN" altLang="en-US"/>
        </a:p>
      </dgm:t>
    </dgm:pt>
    <dgm:pt modelId="{FC4A9F4C-405C-4707-97E2-A6050A068665}" type="pres">
      <dgm:prSet presAssocID="{0F2C1BD5-B0AB-4A45-8F25-3C2BABCE9D87}" presName="level2hierChild" presStyleCnt="0"/>
      <dgm:spPr/>
    </dgm:pt>
    <dgm:pt modelId="{EA233842-D035-45F9-AB27-3066BB8D27A2}" type="pres">
      <dgm:prSet presAssocID="{D56B6026-5EE6-4ACD-A412-884C34F48A9D}" presName="conn2-1" presStyleLbl="parChTrans1D2" presStyleIdx="0" presStyleCnt="5"/>
      <dgm:spPr/>
      <dgm:t>
        <a:bodyPr/>
        <a:lstStyle/>
        <a:p>
          <a:endParaRPr lang="zh-CN" altLang="en-US"/>
        </a:p>
      </dgm:t>
    </dgm:pt>
    <dgm:pt modelId="{163C8E16-DA19-46FC-88BB-9F75022AA211}" type="pres">
      <dgm:prSet presAssocID="{D56B6026-5EE6-4ACD-A412-884C34F48A9D}" presName="connTx" presStyleLbl="parChTrans1D2" presStyleIdx="0" presStyleCnt="5"/>
      <dgm:spPr/>
      <dgm:t>
        <a:bodyPr/>
        <a:lstStyle/>
        <a:p>
          <a:endParaRPr lang="zh-CN" altLang="en-US"/>
        </a:p>
      </dgm:t>
    </dgm:pt>
    <dgm:pt modelId="{9B83789B-C30E-4C13-B251-6A6628099188}" type="pres">
      <dgm:prSet presAssocID="{2F4187D3-8C55-4241-BA12-9CAA3AF1D53B}" presName="root2" presStyleCnt="0"/>
      <dgm:spPr/>
    </dgm:pt>
    <dgm:pt modelId="{757622D8-E9A6-47B8-AAB1-A755368BE905}" type="pres">
      <dgm:prSet presAssocID="{2F4187D3-8C55-4241-BA12-9CAA3AF1D53B}" presName="LevelTwoTextNode" presStyleLbl="node2" presStyleIdx="0" presStyleCnt="5">
        <dgm:presLayoutVars>
          <dgm:chPref val="3"/>
        </dgm:presLayoutVars>
      </dgm:prSet>
      <dgm:spPr/>
      <dgm:t>
        <a:bodyPr/>
        <a:lstStyle/>
        <a:p>
          <a:endParaRPr lang="zh-CN" altLang="en-US"/>
        </a:p>
      </dgm:t>
    </dgm:pt>
    <dgm:pt modelId="{5BA47CAF-C5FC-4867-BC1F-5A1A04582D6C}" type="pres">
      <dgm:prSet presAssocID="{2F4187D3-8C55-4241-BA12-9CAA3AF1D53B}" presName="level3hierChild" presStyleCnt="0"/>
      <dgm:spPr/>
    </dgm:pt>
    <dgm:pt modelId="{F027A8FA-FE51-474E-930B-4705C32A7EC4}" type="pres">
      <dgm:prSet presAssocID="{7AF00B3C-0A32-4D3B-817A-14ACAB794321}" presName="conn2-1" presStyleLbl="parChTrans1D2" presStyleIdx="1" presStyleCnt="5"/>
      <dgm:spPr/>
      <dgm:t>
        <a:bodyPr/>
        <a:lstStyle/>
        <a:p>
          <a:endParaRPr lang="zh-CN" altLang="en-US"/>
        </a:p>
      </dgm:t>
    </dgm:pt>
    <dgm:pt modelId="{6AD20002-1717-4B3E-8DE1-E7A7A6001A6D}" type="pres">
      <dgm:prSet presAssocID="{7AF00B3C-0A32-4D3B-817A-14ACAB794321}" presName="connTx" presStyleLbl="parChTrans1D2" presStyleIdx="1" presStyleCnt="5"/>
      <dgm:spPr/>
      <dgm:t>
        <a:bodyPr/>
        <a:lstStyle/>
        <a:p>
          <a:endParaRPr lang="zh-CN" altLang="en-US"/>
        </a:p>
      </dgm:t>
    </dgm:pt>
    <dgm:pt modelId="{F6EA910A-E742-41BC-9140-D904A7E5CE5C}" type="pres">
      <dgm:prSet presAssocID="{A4E89569-FD9E-412D-91C6-883BFA2130C3}" presName="root2" presStyleCnt="0"/>
      <dgm:spPr/>
    </dgm:pt>
    <dgm:pt modelId="{7ADCAEB8-2A8A-4126-B88F-89F45E9A39EA}" type="pres">
      <dgm:prSet presAssocID="{A4E89569-FD9E-412D-91C6-883BFA2130C3}" presName="LevelTwoTextNode" presStyleLbl="node2" presStyleIdx="1" presStyleCnt="5">
        <dgm:presLayoutVars>
          <dgm:chPref val="3"/>
        </dgm:presLayoutVars>
      </dgm:prSet>
      <dgm:spPr/>
      <dgm:t>
        <a:bodyPr/>
        <a:lstStyle/>
        <a:p>
          <a:endParaRPr lang="zh-CN" altLang="en-US"/>
        </a:p>
      </dgm:t>
    </dgm:pt>
    <dgm:pt modelId="{CB506493-60ED-4201-86FF-74B932236FA3}" type="pres">
      <dgm:prSet presAssocID="{A4E89569-FD9E-412D-91C6-883BFA2130C3}" presName="level3hierChild" presStyleCnt="0"/>
      <dgm:spPr/>
    </dgm:pt>
    <dgm:pt modelId="{8F2E441D-27F7-4E1F-96AD-B48B88FF25FB}" type="pres">
      <dgm:prSet presAssocID="{BC9A2FDD-DA6E-4B64-AD22-4F190D02F166}" presName="conn2-1" presStyleLbl="parChTrans1D2" presStyleIdx="2" presStyleCnt="5"/>
      <dgm:spPr/>
      <dgm:t>
        <a:bodyPr/>
        <a:lstStyle/>
        <a:p>
          <a:endParaRPr lang="zh-CN" altLang="en-US"/>
        </a:p>
      </dgm:t>
    </dgm:pt>
    <dgm:pt modelId="{93E19870-2D8B-41A2-A3D9-90C1DEFE7E6C}" type="pres">
      <dgm:prSet presAssocID="{BC9A2FDD-DA6E-4B64-AD22-4F190D02F166}" presName="connTx" presStyleLbl="parChTrans1D2" presStyleIdx="2" presStyleCnt="5"/>
      <dgm:spPr/>
      <dgm:t>
        <a:bodyPr/>
        <a:lstStyle/>
        <a:p>
          <a:endParaRPr lang="zh-CN" altLang="en-US"/>
        </a:p>
      </dgm:t>
    </dgm:pt>
    <dgm:pt modelId="{11BCEED9-5D23-480F-BF5F-9F5B2CFC111A}" type="pres">
      <dgm:prSet presAssocID="{5F7C0BDF-199D-4F20-851A-818FB6C4D569}" presName="root2" presStyleCnt="0"/>
      <dgm:spPr/>
    </dgm:pt>
    <dgm:pt modelId="{2DA79769-D405-4D51-81CF-52AABCD063F3}" type="pres">
      <dgm:prSet presAssocID="{5F7C0BDF-199D-4F20-851A-818FB6C4D569}" presName="LevelTwoTextNode" presStyleLbl="node2" presStyleIdx="2" presStyleCnt="5">
        <dgm:presLayoutVars>
          <dgm:chPref val="3"/>
        </dgm:presLayoutVars>
      </dgm:prSet>
      <dgm:spPr/>
      <dgm:t>
        <a:bodyPr/>
        <a:lstStyle/>
        <a:p>
          <a:endParaRPr lang="zh-CN" altLang="en-US"/>
        </a:p>
      </dgm:t>
    </dgm:pt>
    <dgm:pt modelId="{C76B2796-52B4-4B06-B4E7-7A8B1AE5A86F}" type="pres">
      <dgm:prSet presAssocID="{5F7C0BDF-199D-4F20-851A-818FB6C4D569}" presName="level3hierChild" presStyleCnt="0"/>
      <dgm:spPr/>
    </dgm:pt>
    <dgm:pt modelId="{02328FE0-0B5A-40FF-855F-3EC9A4204352}" type="pres">
      <dgm:prSet presAssocID="{A93EA235-81AC-49B2-832D-E02308E2173D}" presName="conn2-1" presStyleLbl="parChTrans1D2" presStyleIdx="3" presStyleCnt="5"/>
      <dgm:spPr/>
      <dgm:t>
        <a:bodyPr/>
        <a:lstStyle/>
        <a:p>
          <a:endParaRPr lang="zh-CN" altLang="en-US"/>
        </a:p>
      </dgm:t>
    </dgm:pt>
    <dgm:pt modelId="{04FB42EC-97F1-4DC2-B017-AFFC74B4D815}" type="pres">
      <dgm:prSet presAssocID="{A93EA235-81AC-49B2-832D-E02308E2173D}" presName="connTx" presStyleLbl="parChTrans1D2" presStyleIdx="3" presStyleCnt="5"/>
      <dgm:spPr/>
      <dgm:t>
        <a:bodyPr/>
        <a:lstStyle/>
        <a:p>
          <a:endParaRPr lang="zh-CN" altLang="en-US"/>
        </a:p>
      </dgm:t>
    </dgm:pt>
    <dgm:pt modelId="{21402D61-5A1F-491C-B189-ED712C9B04F0}" type="pres">
      <dgm:prSet presAssocID="{AE0B1FBD-7F45-42BB-A877-1F183F7B2FDB}" presName="root2" presStyleCnt="0"/>
      <dgm:spPr/>
    </dgm:pt>
    <dgm:pt modelId="{57A29B68-F66F-4AD3-8924-2C5AB26C0CA1}" type="pres">
      <dgm:prSet presAssocID="{AE0B1FBD-7F45-42BB-A877-1F183F7B2FDB}" presName="LevelTwoTextNode" presStyleLbl="node2" presStyleIdx="3" presStyleCnt="5">
        <dgm:presLayoutVars>
          <dgm:chPref val="3"/>
        </dgm:presLayoutVars>
      </dgm:prSet>
      <dgm:spPr/>
      <dgm:t>
        <a:bodyPr/>
        <a:lstStyle/>
        <a:p>
          <a:endParaRPr lang="zh-CN" altLang="en-US"/>
        </a:p>
      </dgm:t>
    </dgm:pt>
    <dgm:pt modelId="{2366B1E2-B843-4E2D-87AC-FEA0639B7266}" type="pres">
      <dgm:prSet presAssocID="{AE0B1FBD-7F45-42BB-A877-1F183F7B2FDB}" presName="level3hierChild" presStyleCnt="0"/>
      <dgm:spPr/>
    </dgm:pt>
    <dgm:pt modelId="{12B69754-88A6-4CA0-803C-9374E9865D40}" type="pres">
      <dgm:prSet presAssocID="{2548D681-2D4C-4D26-99CA-3EF29D74EB68}" presName="conn2-1" presStyleLbl="parChTrans1D2" presStyleIdx="4" presStyleCnt="5"/>
      <dgm:spPr/>
      <dgm:t>
        <a:bodyPr/>
        <a:lstStyle/>
        <a:p>
          <a:endParaRPr lang="zh-CN" altLang="en-US"/>
        </a:p>
      </dgm:t>
    </dgm:pt>
    <dgm:pt modelId="{16BE2FDB-D7C9-4463-9922-BDA1976B313C}" type="pres">
      <dgm:prSet presAssocID="{2548D681-2D4C-4D26-99CA-3EF29D74EB68}" presName="connTx" presStyleLbl="parChTrans1D2" presStyleIdx="4" presStyleCnt="5"/>
      <dgm:spPr/>
      <dgm:t>
        <a:bodyPr/>
        <a:lstStyle/>
        <a:p>
          <a:endParaRPr lang="zh-CN" altLang="en-US"/>
        </a:p>
      </dgm:t>
    </dgm:pt>
    <dgm:pt modelId="{5272FE3A-FFD7-4D16-9E4C-662C0059A12B}" type="pres">
      <dgm:prSet presAssocID="{7F5958B2-422D-4100-A402-CDE08CB87699}" presName="root2" presStyleCnt="0"/>
      <dgm:spPr/>
    </dgm:pt>
    <dgm:pt modelId="{07FB851F-8889-4983-898A-C416758632A0}" type="pres">
      <dgm:prSet presAssocID="{7F5958B2-422D-4100-A402-CDE08CB87699}" presName="LevelTwoTextNode" presStyleLbl="node2" presStyleIdx="4" presStyleCnt="5">
        <dgm:presLayoutVars>
          <dgm:chPref val="3"/>
        </dgm:presLayoutVars>
      </dgm:prSet>
      <dgm:spPr/>
      <dgm:t>
        <a:bodyPr/>
        <a:lstStyle/>
        <a:p>
          <a:endParaRPr lang="zh-CN" altLang="en-US"/>
        </a:p>
      </dgm:t>
    </dgm:pt>
    <dgm:pt modelId="{164B942B-C5AE-41C0-B20E-EA5EE11766CD}" type="pres">
      <dgm:prSet presAssocID="{7F5958B2-422D-4100-A402-CDE08CB87699}" presName="level3hierChild" presStyleCnt="0"/>
      <dgm:spPr/>
    </dgm:pt>
  </dgm:ptLst>
  <dgm:cxnLst>
    <dgm:cxn modelId="{7EB266C5-75EF-44CC-B998-8E42B5A95A22}" type="presOf" srcId="{0F2C1BD5-B0AB-4A45-8F25-3C2BABCE9D87}" destId="{864D02F6-14E6-4B44-BED4-15081CDACF4C}" srcOrd="0" destOrd="0" presId="urn:microsoft.com/office/officeart/2008/layout/HorizontalMultiLevelHierarchy"/>
    <dgm:cxn modelId="{25C6BF37-92A3-405F-A0EB-EB67761E590E}" type="presOf" srcId="{2F4187D3-8C55-4241-BA12-9CAA3AF1D53B}" destId="{757622D8-E9A6-47B8-AAB1-A755368BE905}" srcOrd="0" destOrd="0" presId="urn:microsoft.com/office/officeart/2008/layout/HorizontalMultiLevelHierarchy"/>
    <dgm:cxn modelId="{6885CE36-25EB-4C87-8D85-27C78048CAF5}" type="presOf" srcId="{D8098943-D33F-4D86-AE82-4D6D2AC8374C}" destId="{C8DA9E6A-5EE3-40CD-8574-FD657BEBA296}" srcOrd="0" destOrd="0" presId="urn:microsoft.com/office/officeart/2008/layout/HorizontalMultiLevelHierarchy"/>
    <dgm:cxn modelId="{E45D23C3-39B8-4A7C-BFC3-5795BC8177CE}" type="presOf" srcId="{A93EA235-81AC-49B2-832D-E02308E2173D}" destId="{02328FE0-0B5A-40FF-855F-3EC9A4204352}" srcOrd="0" destOrd="0" presId="urn:microsoft.com/office/officeart/2008/layout/HorizontalMultiLevelHierarchy"/>
    <dgm:cxn modelId="{733803DF-06BC-48CD-8C63-D53E7EF4F16A}" srcId="{0F2C1BD5-B0AB-4A45-8F25-3C2BABCE9D87}" destId="{A4E89569-FD9E-412D-91C6-883BFA2130C3}" srcOrd="1" destOrd="0" parTransId="{7AF00B3C-0A32-4D3B-817A-14ACAB794321}" sibTransId="{8F02FCE2-8B5D-4358-B39C-1D0C14B2541C}"/>
    <dgm:cxn modelId="{810FB33D-18A7-4AA3-9E3F-46112C65C05F}" type="presOf" srcId="{7F5958B2-422D-4100-A402-CDE08CB87699}" destId="{07FB851F-8889-4983-898A-C416758632A0}" srcOrd="0" destOrd="0" presId="urn:microsoft.com/office/officeart/2008/layout/HorizontalMultiLevelHierarchy"/>
    <dgm:cxn modelId="{13E0F118-FF47-4993-807D-6FC3DCCECAFE}" srcId="{0F2C1BD5-B0AB-4A45-8F25-3C2BABCE9D87}" destId="{5F7C0BDF-199D-4F20-851A-818FB6C4D569}" srcOrd="2" destOrd="0" parTransId="{BC9A2FDD-DA6E-4B64-AD22-4F190D02F166}" sibTransId="{086094CF-208D-40EC-ABE2-7FAED3AF5C2D}"/>
    <dgm:cxn modelId="{3573342F-2157-44F4-845D-98667AD371F9}" type="presOf" srcId="{2548D681-2D4C-4D26-99CA-3EF29D74EB68}" destId="{16BE2FDB-D7C9-4463-9922-BDA1976B313C}" srcOrd="1" destOrd="0" presId="urn:microsoft.com/office/officeart/2008/layout/HorizontalMultiLevelHierarchy"/>
    <dgm:cxn modelId="{A1D4C18B-4777-4724-A370-2439858B09AF}" type="presOf" srcId="{7AF00B3C-0A32-4D3B-817A-14ACAB794321}" destId="{F027A8FA-FE51-474E-930B-4705C32A7EC4}" srcOrd="0" destOrd="0" presId="urn:microsoft.com/office/officeart/2008/layout/HorizontalMultiLevelHierarchy"/>
    <dgm:cxn modelId="{D1AC418B-69D5-4020-B0B1-82D157EBC90F}" type="presOf" srcId="{A4E89569-FD9E-412D-91C6-883BFA2130C3}" destId="{7ADCAEB8-2A8A-4126-B88F-89F45E9A39EA}" srcOrd="0" destOrd="0" presId="urn:microsoft.com/office/officeart/2008/layout/HorizontalMultiLevelHierarchy"/>
    <dgm:cxn modelId="{50B40519-1B92-43FA-8430-F373D6D1219B}" type="presOf" srcId="{AE0B1FBD-7F45-42BB-A877-1F183F7B2FDB}" destId="{57A29B68-F66F-4AD3-8924-2C5AB26C0CA1}" srcOrd="0" destOrd="0" presId="urn:microsoft.com/office/officeart/2008/layout/HorizontalMultiLevelHierarchy"/>
    <dgm:cxn modelId="{FB2DEC25-BC90-4B8E-93D4-E396F7B95590}" srcId="{0F2C1BD5-B0AB-4A45-8F25-3C2BABCE9D87}" destId="{2F4187D3-8C55-4241-BA12-9CAA3AF1D53B}" srcOrd="0" destOrd="0" parTransId="{D56B6026-5EE6-4ACD-A412-884C34F48A9D}" sibTransId="{80CE8531-C7D7-47EA-9FFE-4804A339EADE}"/>
    <dgm:cxn modelId="{30A05473-BD08-4C6C-9A0D-952507E0591B}" type="presOf" srcId="{7AF00B3C-0A32-4D3B-817A-14ACAB794321}" destId="{6AD20002-1717-4B3E-8DE1-E7A7A6001A6D}" srcOrd="1" destOrd="0" presId="urn:microsoft.com/office/officeart/2008/layout/HorizontalMultiLevelHierarchy"/>
    <dgm:cxn modelId="{DE03080B-9F4F-40FC-A1DC-7DD5E058A073}" srcId="{0F2C1BD5-B0AB-4A45-8F25-3C2BABCE9D87}" destId="{7F5958B2-422D-4100-A402-CDE08CB87699}" srcOrd="4" destOrd="0" parTransId="{2548D681-2D4C-4D26-99CA-3EF29D74EB68}" sibTransId="{ADCD12F9-C1D9-44BC-9976-9E1A23644FBD}"/>
    <dgm:cxn modelId="{28CE7982-FD29-4C3A-B878-38C288C1FC19}" srcId="{0F2C1BD5-B0AB-4A45-8F25-3C2BABCE9D87}" destId="{AE0B1FBD-7F45-42BB-A877-1F183F7B2FDB}" srcOrd="3" destOrd="0" parTransId="{A93EA235-81AC-49B2-832D-E02308E2173D}" sibTransId="{02E88708-C532-4711-ABBB-585E39D2D1E8}"/>
    <dgm:cxn modelId="{AED1037A-0EE8-48EE-82A9-002206E5E304}" srcId="{D8098943-D33F-4D86-AE82-4D6D2AC8374C}" destId="{0F2C1BD5-B0AB-4A45-8F25-3C2BABCE9D87}" srcOrd="0" destOrd="0" parTransId="{85EAD041-CDC3-461E-BEA2-07D1558B5B0F}" sibTransId="{EEA9C130-1906-4A6B-9FF1-8D4E17EEECF2}"/>
    <dgm:cxn modelId="{B7E5C504-67D3-4DD9-8BDF-367D7B6D45D9}" type="presOf" srcId="{D56B6026-5EE6-4ACD-A412-884C34F48A9D}" destId="{EA233842-D035-45F9-AB27-3066BB8D27A2}" srcOrd="0" destOrd="0" presId="urn:microsoft.com/office/officeart/2008/layout/HorizontalMultiLevelHierarchy"/>
    <dgm:cxn modelId="{7DE3DEB2-D23B-4462-A2F3-9008FB232762}" type="presOf" srcId="{2548D681-2D4C-4D26-99CA-3EF29D74EB68}" destId="{12B69754-88A6-4CA0-803C-9374E9865D40}" srcOrd="0" destOrd="0" presId="urn:microsoft.com/office/officeart/2008/layout/HorizontalMultiLevelHierarchy"/>
    <dgm:cxn modelId="{489C3630-003D-45BC-8C52-40439462DDB6}" type="presOf" srcId="{BC9A2FDD-DA6E-4B64-AD22-4F190D02F166}" destId="{8F2E441D-27F7-4E1F-96AD-B48B88FF25FB}" srcOrd="0" destOrd="0" presId="urn:microsoft.com/office/officeart/2008/layout/HorizontalMultiLevelHierarchy"/>
    <dgm:cxn modelId="{A9DF42A8-BD14-4A26-84A0-2519BDE97EDB}" type="presOf" srcId="{BC9A2FDD-DA6E-4B64-AD22-4F190D02F166}" destId="{93E19870-2D8B-41A2-A3D9-90C1DEFE7E6C}" srcOrd="1" destOrd="0" presId="urn:microsoft.com/office/officeart/2008/layout/HorizontalMultiLevelHierarchy"/>
    <dgm:cxn modelId="{A27F75E8-5B40-4685-BE2A-73354FF17B47}" type="presOf" srcId="{5F7C0BDF-199D-4F20-851A-818FB6C4D569}" destId="{2DA79769-D405-4D51-81CF-52AABCD063F3}" srcOrd="0" destOrd="0" presId="urn:microsoft.com/office/officeart/2008/layout/HorizontalMultiLevelHierarchy"/>
    <dgm:cxn modelId="{9B991668-4CD2-43A6-A66E-A0EF6C82918E}" type="presOf" srcId="{D56B6026-5EE6-4ACD-A412-884C34F48A9D}" destId="{163C8E16-DA19-46FC-88BB-9F75022AA211}" srcOrd="1" destOrd="0" presId="urn:microsoft.com/office/officeart/2008/layout/HorizontalMultiLevelHierarchy"/>
    <dgm:cxn modelId="{3D358516-D37E-4809-B427-E964EEEB52E2}" type="presOf" srcId="{A93EA235-81AC-49B2-832D-E02308E2173D}" destId="{04FB42EC-97F1-4DC2-B017-AFFC74B4D815}" srcOrd="1" destOrd="0" presId="urn:microsoft.com/office/officeart/2008/layout/HorizontalMultiLevelHierarchy"/>
    <dgm:cxn modelId="{A48CCCAE-5476-4DEE-89B1-24906DA133AC}" type="presParOf" srcId="{C8DA9E6A-5EE3-40CD-8574-FD657BEBA296}" destId="{41F1E26C-8358-4B67-98EF-DFEB0FC89944}" srcOrd="0" destOrd="0" presId="urn:microsoft.com/office/officeart/2008/layout/HorizontalMultiLevelHierarchy"/>
    <dgm:cxn modelId="{3D0789B5-810B-4A97-97A8-6359EF77152B}" type="presParOf" srcId="{41F1E26C-8358-4B67-98EF-DFEB0FC89944}" destId="{864D02F6-14E6-4B44-BED4-15081CDACF4C}" srcOrd="0" destOrd="0" presId="urn:microsoft.com/office/officeart/2008/layout/HorizontalMultiLevelHierarchy"/>
    <dgm:cxn modelId="{8997CA6A-B260-42F5-9780-9CF218738CC0}" type="presParOf" srcId="{41F1E26C-8358-4B67-98EF-DFEB0FC89944}" destId="{FC4A9F4C-405C-4707-97E2-A6050A068665}" srcOrd="1" destOrd="0" presId="urn:microsoft.com/office/officeart/2008/layout/HorizontalMultiLevelHierarchy"/>
    <dgm:cxn modelId="{D723D018-09DD-4926-B81D-FC42FEBE8163}" type="presParOf" srcId="{FC4A9F4C-405C-4707-97E2-A6050A068665}" destId="{EA233842-D035-45F9-AB27-3066BB8D27A2}" srcOrd="0" destOrd="0" presId="urn:microsoft.com/office/officeart/2008/layout/HorizontalMultiLevelHierarchy"/>
    <dgm:cxn modelId="{EE9E99B1-CF59-407C-9BD1-0908DA76F505}" type="presParOf" srcId="{EA233842-D035-45F9-AB27-3066BB8D27A2}" destId="{163C8E16-DA19-46FC-88BB-9F75022AA211}" srcOrd="0" destOrd="0" presId="urn:microsoft.com/office/officeart/2008/layout/HorizontalMultiLevelHierarchy"/>
    <dgm:cxn modelId="{6D7FB45A-B0CA-400A-BDAD-8AFF1FCAE2B4}" type="presParOf" srcId="{FC4A9F4C-405C-4707-97E2-A6050A068665}" destId="{9B83789B-C30E-4C13-B251-6A6628099188}" srcOrd="1" destOrd="0" presId="urn:microsoft.com/office/officeart/2008/layout/HorizontalMultiLevelHierarchy"/>
    <dgm:cxn modelId="{673C973D-9ED7-4AD9-8CE5-9FB992F3F8E6}" type="presParOf" srcId="{9B83789B-C30E-4C13-B251-6A6628099188}" destId="{757622D8-E9A6-47B8-AAB1-A755368BE905}" srcOrd="0" destOrd="0" presId="urn:microsoft.com/office/officeart/2008/layout/HorizontalMultiLevelHierarchy"/>
    <dgm:cxn modelId="{A9728BD4-C878-4AFD-A6F0-7C9F3AA3F1AA}" type="presParOf" srcId="{9B83789B-C30E-4C13-B251-6A6628099188}" destId="{5BA47CAF-C5FC-4867-BC1F-5A1A04582D6C}" srcOrd="1" destOrd="0" presId="urn:microsoft.com/office/officeart/2008/layout/HorizontalMultiLevelHierarchy"/>
    <dgm:cxn modelId="{866600D8-9369-4366-BC49-11DA1BEEE274}" type="presParOf" srcId="{FC4A9F4C-405C-4707-97E2-A6050A068665}" destId="{F027A8FA-FE51-474E-930B-4705C32A7EC4}" srcOrd="2" destOrd="0" presId="urn:microsoft.com/office/officeart/2008/layout/HorizontalMultiLevelHierarchy"/>
    <dgm:cxn modelId="{1601FAC2-5C00-426D-89AD-39A676A67428}" type="presParOf" srcId="{F027A8FA-FE51-474E-930B-4705C32A7EC4}" destId="{6AD20002-1717-4B3E-8DE1-E7A7A6001A6D}" srcOrd="0" destOrd="0" presId="urn:microsoft.com/office/officeart/2008/layout/HorizontalMultiLevelHierarchy"/>
    <dgm:cxn modelId="{98E3CCB6-9A59-4B1E-983C-54CAC49F1CB9}" type="presParOf" srcId="{FC4A9F4C-405C-4707-97E2-A6050A068665}" destId="{F6EA910A-E742-41BC-9140-D904A7E5CE5C}" srcOrd="3" destOrd="0" presId="urn:microsoft.com/office/officeart/2008/layout/HorizontalMultiLevelHierarchy"/>
    <dgm:cxn modelId="{C8E8F8D8-7A17-4E5D-8C98-5EB70A9C6B74}" type="presParOf" srcId="{F6EA910A-E742-41BC-9140-D904A7E5CE5C}" destId="{7ADCAEB8-2A8A-4126-B88F-89F45E9A39EA}" srcOrd="0" destOrd="0" presId="urn:microsoft.com/office/officeart/2008/layout/HorizontalMultiLevelHierarchy"/>
    <dgm:cxn modelId="{96DEA88E-1E39-45C3-937E-857F302970E3}" type="presParOf" srcId="{F6EA910A-E742-41BC-9140-D904A7E5CE5C}" destId="{CB506493-60ED-4201-86FF-74B932236FA3}" srcOrd="1" destOrd="0" presId="urn:microsoft.com/office/officeart/2008/layout/HorizontalMultiLevelHierarchy"/>
    <dgm:cxn modelId="{45F9B507-8FDB-4C37-97D7-8FDD9F110C46}" type="presParOf" srcId="{FC4A9F4C-405C-4707-97E2-A6050A068665}" destId="{8F2E441D-27F7-4E1F-96AD-B48B88FF25FB}" srcOrd="4" destOrd="0" presId="urn:microsoft.com/office/officeart/2008/layout/HorizontalMultiLevelHierarchy"/>
    <dgm:cxn modelId="{5100F6B4-121A-46C1-A763-3D2041D1DF10}" type="presParOf" srcId="{8F2E441D-27F7-4E1F-96AD-B48B88FF25FB}" destId="{93E19870-2D8B-41A2-A3D9-90C1DEFE7E6C}" srcOrd="0" destOrd="0" presId="urn:microsoft.com/office/officeart/2008/layout/HorizontalMultiLevelHierarchy"/>
    <dgm:cxn modelId="{1D2A9D0C-9BCC-493A-A943-2D23F148479D}" type="presParOf" srcId="{FC4A9F4C-405C-4707-97E2-A6050A068665}" destId="{11BCEED9-5D23-480F-BF5F-9F5B2CFC111A}" srcOrd="5" destOrd="0" presId="urn:microsoft.com/office/officeart/2008/layout/HorizontalMultiLevelHierarchy"/>
    <dgm:cxn modelId="{51D61172-A015-4B5B-8994-882390AC4207}" type="presParOf" srcId="{11BCEED9-5D23-480F-BF5F-9F5B2CFC111A}" destId="{2DA79769-D405-4D51-81CF-52AABCD063F3}" srcOrd="0" destOrd="0" presId="urn:microsoft.com/office/officeart/2008/layout/HorizontalMultiLevelHierarchy"/>
    <dgm:cxn modelId="{54A8A934-7C57-4E2A-8F14-851608FF862A}" type="presParOf" srcId="{11BCEED9-5D23-480F-BF5F-9F5B2CFC111A}" destId="{C76B2796-52B4-4B06-B4E7-7A8B1AE5A86F}" srcOrd="1" destOrd="0" presId="urn:microsoft.com/office/officeart/2008/layout/HorizontalMultiLevelHierarchy"/>
    <dgm:cxn modelId="{6ABC19FC-C467-4AFC-BCCD-C12818A2E887}" type="presParOf" srcId="{FC4A9F4C-405C-4707-97E2-A6050A068665}" destId="{02328FE0-0B5A-40FF-855F-3EC9A4204352}" srcOrd="6" destOrd="0" presId="urn:microsoft.com/office/officeart/2008/layout/HorizontalMultiLevelHierarchy"/>
    <dgm:cxn modelId="{D4B8BF12-2BF3-4640-93B0-59AE92CE7F53}" type="presParOf" srcId="{02328FE0-0B5A-40FF-855F-3EC9A4204352}" destId="{04FB42EC-97F1-4DC2-B017-AFFC74B4D815}" srcOrd="0" destOrd="0" presId="urn:microsoft.com/office/officeart/2008/layout/HorizontalMultiLevelHierarchy"/>
    <dgm:cxn modelId="{C62F0B40-705E-4D0C-9D34-81937681B5B3}" type="presParOf" srcId="{FC4A9F4C-405C-4707-97E2-A6050A068665}" destId="{21402D61-5A1F-491C-B189-ED712C9B04F0}" srcOrd="7" destOrd="0" presId="urn:microsoft.com/office/officeart/2008/layout/HorizontalMultiLevelHierarchy"/>
    <dgm:cxn modelId="{F0027F17-1ED1-4854-9912-48855E08735B}" type="presParOf" srcId="{21402D61-5A1F-491C-B189-ED712C9B04F0}" destId="{57A29B68-F66F-4AD3-8924-2C5AB26C0CA1}" srcOrd="0" destOrd="0" presId="urn:microsoft.com/office/officeart/2008/layout/HorizontalMultiLevelHierarchy"/>
    <dgm:cxn modelId="{5B4EDA02-B8B4-4B79-9115-05D5967E1B50}" type="presParOf" srcId="{21402D61-5A1F-491C-B189-ED712C9B04F0}" destId="{2366B1E2-B843-4E2D-87AC-FEA0639B7266}" srcOrd="1" destOrd="0" presId="urn:microsoft.com/office/officeart/2008/layout/HorizontalMultiLevelHierarchy"/>
    <dgm:cxn modelId="{4836206A-BB5C-4450-9CA4-99BACEF31036}" type="presParOf" srcId="{FC4A9F4C-405C-4707-97E2-A6050A068665}" destId="{12B69754-88A6-4CA0-803C-9374E9865D40}" srcOrd="8" destOrd="0" presId="urn:microsoft.com/office/officeart/2008/layout/HorizontalMultiLevelHierarchy"/>
    <dgm:cxn modelId="{F5156A0D-8E80-4A41-9772-7B5DD4D8149C}" type="presParOf" srcId="{12B69754-88A6-4CA0-803C-9374E9865D40}" destId="{16BE2FDB-D7C9-4463-9922-BDA1976B313C}" srcOrd="0" destOrd="0" presId="urn:microsoft.com/office/officeart/2008/layout/HorizontalMultiLevelHierarchy"/>
    <dgm:cxn modelId="{78081B94-2415-4DD8-9794-E2E2FF137A3A}" type="presParOf" srcId="{FC4A9F4C-405C-4707-97E2-A6050A068665}" destId="{5272FE3A-FFD7-4D16-9E4C-662C0059A12B}" srcOrd="9" destOrd="0" presId="urn:microsoft.com/office/officeart/2008/layout/HorizontalMultiLevelHierarchy"/>
    <dgm:cxn modelId="{0749D21D-5D7E-45B1-A4FD-F53D01DF369D}" type="presParOf" srcId="{5272FE3A-FFD7-4D16-9E4C-662C0059A12B}" destId="{07FB851F-8889-4983-898A-C416758632A0}" srcOrd="0" destOrd="0" presId="urn:microsoft.com/office/officeart/2008/layout/HorizontalMultiLevelHierarchy"/>
    <dgm:cxn modelId="{E522BADE-E0EE-40BF-B5BE-27D09E340D74}" type="presParOf" srcId="{5272FE3A-FFD7-4D16-9E4C-662C0059A12B}" destId="{164B942B-C5AE-41C0-B20E-EA5EE11766C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8098943-D33F-4D86-AE82-4D6D2AC8374C}" type="doc">
      <dgm:prSet loTypeId="urn:microsoft.com/office/officeart/2008/layout/HorizontalMultiLevelHierarchy" loCatId="hierarchy" qsTypeId="urn:microsoft.com/office/officeart/2005/8/quickstyle/simple1" qsCatId="simple" csTypeId="urn:microsoft.com/office/officeart/2005/8/colors/accent1_5" csCatId="accent1" phldr="1"/>
      <dgm:spPr/>
      <dgm:t>
        <a:bodyPr/>
        <a:lstStyle/>
        <a:p>
          <a:endParaRPr lang="zh-CN" altLang="en-US"/>
        </a:p>
      </dgm:t>
    </dgm:pt>
    <dgm:pt modelId="{0F2C1BD5-B0AB-4A45-8F25-3C2BABCE9D87}">
      <dgm:prSet phldrT="[文本]" custT="1"/>
      <dgm:spPr/>
      <dgm:t>
        <a:bodyPr vert="vert"/>
        <a:lstStyle/>
        <a:p>
          <a:r>
            <a:rPr lang="zh-CN" altLang="en-US" sz="18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国际</a:t>
          </a:r>
          <a:r>
            <a:rPr lang="zh-CN" altLang="en-US" sz="18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航运</a:t>
          </a:r>
          <a:r>
            <a:rPr lang="zh-CN" altLang="en-US" sz="18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企业</a:t>
          </a:r>
          <a:endParaRPr lang="zh-CN" altLang="en-US" sz="1800" dirty="0"/>
        </a:p>
      </dgm:t>
    </dgm:pt>
    <dgm:pt modelId="{85EAD041-CDC3-461E-BEA2-07D1558B5B0F}" type="parTrans" cxnId="{AED1037A-0EE8-48EE-82A9-002206E5E304}">
      <dgm:prSet/>
      <dgm:spPr/>
      <dgm:t>
        <a:bodyPr/>
        <a:lstStyle/>
        <a:p>
          <a:endParaRPr lang="zh-CN" altLang="en-US"/>
        </a:p>
      </dgm:t>
    </dgm:pt>
    <dgm:pt modelId="{EEA9C130-1906-4A6B-9FF1-8D4E17EEECF2}" type="sibTrans" cxnId="{AED1037A-0EE8-48EE-82A9-002206E5E304}">
      <dgm:prSet/>
      <dgm:spPr/>
      <dgm:t>
        <a:bodyPr/>
        <a:lstStyle/>
        <a:p>
          <a:endParaRPr lang="zh-CN" altLang="en-US"/>
        </a:p>
      </dgm:t>
    </dgm:pt>
    <dgm:pt modelId="{2F4187D3-8C55-4241-BA12-9CAA3AF1D53B}">
      <dgm:prSet phldrT="[文本]" custT="1"/>
      <dgm:spPr/>
      <dgm:t>
        <a:bodyPr/>
        <a:lstStyle/>
        <a:p>
          <a:r>
            <a:rPr lang="zh-CN" altLang="en-US" sz="1600" b="1" dirty="0"/>
            <a:t>国营公司</a:t>
          </a:r>
        </a:p>
      </dgm:t>
    </dgm:pt>
    <dgm:pt modelId="{D56B6026-5EE6-4ACD-A412-884C34F48A9D}" type="parTrans" cxnId="{FB2DEC25-BC90-4B8E-93D4-E396F7B95590}">
      <dgm:prSet/>
      <dgm:spPr/>
      <dgm:t>
        <a:bodyPr/>
        <a:lstStyle/>
        <a:p>
          <a:endParaRPr lang="zh-CN" altLang="en-US"/>
        </a:p>
      </dgm:t>
    </dgm:pt>
    <dgm:pt modelId="{80CE8531-C7D7-47EA-9FFE-4804A339EADE}" type="sibTrans" cxnId="{FB2DEC25-BC90-4B8E-93D4-E396F7B95590}">
      <dgm:prSet/>
      <dgm:spPr/>
      <dgm:t>
        <a:bodyPr/>
        <a:lstStyle/>
        <a:p>
          <a:endParaRPr lang="zh-CN" altLang="en-US"/>
        </a:p>
      </dgm:t>
    </dgm:pt>
    <dgm:pt modelId="{A4E89569-FD9E-412D-91C6-883BFA2130C3}">
      <dgm:prSet phldrT="[文本]" custT="1"/>
      <dgm:spPr/>
      <dgm:t>
        <a:bodyPr/>
        <a:lstStyle/>
        <a:p>
          <a:r>
            <a:rPr lang="zh-CN" altLang="en-US" sz="1600" b="1" dirty="0"/>
            <a:t>集体公司</a:t>
          </a:r>
        </a:p>
      </dgm:t>
    </dgm:pt>
    <dgm:pt modelId="{7AF00B3C-0A32-4D3B-817A-14ACAB794321}" type="parTrans" cxnId="{733803DF-06BC-48CD-8C63-D53E7EF4F16A}">
      <dgm:prSet/>
      <dgm:spPr/>
      <dgm:t>
        <a:bodyPr/>
        <a:lstStyle/>
        <a:p>
          <a:endParaRPr lang="zh-CN" altLang="en-US"/>
        </a:p>
      </dgm:t>
    </dgm:pt>
    <dgm:pt modelId="{8F02FCE2-8B5D-4358-B39C-1D0C14B2541C}" type="sibTrans" cxnId="{733803DF-06BC-48CD-8C63-D53E7EF4F16A}">
      <dgm:prSet/>
      <dgm:spPr/>
      <dgm:t>
        <a:bodyPr/>
        <a:lstStyle/>
        <a:p>
          <a:endParaRPr lang="zh-CN" altLang="en-US"/>
        </a:p>
      </dgm:t>
    </dgm:pt>
    <dgm:pt modelId="{AE0B1FBD-7F45-42BB-A877-1F183F7B2FDB}">
      <dgm:prSet phldrT="[文本]" custT="1"/>
      <dgm:spPr/>
      <dgm:t>
        <a:bodyPr/>
        <a:lstStyle/>
        <a:p>
          <a:r>
            <a:rPr lang="zh-CN" altLang="en-US" sz="1600" b="1" dirty="0"/>
            <a:t>合营公司</a:t>
          </a:r>
          <a:endParaRPr lang="en-US" altLang="zh-CN" sz="1900" b="1" dirty="0"/>
        </a:p>
      </dgm:t>
    </dgm:pt>
    <dgm:pt modelId="{A93EA235-81AC-49B2-832D-E02308E2173D}" type="parTrans" cxnId="{28CE7982-FD29-4C3A-B878-38C288C1FC19}">
      <dgm:prSet/>
      <dgm:spPr/>
      <dgm:t>
        <a:bodyPr/>
        <a:lstStyle/>
        <a:p>
          <a:endParaRPr lang="zh-CN" altLang="en-US"/>
        </a:p>
      </dgm:t>
    </dgm:pt>
    <dgm:pt modelId="{02E88708-C532-4711-ABBB-585E39D2D1E8}" type="sibTrans" cxnId="{28CE7982-FD29-4C3A-B878-38C288C1FC19}">
      <dgm:prSet/>
      <dgm:spPr/>
      <dgm:t>
        <a:bodyPr/>
        <a:lstStyle/>
        <a:p>
          <a:endParaRPr lang="zh-CN" altLang="en-US"/>
        </a:p>
      </dgm:t>
    </dgm:pt>
    <dgm:pt modelId="{5F7C0BDF-199D-4F20-851A-818FB6C4D569}">
      <dgm:prSet phldrT="[文本]" custT="1"/>
      <dgm:spPr/>
      <dgm:t>
        <a:bodyPr/>
        <a:lstStyle/>
        <a:p>
          <a:r>
            <a:rPr lang="zh-CN" altLang="en-US" sz="1600" b="1" dirty="0"/>
            <a:t>私营公司</a:t>
          </a:r>
          <a:endParaRPr lang="en-US" altLang="zh-CN" sz="1600" b="1" dirty="0"/>
        </a:p>
      </dgm:t>
    </dgm:pt>
    <dgm:pt modelId="{BC9A2FDD-DA6E-4B64-AD22-4F190D02F166}" type="parTrans" cxnId="{13E0F118-FF47-4993-807D-6FC3DCCECAFE}">
      <dgm:prSet/>
      <dgm:spPr/>
      <dgm:t>
        <a:bodyPr/>
        <a:lstStyle/>
        <a:p>
          <a:endParaRPr lang="zh-CN" altLang="en-US"/>
        </a:p>
      </dgm:t>
    </dgm:pt>
    <dgm:pt modelId="{086094CF-208D-40EC-ABE2-7FAED3AF5C2D}" type="sibTrans" cxnId="{13E0F118-FF47-4993-807D-6FC3DCCECAFE}">
      <dgm:prSet/>
      <dgm:spPr/>
      <dgm:t>
        <a:bodyPr/>
        <a:lstStyle/>
        <a:p>
          <a:endParaRPr lang="zh-CN" altLang="en-US"/>
        </a:p>
      </dgm:t>
    </dgm:pt>
    <dgm:pt modelId="{7F5958B2-422D-4100-A402-CDE08CB87699}">
      <dgm:prSet phldrT="[文本]" custT="1"/>
      <dgm:spPr/>
      <dgm:t>
        <a:bodyPr/>
        <a:lstStyle/>
        <a:p>
          <a:r>
            <a:rPr lang="zh-CN" altLang="en-US" sz="1600" b="1" dirty="0">
              <a:latin typeface="+mn-ea"/>
              <a:ea typeface="+mn-ea"/>
              <a:cs typeface="Times New Roman" panose="02020603050405020304" pitchFamily="18" charset="0"/>
              <a:sym typeface="+mn-ea"/>
            </a:rPr>
            <a:t>股份两合公司</a:t>
          </a:r>
          <a:endParaRPr lang="en-US" altLang="zh-CN" sz="1600" b="1" dirty="0">
            <a:latin typeface="+mn-ea"/>
            <a:ea typeface="+mn-ea"/>
          </a:endParaRPr>
        </a:p>
      </dgm:t>
    </dgm:pt>
    <dgm:pt modelId="{2548D681-2D4C-4D26-99CA-3EF29D74EB68}" type="parTrans" cxnId="{DE03080B-9F4F-40FC-A1DC-7DD5E058A073}">
      <dgm:prSet/>
      <dgm:spPr/>
      <dgm:t>
        <a:bodyPr/>
        <a:lstStyle/>
        <a:p>
          <a:endParaRPr lang="zh-CN" altLang="en-US"/>
        </a:p>
      </dgm:t>
    </dgm:pt>
    <dgm:pt modelId="{ADCD12F9-C1D9-44BC-9976-9E1A23644FBD}" type="sibTrans" cxnId="{DE03080B-9F4F-40FC-A1DC-7DD5E058A073}">
      <dgm:prSet/>
      <dgm:spPr/>
      <dgm:t>
        <a:bodyPr/>
        <a:lstStyle/>
        <a:p>
          <a:endParaRPr lang="zh-CN" altLang="en-US"/>
        </a:p>
      </dgm:t>
    </dgm:pt>
    <dgm:pt modelId="{C8DA9E6A-5EE3-40CD-8574-FD657BEBA296}" type="pres">
      <dgm:prSet presAssocID="{D8098943-D33F-4D86-AE82-4D6D2AC8374C}" presName="Name0" presStyleCnt="0">
        <dgm:presLayoutVars>
          <dgm:chPref val="1"/>
          <dgm:dir/>
          <dgm:animOne val="branch"/>
          <dgm:animLvl val="lvl"/>
          <dgm:resizeHandles val="exact"/>
        </dgm:presLayoutVars>
      </dgm:prSet>
      <dgm:spPr/>
      <dgm:t>
        <a:bodyPr/>
        <a:lstStyle/>
        <a:p>
          <a:endParaRPr lang="zh-CN" altLang="en-US"/>
        </a:p>
      </dgm:t>
    </dgm:pt>
    <dgm:pt modelId="{41F1E26C-8358-4B67-98EF-DFEB0FC89944}" type="pres">
      <dgm:prSet presAssocID="{0F2C1BD5-B0AB-4A45-8F25-3C2BABCE9D87}" presName="root1" presStyleCnt="0"/>
      <dgm:spPr/>
    </dgm:pt>
    <dgm:pt modelId="{864D02F6-14E6-4B44-BED4-15081CDACF4C}" type="pres">
      <dgm:prSet presAssocID="{0F2C1BD5-B0AB-4A45-8F25-3C2BABCE9D87}" presName="LevelOneTextNode" presStyleLbl="node0" presStyleIdx="0" presStyleCnt="1" custScaleX="67725">
        <dgm:presLayoutVars>
          <dgm:chPref val="3"/>
        </dgm:presLayoutVars>
      </dgm:prSet>
      <dgm:spPr/>
      <dgm:t>
        <a:bodyPr/>
        <a:lstStyle/>
        <a:p>
          <a:endParaRPr lang="zh-CN" altLang="en-US"/>
        </a:p>
      </dgm:t>
    </dgm:pt>
    <dgm:pt modelId="{FC4A9F4C-405C-4707-97E2-A6050A068665}" type="pres">
      <dgm:prSet presAssocID="{0F2C1BD5-B0AB-4A45-8F25-3C2BABCE9D87}" presName="level2hierChild" presStyleCnt="0"/>
      <dgm:spPr/>
    </dgm:pt>
    <dgm:pt modelId="{EA233842-D035-45F9-AB27-3066BB8D27A2}" type="pres">
      <dgm:prSet presAssocID="{D56B6026-5EE6-4ACD-A412-884C34F48A9D}" presName="conn2-1" presStyleLbl="parChTrans1D2" presStyleIdx="0" presStyleCnt="5"/>
      <dgm:spPr/>
      <dgm:t>
        <a:bodyPr/>
        <a:lstStyle/>
        <a:p>
          <a:endParaRPr lang="zh-CN" altLang="en-US"/>
        </a:p>
      </dgm:t>
    </dgm:pt>
    <dgm:pt modelId="{163C8E16-DA19-46FC-88BB-9F75022AA211}" type="pres">
      <dgm:prSet presAssocID="{D56B6026-5EE6-4ACD-A412-884C34F48A9D}" presName="connTx" presStyleLbl="parChTrans1D2" presStyleIdx="0" presStyleCnt="5"/>
      <dgm:spPr/>
      <dgm:t>
        <a:bodyPr/>
        <a:lstStyle/>
        <a:p>
          <a:endParaRPr lang="zh-CN" altLang="en-US"/>
        </a:p>
      </dgm:t>
    </dgm:pt>
    <dgm:pt modelId="{9B83789B-C30E-4C13-B251-6A6628099188}" type="pres">
      <dgm:prSet presAssocID="{2F4187D3-8C55-4241-BA12-9CAA3AF1D53B}" presName="root2" presStyleCnt="0"/>
      <dgm:spPr/>
    </dgm:pt>
    <dgm:pt modelId="{757622D8-E9A6-47B8-AAB1-A755368BE905}" type="pres">
      <dgm:prSet presAssocID="{2F4187D3-8C55-4241-BA12-9CAA3AF1D53B}" presName="LevelTwoTextNode" presStyleLbl="node2" presStyleIdx="0" presStyleCnt="5">
        <dgm:presLayoutVars>
          <dgm:chPref val="3"/>
        </dgm:presLayoutVars>
      </dgm:prSet>
      <dgm:spPr/>
      <dgm:t>
        <a:bodyPr/>
        <a:lstStyle/>
        <a:p>
          <a:endParaRPr lang="zh-CN" altLang="en-US"/>
        </a:p>
      </dgm:t>
    </dgm:pt>
    <dgm:pt modelId="{5BA47CAF-C5FC-4867-BC1F-5A1A04582D6C}" type="pres">
      <dgm:prSet presAssocID="{2F4187D3-8C55-4241-BA12-9CAA3AF1D53B}" presName="level3hierChild" presStyleCnt="0"/>
      <dgm:spPr/>
    </dgm:pt>
    <dgm:pt modelId="{F027A8FA-FE51-474E-930B-4705C32A7EC4}" type="pres">
      <dgm:prSet presAssocID="{7AF00B3C-0A32-4D3B-817A-14ACAB794321}" presName="conn2-1" presStyleLbl="parChTrans1D2" presStyleIdx="1" presStyleCnt="5"/>
      <dgm:spPr/>
      <dgm:t>
        <a:bodyPr/>
        <a:lstStyle/>
        <a:p>
          <a:endParaRPr lang="zh-CN" altLang="en-US"/>
        </a:p>
      </dgm:t>
    </dgm:pt>
    <dgm:pt modelId="{6AD20002-1717-4B3E-8DE1-E7A7A6001A6D}" type="pres">
      <dgm:prSet presAssocID="{7AF00B3C-0A32-4D3B-817A-14ACAB794321}" presName="connTx" presStyleLbl="parChTrans1D2" presStyleIdx="1" presStyleCnt="5"/>
      <dgm:spPr/>
      <dgm:t>
        <a:bodyPr/>
        <a:lstStyle/>
        <a:p>
          <a:endParaRPr lang="zh-CN" altLang="en-US"/>
        </a:p>
      </dgm:t>
    </dgm:pt>
    <dgm:pt modelId="{F6EA910A-E742-41BC-9140-D904A7E5CE5C}" type="pres">
      <dgm:prSet presAssocID="{A4E89569-FD9E-412D-91C6-883BFA2130C3}" presName="root2" presStyleCnt="0"/>
      <dgm:spPr/>
    </dgm:pt>
    <dgm:pt modelId="{7ADCAEB8-2A8A-4126-B88F-89F45E9A39EA}" type="pres">
      <dgm:prSet presAssocID="{A4E89569-FD9E-412D-91C6-883BFA2130C3}" presName="LevelTwoTextNode" presStyleLbl="node2" presStyleIdx="1" presStyleCnt="5">
        <dgm:presLayoutVars>
          <dgm:chPref val="3"/>
        </dgm:presLayoutVars>
      </dgm:prSet>
      <dgm:spPr/>
      <dgm:t>
        <a:bodyPr/>
        <a:lstStyle/>
        <a:p>
          <a:endParaRPr lang="zh-CN" altLang="en-US"/>
        </a:p>
      </dgm:t>
    </dgm:pt>
    <dgm:pt modelId="{CB506493-60ED-4201-86FF-74B932236FA3}" type="pres">
      <dgm:prSet presAssocID="{A4E89569-FD9E-412D-91C6-883BFA2130C3}" presName="level3hierChild" presStyleCnt="0"/>
      <dgm:spPr/>
    </dgm:pt>
    <dgm:pt modelId="{8F2E441D-27F7-4E1F-96AD-B48B88FF25FB}" type="pres">
      <dgm:prSet presAssocID="{BC9A2FDD-DA6E-4B64-AD22-4F190D02F166}" presName="conn2-1" presStyleLbl="parChTrans1D2" presStyleIdx="2" presStyleCnt="5"/>
      <dgm:spPr/>
      <dgm:t>
        <a:bodyPr/>
        <a:lstStyle/>
        <a:p>
          <a:endParaRPr lang="zh-CN" altLang="en-US"/>
        </a:p>
      </dgm:t>
    </dgm:pt>
    <dgm:pt modelId="{93E19870-2D8B-41A2-A3D9-90C1DEFE7E6C}" type="pres">
      <dgm:prSet presAssocID="{BC9A2FDD-DA6E-4B64-AD22-4F190D02F166}" presName="connTx" presStyleLbl="parChTrans1D2" presStyleIdx="2" presStyleCnt="5"/>
      <dgm:spPr/>
      <dgm:t>
        <a:bodyPr/>
        <a:lstStyle/>
        <a:p>
          <a:endParaRPr lang="zh-CN" altLang="en-US"/>
        </a:p>
      </dgm:t>
    </dgm:pt>
    <dgm:pt modelId="{11BCEED9-5D23-480F-BF5F-9F5B2CFC111A}" type="pres">
      <dgm:prSet presAssocID="{5F7C0BDF-199D-4F20-851A-818FB6C4D569}" presName="root2" presStyleCnt="0"/>
      <dgm:spPr/>
    </dgm:pt>
    <dgm:pt modelId="{2DA79769-D405-4D51-81CF-52AABCD063F3}" type="pres">
      <dgm:prSet presAssocID="{5F7C0BDF-199D-4F20-851A-818FB6C4D569}" presName="LevelTwoTextNode" presStyleLbl="node2" presStyleIdx="2" presStyleCnt="5">
        <dgm:presLayoutVars>
          <dgm:chPref val="3"/>
        </dgm:presLayoutVars>
      </dgm:prSet>
      <dgm:spPr/>
      <dgm:t>
        <a:bodyPr/>
        <a:lstStyle/>
        <a:p>
          <a:endParaRPr lang="zh-CN" altLang="en-US"/>
        </a:p>
      </dgm:t>
    </dgm:pt>
    <dgm:pt modelId="{C76B2796-52B4-4B06-B4E7-7A8B1AE5A86F}" type="pres">
      <dgm:prSet presAssocID="{5F7C0BDF-199D-4F20-851A-818FB6C4D569}" presName="level3hierChild" presStyleCnt="0"/>
      <dgm:spPr/>
    </dgm:pt>
    <dgm:pt modelId="{02328FE0-0B5A-40FF-855F-3EC9A4204352}" type="pres">
      <dgm:prSet presAssocID="{A93EA235-81AC-49B2-832D-E02308E2173D}" presName="conn2-1" presStyleLbl="parChTrans1D2" presStyleIdx="3" presStyleCnt="5"/>
      <dgm:spPr/>
      <dgm:t>
        <a:bodyPr/>
        <a:lstStyle/>
        <a:p>
          <a:endParaRPr lang="zh-CN" altLang="en-US"/>
        </a:p>
      </dgm:t>
    </dgm:pt>
    <dgm:pt modelId="{04FB42EC-97F1-4DC2-B017-AFFC74B4D815}" type="pres">
      <dgm:prSet presAssocID="{A93EA235-81AC-49B2-832D-E02308E2173D}" presName="connTx" presStyleLbl="parChTrans1D2" presStyleIdx="3" presStyleCnt="5"/>
      <dgm:spPr/>
      <dgm:t>
        <a:bodyPr/>
        <a:lstStyle/>
        <a:p>
          <a:endParaRPr lang="zh-CN" altLang="en-US"/>
        </a:p>
      </dgm:t>
    </dgm:pt>
    <dgm:pt modelId="{21402D61-5A1F-491C-B189-ED712C9B04F0}" type="pres">
      <dgm:prSet presAssocID="{AE0B1FBD-7F45-42BB-A877-1F183F7B2FDB}" presName="root2" presStyleCnt="0"/>
      <dgm:spPr/>
    </dgm:pt>
    <dgm:pt modelId="{57A29B68-F66F-4AD3-8924-2C5AB26C0CA1}" type="pres">
      <dgm:prSet presAssocID="{AE0B1FBD-7F45-42BB-A877-1F183F7B2FDB}" presName="LevelTwoTextNode" presStyleLbl="node2" presStyleIdx="3" presStyleCnt="5">
        <dgm:presLayoutVars>
          <dgm:chPref val="3"/>
        </dgm:presLayoutVars>
      </dgm:prSet>
      <dgm:spPr/>
      <dgm:t>
        <a:bodyPr/>
        <a:lstStyle/>
        <a:p>
          <a:endParaRPr lang="zh-CN" altLang="en-US"/>
        </a:p>
      </dgm:t>
    </dgm:pt>
    <dgm:pt modelId="{2366B1E2-B843-4E2D-87AC-FEA0639B7266}" type="pres">
      <dgm:prSet presAssocID="{AE0B1FBD-7F45-42BB-A877-1F183F7B2FDB}" presName="level3hierChild" presStyleCnt="0"/>
      <dgm:spPr/>
    </dgm:pt>
    <dgm:pt modelId="{12B69754-88A6-4CA0-803C-9374E9865D40}" type="pres">
      <dgm:prSet presAssocID="{2548D681-2D4C-4D26-99CA-3EF29D74EB68}" presName="conn2-1" presStyleLbl="parChTrans1D2" presStyleIdx="4" presStyleCnt="5"/>
      <dgm:spPr/>
      <dgm:t>
        <a:bodyPr/>
        <a:lstStyle/>
        <a:p>
          <a:endParaRPr lang="zh-CN" altLang="en-US"/>
        </a:p>
      </dgm:t>
    </dgm:pt>
    <dgm:pt modelId="{16BE2FDB-D7C9-4463-9922-BDA1976B313C}" type="pres">
      <dgm:prSet presAssocID="{2548D681-2D4C-4D26-99CA-3EF29D74EB68}" presName="connTx" presStyleLbl="parChTrans1D2" presStyleIdx="4" presStyleCnt="5"/>
      <dgm:spPr/>
      <dgm:t>
        <a:bodyPr/>
        <a:lstStyle/>
        <a:p>
          <a:endParaRPr lang="zh-CN" altLang="en-US"/>
        </a:p>
      </dgm:t>
    </dgm:pt>
    <dgm:pt modelId="{5272FE3A-FFD7-4D16-9E4C-662C0059A12B}" type="pres">
      <dgm:prSet presAssocID="{7F5958B2-422D-4100-A402-CDE08CB87699}" presName="root2" presStyleCnt="0"/>
      <dgm:spPr/>
    </dgm:pt>
    <dgm:pt modelId="{07FB851F-8889-4983-898A-C416758632A0}" type="pres">
      <dgm:prSet presAssocID="{7F5958B2-422D-4100-A402-CDE08CB87699}" presName="LevelTwoTextNode" presStyleLbl="node2" presStyleIdx="4" presStyleCnt="5" custAng="0">
        <dgm:presLayoutVars>
          <dgm:chPref val="3"/>
        </dgm:presLayoutVars>
      </dgm:prSet>
      <dgm:spPr/>
      <dgm:t>
        <a:bodyPr/>
        <a:lstStyle/>
        <a:p>
          <a:endParaRPr lang="zh-CN" altLang="en-US"/>
        </a:p>
      </dgm:t>
    </dgm:pt>
    <dgm:pt modelId="{164B942B-C5AE-41C0-B20E-EA5EE11766CD}" type="pres">
      <dgm:prSet presAssocID="{7F5958B2-422D-4100-A402-CDE08CB87699}" presName="level3hierChild" presStyleCnt="0"/>
      <dgm:spPr/>
    </dgm:pt>
  </dgm:ptLst>
  <dgm:cxnLst>
    <dgm:cxn modelId="{F9D3CA1D-4C3B-4E39-BB93-FFFCB6097148}" type="presOf" srcId="{A93EA235-81AC-49B2-832D-E02308E2173D}" destId="{02328FE0-0B5A-40FF-855F-3EC9A4204352}" srcOrd="0" destOrd="0" presId="urn:microsoft.com/office/officeart/2008/layout/HorizontalMultiLevelHierarchy"/>
    <dgm:cxn modelId="{984BF3B7-35D3-4908-8FCE-22D881206E81}" type="presOf" srcId="{2F4187D3-8C55-4241-BA12-9CAA3AF1D53B}" destId="{757622D8-E9A6-47B8-AAB1-A755368BE905}" srcOrd="0" destOrd="0" presId="urn:microsoft.com/office/officeart/2008/layout/HorizontalMultiLevelHierarchy"/>
    <dgm:cxn modelId="{9A64A789-686C-4267-BFF9-E4B1AC05DE7E}" type="presOf" srcId="{D56B6026-5EE6-4ACD-A412-884C34F48A9D}" destId="{EA233842-D035-45F9-AB27-3066BB8D27A2}" srcOrd="0" destOrd="0" presId="urn:microsoft.com/office/officeart/2008/layout/HorizontalMultiLevelHierarchy"/>
    <dgm:cxn modelId="{9CF85151-8F0F-4836-8BAA-553CA407C4E9}" type="presOf" srcId="{A93EA235-81AC-49B2-832D-E02308E2173D}" destId="{04FB42EC-97F1-4DC2-B017-AFFC74B4D815}" srcOrd="1" destOrd="0" presId="urn:microsoft.com/office/officeart/2008/layout/HorizontalMultiLevelHierarchy"/>
    <dgm:cxn modelId="{34B86CF8-4EAA-4D36-A302-061CA321BF79}" type="presOf" srcId="{5F7C0BDF-199D-4F20-851A-818FB6C4D569}" destId="{2DA79769-D405-4D51-81CF-52AABCD063F3}" srcOrd="0" destOrd="0" presId="urn:microsoft.com/office/officeart/2008/layout/HorizontalMultiLevelHierarchy"/>
    <dgm:cxn modelId="{89AFF5AF-E11B-40A9-8824-63176036D954}" type="presOf" srcId="{7AF00B3C-0A32-4D3B-817A-14ACAB794321}" destId="{F027A8FA-FE51-474E-930B-4705C32A7EC4}" srcOrd="0" destOrd="0" presId="urn:microsoft.com/office/officeart/2008/layout/HorizontalMultiLevelHierarchy"/>
    <dgm:cxn modelId="{4A36CE33-023B-4012-A3EA-562E6ABC052D}" type="presOf" srcId="{D56B6026-5EE6-4ACD-A412-884C34F48A9D}" destId="{163C8E16-DA19-46FC-88BB-9F75022AA211}" srcOrd="1" destOrd="0" presId="urn:microsoft.com/office/officeart/2008/layout/HorizontalMultiLevelHierarchy"/>
    <dgm:cxn modelId="{36E6A2A2-F2D5-4308-A532-11E491274381}" type="presOf" srcId="{2548D681-2D4C-4D26-99CA-3EF29D74EB68}" destId="{12B69754-88A6-4CA0-803C-9374E9865D40}" srcOrd="0" destOrd="0" presId="urn:microsoft.com/office/officeart/2008/layout/HorizontalMultiLevelHierarchy"/>
    <dgm:cxn modelId="{733803DF-06BC-48CD-8C63-D53E7EF4F16A}" srcId="{0F2C1BD5-B0AB-4A45-8F25-3C2BABCE9D87}" destId="{A4E89569-FD9E-412D-91C6-883BFA2130C3}" srcOrd="1" destOrd="0" parTransId="{7AF00B3C-0A32-4D3B-817A-14ACAB794321}" sibTransId="{8F02FCE2-8B5D-4358-B39C-1D0C14B2541C}"/>
    <dgm:cxn modelId="{13E0F118-FF47-4993-807D-6FC3DCCECAFE}" srcId="{0F2C1BD5-B0AB-4A45-8F25-3C2BABCE9D87}" destId="{5F7C0BDF-199D-4F20-851A-818FB6C4D569}" srcOrd="2" destOrd="0" parTransId="{BC9A2FDD-DA6E-4B64-AD22-4F190D02F166}" sibTransId="{086094CF-208D-40EC-ABE2-7FAED3AF5C2D}"/>
    <dgm:cxn modelId="{FB2DEC25-BC90-4B8E-93D4-E396F7B95590}" srcId="{0F2C1BD5-B0AB-4A45-8F25-3C2BABCE9D87}" destId="{2F4187D3-8C55-4241-BA12-9CAA3AF1D53B}" srcOrd="0" destOrd="0" parTransId="{D56B6026-5EE6-4ACD-A412-884C34F48A9D}" sibTransId="{80CE8531-C7D7-47EA-9FFE-4804A339EADE}"/>
    <dgm:cxn modelId="{0E4C96CF-47F1-4125-A824-47E35889B236}" type="presOf" srcId="{D8098943-D33F-4D86-AE82-4D6D2AC8374C}" destId="{C8DA9E6A-5EE3-40CD-8574-FD657BEBA296}" srcOrd="0" destOrd="0" presId="urn:microsoft.com/office/officeart/2008/layout/HorizontalMultiLevelHierarchy"/>
    <dgm:cxn modelId="{FB97EF5A-CAA4-4055-9BA3-2B0AFBAF26D4}" type="presOf" srcId="{7F5958B2-422D-4100-A402-CDE08CB87699}" destId="{07FB851F-8889-4983-898A-C416758632A0}" srcOrd="0" destOrd="0" presId="urn:microsoft.com/office/officeart/2008/layout/HorizontalMultiLevelHierarchy"/>
    <dgm:cxn modelId="{EF6897EE-CD79-4AE1-BAA8-E88F79981D61}" type="presOf" srcId="{0F2C1BD5-B0AB-4A45-8F25-3C2BABCE9D87}" destId="{864D02F6-14E6-4B44-BED4-15081CDACF4C}" srcOrd="0" destOrd="0" presId="urn:microsoft.com/office/officeart/2008/layout/HorizontalMultiLevelHierarchy"/>
    <dgm:cxn modelId="{DE03080B-9F4F-40FC-A1DC-7DD5E058A073}" srcId="{0F2C1BD5-B0AB-4A45-8F25-3C2BABCE9D87}" destId="{7F5958B2-422D-4100-A402-CDE08CB87699}" srcOrd="4" destOrd="0" parTransId="{2548D681-2D4C-4D26-99CA-3EF29D74EB68}" sibTransId="{ADCD12F9-C1D9-44BC-9976-9E1A23644FBD}"/>
    <dgm:cxn modelId="{28CE7982-FD29-4C3A-B878-38C288C1FC19}" srcId="{0F2C1BD5-B0AB-4A45-8F25-3C2BABCE9D87}" destId="{AE0B1FBD-7F45-42BB-A877-1F183F7B2FDB}" srcOrd="3" destOrd="0" parTransId="{A93EA235-81AC-49B2-832D-E02308E2173D}" sibTransId="{02E88708-C532-4711-ABBB-585E39D2D1E8}"/>
    <dgm:cxn modelId="{AED1037A-0EE8-48EE-82A9-002206E5E304}" srcId="{D8098943-D33F-4D86-AE82-4D6D2AC8374C}" destId="{0F2C1BD5-B0AB-4A45-8F25-3C2BABCE9D87}" srcOrd="0" destOrd="0" parTransId="{85EAD041-CDC3-461E-BEA2-07D1558B5B0F}" sibTransId="{EEA9C130-1906-4A6B-9FF1-8D4E17EEECF2}"/>
    <dgm:cxn modelId="{C835218F-D332-4947-93AD-1D125BB026E5}" type="presOf" srcId="{AE0B1FBD-7F45-42BB-A877-1F183F7B2FDB}" destId="{57A29B68-F66F-4AD3-8924-2C5AB26C0CA1}" srcOrd="0" destOrd="0" presId="urn:microsoft.com/office/officeart/2008/layout/HorizontalMultiLevelHierarchy"/>
    <dgm:cxn modelId="{3F35A472-8F8A-4FAB-87DB-5301241FCD78}" type="presOf" srcId="{2548D681-2D4C-4D26-99CA-3EF29D74EB68}" destId="{16BE2FDB-D7C9-4463-9922-BDA1976B313C}" srcOrd="1" destOrd="0" presId="urn:microsoft.com/office/officeart/2008/layout/HorizontalMultiLevelHierarchy"/>
    <dgm:cxn modelId="{11A5B0EB-80DD-48B0-9108-027A87B45E53}" type="presOf" srcId="{BC9A2FDD-DA6E-4B64-AD22-4F190D02F166}" destId="{8F2E441D-27F7-4E1F-96AD-B48B88FF25FB}" srcOrd="0" destOrd="0" presId="urn:microsoft.com/office/officeart/2008/layout/HorizontalMultiLevelHierarchy"/>
    <dgm:cxn modelId="{82C4FEF5-705E-4165-A13A-FECB6B0A6481}" type="presOf" srcId="{7AF00B3C-0A32-4D3B-817A-14ACAB794321}" destId="{6AD20002-1717-4B3E-8DE1-E7A7A6001A6D}" srcOrd="1" destOrd="0" presId="urn:microsoft.com/office/officeart/2008/layout/HorizontalMultiLevelHierarchy"/>
    <dgm:cxn modelId="{1F3E9268-C0C2-4081-BD9D-A9907FD31713}" type="presOf" srcId="{A4E89569-FD9E-412D-91C6-883BFA2130C3}" destId="{7ADCAEB8-2A8A-4126-B88F-89F45E9A39EA}" srcOrd="0" destOrd="0" presId="urn:microsoft.com/office/officeart/2008/layout/HorizontalMultiLevelHierarchy"/>
    <dgm:cxn modelId="{983CDDAA-42E4-499E-89B4-C310797956E1}" type="presOf" srcId="{BC9A2FDD-DA6E-4B64-AD22-4F190D02F166}" destId="{93E19870-2D8B-41A2-A3D9-90C1DEFE7E6C}" srcOrd="1" destOrd="0" presId="urn:microsoft.com/office/officeart/2008/layout/HorizontalMultiLevelHierarchy"/>
    <dgm:cxn modelId="{2B413C96-3FAA-4EE0-AAE4-21F0ABD8405C}" type="presParOf" srcId="{C8DA9E6A-5EE3-40CD-8574-FD657BEBA296}" destId="{41F1E26C-8358-4B67-98EF-DFEB0FC89944}" srcOrd="0" destOrd="0" presId="urn:microsoft.com/office/officeart/2008/layout/HorizontalMultiLevelHierarchy"/>
    <dgm:cxn modelId="{C0264BB0-2B57-4546-A6AC-8BC21D7E55E2}" type="presParOf" srcId="{41F1E26C-8358-4B67-98EF-DFEB0FC89944}" destId="{864D02F6-14E6-4B44-BED4-15081CDACF4C}" srcOrd="0" destOrd="0" presId="urn:microsoft.com/office/officeart/2008/layout/HorizontalMultiLevelHierarchy"/>
    <dgm:cxn modelId="{3611D6D7-CAD3-4108-9E3E-A20C3FE7E063}" type="presParOf" srcId="{41F1E26C-8358-4B67-98EF-DFEB0FC89944}" destId="{FC4A9F4C-405C-4707-97E2-A6050A068665}" srcOrd="1" destOrd="0" presId="urn:microsoft.com/office/officeart/2008/layout/HorizontalMultiLevelHierarchy"/>
    <dgm:cxn modelId="{B07713C1-108C-4581-B0D8-104A5F568F43}" type="presParOf" srcId="{FC4A9F4C-405C-4707-97E2-A6050A068665}" destId="{EA233842-D035-45F9-AB27-3066BB8D27A2}" srcOrd="0" destOrd="0" presId="urn:microsoft.com/office/officeart/2008/layout/HorizontalMultiLevelHierarchy"/>
    <dgm:cxn modelId="{2A015EA3-E9AE-4344-8769-44D87A0DD8BC}" type="presParOf" srcId="{EA233842-D035-45F9-AB27-3066BB8D27A2}" destId="{163C8E16-DA19-46FC-88BB-9F75022AA211}" srcOrd="0" destOrd="0" presId="urn:microsoft.com/office/officeart/2008/layout/HorizontalMultiLevelHierarchy"/>
    <dgm:cxn modelId="{55DA46FA-F0E1-4480-B7DE-B0923863FA56}" type="presParOf" srcId="{FC4A9F4C-405C-4707-97E2-A6050A068665}" destId="{9B83789B-C30E-4C13-B251-6A6628099188}" srcOrd="1" destOrd="0" presId="urn:microsoft.com/office/officeart/2008/layout/HorizontalMultiLevelHierarchy"/>
    <dgm:cxn modelId="{A47B6551-BAE7-48C5-A3C0-E2ED2899BCE9}" type="presParOf" srcId="{9B83789B-C30E-4C13-B251-6A6628099188}" destId="{757622D8-E9A6-47B8-AAB1-A755368BE905}" srcOrd="0" destOrd="0" presId="urn:microsoft.com/office/officeart/2008/layout/HorizontalMultiLevelHierarchy"/>
    <dgm:cxn modelId="{BD2993EA-2940-44E5-AB11-AE9FCA96CD8D}" type="presParOf" srcId="{9B83789B-C30E-4C13-B251-6A6628099188}" destId="{5BA47CAF-C5FC-4867-BC1F-5A1A04582D6C}" srcOrd="1" destOrd="0" presId="urn:microsoft.com/office/officeart/2008/layout/HorizontalMultiLevelHierarchy"/>
    <dgm:cxn modelId="{C6541BE2-4B50-41BC-9454-CF1F367033B8}" type="presParOf" srcId="{FC4A9F4C-405C-4707-97E2-A6050A068665}" destId="{F027A8FA-FE51-474E-930B-4705C32A7EC4}" srcOrd="2" destOrd="0" presId="urn:microsoft.com/office/officeart/2008/layout/HorizontalMultiLevelHierarchy"/>
    <dgm:cxn modelId="{6FC98076-D535-4C05-B0D2-86F712BC2F65}" type="presParOf" srcId="{F027A8FA-FE51-474E-930B-4705C32A7EC4}" destId="{6AD20002-1717-4B3E-8DE1-E7A7A6001A6D}" srcOrd="0" destOrd="0" presId="urn:microsoft.com/office/officeart/2008/layout/HorizontalMultiLevelHierarchy"/>
    <dgm:cxn modelId="{7B2CEAAA-162F-43B4-8547-D4700970DBAC}" type="presParOf" srcId="{FC4A9F4C-405C-4707-97E2-A6050A068665}" destId="{F6EA910A-E742-41BC-9140-D904A7E5CE5C}" srcOrd="3" destOrd="0" presId="urn:microsoft.com/office/officeart/2008/layout/HorizontalMultiLevelHierarchy"/>
    <dgm:cxn modelId="{0394877A-67BA-44CB-A8B4-EFEA386B4548}" type="presParOf" srcId="{F6EA910A-E742-41BC-9140-D904A7E5CE5C}" destId="{7ADCAEB8-2A8A-4126-B88F-89F45E9A39EA}" srcOrd="0" destOrd="0" presId="urn:microsoft.com/office/officeart/2008/layout/HorizontalMultiLevelHierarchy"/>
    <dgm:cxn modelId="{EB05828A-73C9-430A-BD87-2F3A4E8B21B1}" type="presParOf" srcId="{F6EA910A-E742-41BC-9140-D904A7E5CE5C}" destId="{CB506493-60ED-4201-86FF-74B932236FA3}" srcOrd="1" destOrd="0" presId="urn:microsoft.com/office/officeart/2008/layout/HorizontalMultiLevelHierarchy"/>
    <dgm:cxn modelId="{A4B052AC-AAE1-4307-BFA8-598DCA7A0D7F}" type="presParOf" srcId="{FC4A9F4C-405C-4707-97E2-A6050A068665}" destId="{8F2E441D-27F7-4E1F-96AD-B48B88FF25FB}" srcOrd="4" destOrd="0" presId="urn:microsoft.com/office/officeart/2008/layout/HorizontalMultiLevelHierarchy"/>
    <dgm:cxn modelId="{010EF980-E29B-4B7C-9827-DDF7E1D76B70}" type="presParOf" srcId="{8F2E441D-27F7-4E1F-96AD-B48B88FF25FB}" destId="{93E19870-2D8B-41A2-A3D9-90C1DEFE7E6C}" srcOrd="0" destOrd="0" presId="urn:microsoft.com/office/officeart/2008/layout/HorizontalMultiLevelHierarchy"/>
    <dgm:cxn modelId="{D630E647-D705-49A5-8177-3EE12220FD7A}" type="presParOf" srcId="{FC4A9F4C-405C-4707-97E2-A6050A068665}" destId="{11BCEED9-5D23-480F-BF5F-9F5B2CFC111A}" srcOrd="5" destOrd="0" presId="urn:microsoft.com/office/officeart/2008/layout/HorizontalMultiLevelHierarchy"/>
    <dgm:cxn modelId="{4368B800-4114-49A0-8715-2591CAD26674}" type="presParOf" srcId="{11BCEED9-5D23-480F-BF5F-9F5B2CFC111A}" destId="{2DA79769-D405-4D51-81CF-52AABCD063F3}" srcOrd="0" destOrd="0" presId="urn:microsoft.com/office/officeart/2008/layout/HorizontalMultiLevelHierarchy"/>
    <dgm:cxn modelId="{33895120-5069-44AA-B39D-61367728104B}" type="presParOf" srcId="{11BCEED9-5D23-480F-BF5F-9F5B2CFC111A}" destId="{C76B2796-52B4-4B06-B4E7-7A8B1AE5A86F}" srcOrd="1" destOrd="0" presId="urn:microsoft.com/office/officeart/2008/layout/HorizontalMultiLevelHierarchy"/>
    <dgm:cxn modelId="{A0332658-57F1-47FC-BA24-031D793A88D8}" type="presParOf" srcId="{FC4A9F4C-405C-4707-97E2-A6050A068665}" destId="{02328FE0-0B5A-40FF-855F-3EC9A4204352}" srcOrd="6" destOrd="0" presId="urn:microsoft.com/office/officeart/2008/layout/HorizontalMultiLevelHierarchy"/>
    <dgm:cxn modelId="{CEDA2F37-A652-42C0-84C0-9211591E16A9}" type="presParOf" srcId="{02328FE0-0B5A-40FF-855F-3EC9A4204352}" destId="{04FB42EC-97F1-4DC2-B017-AFFC74B4D815}" srcOrd="0" destOrd="0" presId="urn:microsoft.com/office/officeart/2008/layout/HorizontalMultiLevelHierarchy"/>
    <dgm:cxn modelId="{BD11A240-145C-4C95-ABEC-6AEBB8011026}" type="presParOf" srcId="{FC4A9F4C-405C-4707-97E2-A6050A068665}" destId="{21402D61-5A1F-491C-B189-ED712C9B04F0}" srcOrd="7" destOrd="0" presId="urn:microsoft.com/office/officeart/2008/layout/HorizontalMultiLevelHierarchy"/>
    <dgm:cxn modelId="{D0CBA1AF-0A6A-4DE7-B6D7-9BAEDA93AE81}" type="presParOf" srcId="{21402D61-5A1F-491C-B189-ED712C9B04F0}" destId="{57A29B68-F66F-4AD3-8924-2C5AB26C0CA1}" srcOrd="0" destOrd="0" presId="urn:microsoft.com/office/officeart/2008/layout/HorizontalMultiLevelHierarchy"/>
    <dgm:cxn modelId="{F6A94876-8793-4DD8-9E51-2DABBACA08CD}" type="presParOf" srcId="{21402D61-5A1F-491C-B189-ED712C9B04F0}" destId="{2366B1E2-B843-4E2D-87AC-FEA0639B7266}" srcOrd="1" destOrd="0" presId="urn:microsoft.com/office/officeart/2008/layout/HorizontalMultiLevelHierarchy"/>
    <dgm:cxn modelId="{BE3846AD-C2BA-4D94-B9B0-A704C1648C54}" type="presParOf" srcId="{FC4A9F4C-405C-4707-97E2-A6050A068665}" destId="{12B69754-88A6-4CA0-803C-9374E9865D40}" srcOrd="8" destOrd="0" presId="urn:microsoft.com/office/officeart/2008/layout/HorizontalMultiLevelHierarchy"/>
    <dgm:cxn modelId="{978DF199-2EF6-4D23-B208-008ED0F079C8}" type="presParOf" srcId="{12B69754-88A6-4CA0-803C-9374E9865D40}" destId="{16BE2FDB-D7C9-4463-9922-BDA1976B313C}" srcOrd="0" destOrd="0" presId="urn:microsoft.com/office/officeart/2008/layout/HorizontalMultiLevelHierarchy"/>
    <dgm:cxn modelId="{AE5D53D6-4296-49ED-AF28-5E81CDAB48B6}" type="presParOf" srcId="{FC4A9F4C-405C-4707-97E2-A6050A068665}" destId="{5272FE3A-FFD7-4D16-9E4C-662C0059A12B}" srcOrd="9" destOrd="0" presId="urn:microsoft.com/office/officeart/2008/layout/HorizontalMultiLevelHierarchy"/>
    <dgm:cxn modelId="{7326A5E6-5527-405D-A99A-D0EAA3010D27}" type="presParOf" srcId="{5272FE3A-FFD7-4D16-9E4C-662C0059A12B}" destId="{07FB851F-8889-4983-898A-C416758632A0}" srcOrd="0" destOrd="0" presId="urn:microsoft.com/office/officeart/2008/layout/HorizontalMultiLevelHierarchy"/>
    <dgm:cxn modelId="{0D04371E-CDF3-4528-871C-8BCCF516E002}" type="presParOf" srcId="{5272FE3A-FFD7-4D16-9E4C-662C0059A12B}" destId="{164B942B-C5AE-41C0-B20E-EA5EE11766C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28FE0-0B5A-40FF-855F-3EC9A4204352}">
      <dsp:nvSpPr>
        <dsp:cNvPr id="0" name=""/>
        <dsp:cNvSpPr/>
      </dsp:nvSpPr>
      <dsp:spPr>
        <a:xfrm>
          <a:off x="1991117" y="1314439"/>
          <a:ext cx="327663" cy="936537"/>
        </a:xfrm>
        <a:custGeom>
          <a:avLst/>
          <a:gdLst/>
          <a:ahLst/>
          <a:cxnLst/>
          <a:rect l="0" t="0" r="0" b="0"/>
          <a:pathLst>
            <a:path>
              <a:moveTo>
                <a:pt x="0" y="0"/>
              </a:moveTo>
              <a:lnTo>
                <a:pt x="163831" y="0"/>
              </a:lnTo>
              <a:lnTo>
                <a:pt x="163831" y="936537"/>
              </a:lnTo>
              <a:lnTo>
                <a:pt x="327663" y="936537"/>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130143" y="1757902"/>
        <a:ext cx="49610" cy="49610"/>
      </dsp:txXfrm>
    </dsp:sp>
    <dsp:sp modelId="{8F2E441D-27F7-4E1F-96AD-B48B88FF25FB}">
      <dsp:nvSpPr>
        <dsp:cNvPr id="0" name=""/>
        <dsp:cNvSpPr/>
      </dsp:nvSpPr>
      <dsp:spPr>
        <a:xfrm>
          <a:off x="1991117" y="1314439"/>
          <a:ext cx="327663" cy="312179"/>
        </a:xfrm>
        <a:custGeom>
          <a:avLst/>
          <a:gdLst/>
          <a:ahLst/>
          <a:cxnLst/>
          <a:rect l="0" t="0" r="0" b="0"/>
          <a:pathLst>
            <a:path>
              <a:moveTo>
                <a:pt x="0" y="0"/>
              </a:moveTo>
              <a:lnTo>
                <a:pt x="163831" y="0"/>
              </a:lnTo>
              <a:lnTo>
                <a:pt x="163831" y="312179"/>
              </a:lnTo>
              <a:lnTo>
                <a:pt x="327663" y="312179"/>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143634" y="1459214"/>
        <a:ext cx="22628" cy="22628"/>
      </dsp:txXfrm>
    </dsp:sp>
    <dsp:sp modelId="{F027A8FA-FE51-474E-930B-4705C32A7EC4}">
      <dsp:nvSpPr>
        <dsp:cNvPr id="0" name=""/>
        <dsp:cNvSpPr/>
      </dsp:nvSpPr>
      <dsp:spPr>
        <a:xfrm>
          <a:off x="1991117" y="1002259"/>
          <a:ext cx="327663" cy="312179"/>
        </a:xfrm>
        <a:custGeom>
          <a:avLst/>
          <a:gdLst/>
          <a:ahLst/>
          <a:cxnLst/>
          <a:rect l="0" t="0" r="0" b="0"/>
          <a:pathLst>
            <a:path>
              <a:moveTo>
                <a:pt x="0" y="312179"/>
              </a:moveTo>
              <a:lnTo>
                <a:pt x="163831" y="312179"/>
              </a:lnTo>
              <a:lnTo>
                <a:pt x="163831" y="0"/>
              </a:lnTo>
              <a:lnTo>
                <a:pt x="327663" y="0"/>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143634" y="1147035"/>
        <a:ext cx="22628" cy="22628"/>
      </dsp:txXfrm>
    </dsp:sp>
    <dsp:sp modelId="{EA233842-D035-45F9-AB27-3066BB8D27A2}">
      <dsp:nvSpPr>
        <dsp:cNvPr id="0" name=""/>
        <dsp:cNvSpPr/>
      </dsp:nvSpPr>
      <dsp:spPr>
        <a:xfrm>
          <a:off x="1991117" y="377901"/>
          <a:ext cx="327663" cy="936537"/>
        </a:xfrm>
        <a:custGeom>
          <a:avLst/>
          <a:gdLst/>
          <a:ahLst/>
          <a:cxnLst/>
          <a:rect l="0" t="0" r="0" b="0"/>
          <a:pathLst>
            <a:path>
              <a:moveTo>
                <a:pt x="0" y="936537"/>
              </a:moveTo>
              <a:lnTo>
                <a:pt x="163831" y="936537"/>
              </a:lnTo>
              <a:lnTo>
                <a:pt x="163831" y="0"/>
              </a:lnTo>
              <a:lnTo>
                <a:pt x="327663" y="0"/>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130143" y="821365"/>
        <a:ext cx="49610" cy="49610"/>
      </dsp:txXfrm>
    </dsp:sp>
    <dsp:sp modelId="{864D02F6-14E6-4B44-BED4-15081CDACF4C}">
      <dsp:nvSpPr>
        <dsp:cNvPr id="0" name=""/>
        <dsp:cNvSpPr/>
      </dsp:nvSpPr>
      <dsp:spPr>
        <a:xfrm rot="16200000">
          <a:off x="507539" y="1145300"/>
          <a:ext cx="2628878" cy="338277"/>
        </a:xfrm>
        <a:prstGeom prst="rect">
          <a:avLst/>
        </a:prstGeom>
        <a:solidFill>
          <a:schemeClr val="accent1">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国际</a:t>
          </a:r>
          <a:r>
            <a:rPr lang="zh-CN" altLang="en-US" sz="1800" b="1" kern="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航运</a:t>
          </a:r>
          <a:r>
            <a:rPr lang="zh-CN" altLang="en-US" sz="1800" b="1" kern="1200"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企业</a:t>
          </a:r>
          <a:endParaRPr lang="zh-CN" altLang="en-US" sz="1800" kern="1200" dirty="0"/>
        </a:p>
      </dsp:txBody>
      <dsp:txXfrm>
        <a:off x="507539" y="1145300"/>
        <a:ext cx="2628878" cy="338277"/>
      </dsp:txXfrm>
    </dsp:sp>
    <dsp:sp modelId="{757622D8-E9A6-47B8-AAB1-A755368BE905}">
      <dsp:nvSpPr>
        <dsp:cNvPr id="0" name=""/>
        <dsp:cNvSpPr/>
      </dsp:nvSpPr>
      <dsp:spPr>
        <a:xfrm>
          <a:off x="2318780" y="128157"/>
          <a:ext cx="1638316" cy="499486"/>
        </a:xfrm>
        <a:prstGeom prst="rect">
          <a:avLst/>
        </a:prstGeom>
        <a:solidFill>
          <a:schemeClr val="accent1">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bg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Arial" panose="020B0604020202020204" pitchFamily="34" charset="0"/>
            </a:rPr>
            <a:t>自营企业</a:t>
          </a:r>
          <a:endParaRPr lang="zh-CN" altLang="en-US" sz="1600" kern="1200" dirty="0"/>
        </a:p>
      </dsp:txBody>
      <dsp:txXfrm>
        <a:off x="2318780" y="128157"/>
        <a:ext cx="1638316" cy="499486"/>
      </dsp:txXfrm>
    </dsp:sp>
    <dsp:sp modelId="{7ADCAEB8-2A8A-4126-B88F-89F45E9A39EA}">
      <dsp:nvSpPr>
        <dsp:cNvPr id="0" name=""/>
        <dsp:cNvSpPr/>
      </dsp:nvSpPr>
      <dsp:spPr>
        <a:xfrm>
          <a:off x="2318780" y="752516"/>
          <a:ext cx="1638316" cy="499486"/>
        </a:xfrm>
        <a:prstGeom prst="rect">
          <a:avLst/>
        </a:prstGeom>
        <a:solidFill>
          <a:schemeClr val="accent1">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accent2">
                  <a:lumMod val="75000"/>
                </a:schemeClr>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Arial" panose="020B0604020202020204" pitchFamily="34" charset="0"/>
            </a:rPr>
            <a:t>委托经营企业</a:t>
          </a:r>
          <a:endParaRPr lang="zh-CN" altLang="en-US" sz="1600" kern="1200" dirty="0"/>
        </a:p>
      </dsp:txBody>
      <dsp:txXfrm>
        <a:off x="2318780" y="752516"/>
        <a:ext cx="1638316" cy="499486"/>
      </dsp:txXfrm>
    </dsp:sp>
    <dsp:sp modelId="{2DA79769-D405-4D51-81CF-52AABCD063F3}">
      <dsp:nvSpPr>
        <dsp:cNvPr id="0" name=""/>
        <dsp:cNvSpPr/>
      </dsp:nvSpPr>
      <dsp:spPr>
        <a:xfrm>
          <a:off x="2318780" y="1376874"/>
          <a:ext cx="1638316" cy="499486"/>
        </a:xfrm>
        <a:prstGeom prst="rect">
          <a:avLst/>
        </a:prstGeom>
        <a:solidFill>
          <a:schemeClr val="accent1">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rgbClr val="FFFF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Arial" panose="020B0604020202020204" pitchFamily="34" charset="0"/>
            </a:rPr>
            <a:t>租船营运企业</a:t>
          </a:r>
          <a:endParaRPr lang="en-US" altLang="zh-CN" sz="1600" kern="1200" dirty="0"/>
        </a:p>
      </dsp:txBody>
      <dsp:txXfrm>
        <a:off x="2318780" y="1376874"/>
        <a:ext cx="1638316" cy="499486"/>
      </dsp:txXfrm>
    </dsp:sp>
    <dsp:sp modelId="{57A29B68-F66F-4AD3-8924-2C5AB26C0CA1}">
      <dsp:nvSpPr>
        <dsp:cNvPr id="0" name=""/>
        <dsp:cNvSpPr/>
      </dsp:nvSpPr>
      <dsp:spPr>
        <a:xfrm>
          <a:off x="2318780" y="2001233"/>
          <a:ext cx="1638316" cy="499486"/>
        </a:xfrm>
        <a:prstGeom prst="rect">
          <a:avLst/>
        </a:prstGeom>
        <a:solidFill>
          <a:schemeClr val="accent1">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solidFill>
                <a:schemeClr val="accent2">
                  <a:lumMod val="40000"/>
                  <a:lumOff val="60000"/>
                </a:schemeClr>
              </a:solidFill>
              <a:latin typeface="黑体" panose="02010609060101010101" pitchFamily="49" charset="-122"/>
              <a:ea typeface="黑体" panose="02010609060101010101" pitchFamily="49" charset="-122"/>
              <a:sym typeface="Arial" panose="020B0604020202020204" pitchFamily="34" charset="0"/>
            </a:rPr>
            <a:t>联合营运企业</a:t>
          </a:r>
          <a:endParaRPr lang="en-US" altLang="zh-CN" sz="1900" kern="1200" dirty="0"/>
        </a:p>
      </dsp:txBody>
      <dsp:txXfrm>
        <a:off x="2318780" y="2001233"/>
        <a:ext cx="1638316" cy="4994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69754-88A6-4CA0-803C-9374E9865D40}">
      <dsp:nvSpPr>
        <dsp:cNvPr id="0" name=""/>
        <dsp:cNvSpPr/>
      </dsp:nvSpPr>
      <dsp:spPr>
        <a:xfrm>
          <a:off x="2091259" y="1314439"/>
          <a:ext cx="287345" cy="1095066"/>
        </a:xfrm>
        <a:custGeom>
          <a:avLst/>
          <a:gdLst/>
          <a:ahLst/>
          <a:cxnLst/>
          <a:rect l="0" t="0" r="0" b="0"/>
          <a:pathLst>
            <a:path>
              <a:moveTo>
                <a:pt x="0" y="0"/>
              </a:moveTo>
              <a:lnTo>
                <a:pt x="143672" y="0"/>
              </a:lnTo>
              <a:lnTo>
                <a:pt x="143672" y="1095066"/>
              </a:lnTo>
              <a:lnTo>
                <a:pt x="287345" y="1095066"/>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206628" y="1833668"/>
        <a:ext cx="56606" cy="56606"/>
      </dsp:txXfrm>
    </dsp:sp>
    <dsp:sp modelId="{02328FE0-0B5A-40FF-855F-3EC9A4204352}">
      <dsp:nvSpPr>
        <dsp:cNvPr id="0" name=""/>
        <dsp:cNvSpPr/>
      </dsp:nvSpPr>
      <dsp:spPr>
        <a:xfrm>
          <a:off x="2091259" y="1314439"/>
          <a:ext cx="287345" cy="547533"/>
        </a:xfrm>
        <a:custGeom>
          <a:avLst/>
          <a:gdLst/>
          <a:ahLst/>
          <a:cxnLst/>
          <a:rect l="0" t="0" r="0" b="0"/>
          <a:pathLst>
            <a:path>
              <a:moveTo>
                <a:pt x="0" y="0"/>
              </a:moveTo>
              <a:lnTo>
                <a:pt x="143672" y="0"/>
              </a:lnTo>
              <a:lnTo>
                <a:pt x="143672" y="547533"/>
              </a:lnTo>
              <a:lnTo>
                <a:pt x="287345" y="547533"/>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219472" y="1572746"/>
        <a:ext cx="30917" cy="30917"/>
      </dsp:txXfrm>
    </dsp:sp>
    <dsp:sp modelId="{8F2E441D-27F7-4E1F-96AD-B48B88FF25FB}">
      <dsp:nvSpPr>
        <dsp:cNvPr id="0" name=""/>
        <dsp:cNvSpPr/>
      </dsp:nvSpPr>
      <dsp:spPr>
        <a:xfrm>
          <a:off x="2091259" y="1268718"/>
          <a:ext cx="287345" cy="91440"/>
        </a:xfrm>
        <a:custGeom>
          <a:avLst/>
          <a:gdLst/>
          <a:ahLst/>
          <a:cxnLst/>
          <a:rect l="0" t="0" r="0" b="0"/>
          <a:pathLst>
            <a:path>
              <a:moveTo>
                <a:pt x="0" y="45720"/>
              </a:moveTo>
              <a:lnTo>
                <a:pt x="287345" y="45720"/>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227748" y="1307255"/>
        <a:ext cx="14367" cy="14367"/>
      </dsp:txXfrm>
    </dsp:sp>
    <dsp:sp modelId="{F027A8FA-FE51-474E-930B-4705C32A7EC4}">
      <dsp:nvSpPr>
        <dsp:cNvPr id="0" name=""/>
        <dsp:cNvSpPr/>
      </dsp:nvSpPr>
      <dsp:spPr>
        <a:xfrm>
          <a:off x="2091259" y="766905"/>
          <a:ext cx="287345" cy="547533"/>
        </a:xfrm>
        <a:custGeom>
          <a:avLst/>
          <a:gdLst/>
          <a:ahLst/>
          <a:cxnLst/>
          <a:rect l="0" t="0" r="0" b="0"/>
          <a:pathLst>
            <a:path>
              <a:moveTo>
                <a:pt x="0" y="547533"/>
              </a:moveTo>
              <a:lnTo>
                <a:pt x="143672" y="547533"/>
              </a:lnTo>
              <a:lnTo>
                <a:pt x="143672" y="0"/>
              </a:lnTo>
              <a:lnTo>
                <a:pt x="287345" y="0"/>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219472" y="1025213"/>
        <a:ext cx="30917" cy="30917"/>
      </dsp:txXfrm>
    </dsp:sp>
    <dsp:sp modelId="{EA233842-D035-45F9-AB27-3066BB8D27A2}">
      <dsp:nvSpPr>
        <dsp:cNvPr id="0" name=""/>
        <dsp:cNvSpPr/>
      </dsp:nvSpPr>
      <dsp:spPr>
        <a:xfrm>
          <a:off x="2091259" y="219372"/>
          <a:ext cx="287345" cy="1095066"/>
        </a:xfrm>
        <a:custGeom>
          <a:avLst/>
          <a:gdLst/>
          <a:ahLst/>
          <a:cxnLst/>
          <a:rect l="0" t="0" r="0" b="0"/>
          <a:pathLst>
            <a:path>
              <a:moveTo>
                <a:pt x="0" y="1095066"/>
              </a:moveTo>
              <a:lnTo>
                <a:pt x="143672" y="1095066"/>
              </a:lnTo>
              <a:lnTo>
                <a:pt x="143672" y="0"/>
              </a:lnTo>
              <a:lnTo>
                <a:pt x="287345" y="0"/>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206628" y="738602"/>
        <a:ext cx="56606" cy="56606"/>
      </dsp:txXfrm>
    </dsp:sp>
    <dsp:sp modelId="{864D02F6-14E6-4B44-BED4-15081CDACF4C}">
      <dsp:nvSpPr>
        <dsp:cNvPr id="0" name=""/>
        <dsp:cNvSpPr/>
      </dsp:nvSpPr>
      <dsp:spPr>
        <a:xfrm rot="16200000">
          <a:off x="790230" y="1166112"/>
          <a:ext cx="2305402" cy="296653"/>
        </a:xfrm>
        <a:prstGeom prst="rect">
          <a:avLst/>
        </a:prstGeom>
        <a:solidFill>
          <a:schemeClr val="accent1">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国际</a:t>
          </a:r>
          <a:r>
            <a:rPr lang="zh-CN" altLang="en-US" sz="1800" b="1" kern="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航运</a:t>
          </a:r>
          <a:r>
            <a:rPr lang="zh-CN" altLang="en-US" sz="1800" b="1" kern="1200"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企业</a:t>
          </a:r>
          <a:endParaRPr lang="zh-CN" altLang="en-US" sz="1800" kern="1200" dirty="0"/>
        </a:p>
      </dsp:txBody>
      <dsp:txXfrm>
        <a:off x="790230" y="1166112"/>
        <a:ext cx="2305402" cy="296653"/>
      </dsp:txXfrm>
    </dsp:sp>
    <dsp:sp modelId="{757622D8-E9A6-47B8-AAB1-A755368BE905}">
      <dsp:nvSpPr>
        <dsp:cNvPr id="0" name=""/>
        <dsp:cNvSpPr/>
      </dsp:nvSpPr>
      <dsp:spPr>
        <a:xfrm>
          <a:off x="2378604" y="359"/>
          <a:ext cx="1436727" cy="438026"/>
        </a:xfrm>
        <a:prstGeom prst="rect">
          <a:avLst/>
        </a:prstGeom>
        <a:solidFill>
          <a:schemeClr val="accent1">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latin typeface="宋体" panose="02010600030101010101" pitchFamily="2" charset="-122"/>
              <a:ea typeface="宋体" panose="02010600030101010101" pitchFamily="2" charset="-122"/>
              <a:cs typeface="Times New Roman" panose="02020603050405020304" pitchFamily="18" charset="0"/>
              <a:sym typeface="+mn-ea"/>
            </a:rPr>
            <a:t>无限责任公司</a:t>
          </a:r>
          <a:endParaRPr lang="zh-CN" altLang="en-US" sz="1600" kern="1200" dirty="0">
            <a:latin typeface="宋体" panose="02010600030101010101" pitchFamily="2" charset="-122"/>
            <a:ea typeface="宋体" panose="02010600030101010101" pitchFamily="2" charset="-122"/>
          </a:endParaRPr>
        </a:p>
      </dsp:txBody>
      <dsp:txXfrm>
        <a:off x="2378604" y="359"/>
        <a:ext cx="1436727" cy="438026"/>
      </dsp:txXfrm>
    </dsp:sp>
    <dsp:sp modelId="{7ADCAEB8-2A8A-4126-B88F-89F45E9A39EA}">
      <dsp:nvSpPr>
        <dsp:cNvPr id="0" name=""/>
        <dsp:cNvSpPr/>
      </dsp:nvSpPr>
      <dsp:spPr>
        <a:xfrm>
          <a:off x="2378604" y="547892"/>
          <a:ext cx="1436727" cy="438026"/>
        </a:xfrm>
        <a:prstGeom prst="rect">
          <a:avLst/>
        </a:prstGeom>
        <a:solidFill>
          <a:schemeClr val="accent1">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latin typeface="宋体" panose="02010600030101010101" pitchFamily="2" charset="-122"/>
              <a:ea typeface="宋体" panose="02010600030101010101" pitchFamily="2" charset="-122"/>
              <a:cs typeface="Times New Roman" panose="02020603050405020304" pitchFamily="18" charset="0"/>
              <a:sym typeface="+mn-ea"/>
            </a:rPr>
            <a:t>有限责任公司</a:t>
          </a:r>
          <a:endParaRPr lang="zh-CN" altLang="en-US" sz="1600" kern="1200" dirty="0">
            <a:latin typeface="宋体" panose="02010600030101010101" pitchFamily="2" charset="-122"/>
            <a:ea typeface="宋体" panose="02010600030101010101" pitchFamily="2" charset="-122"/>
          </a:endParaRPr>
        </a:p>
      </dsp:txBody>
      <dsp:txXfrm>
        <a:off x="2378604" y="547892"/>
        <a:ext cx="1436727" cy="438026"/>
      </dsp:txXfrm>
    </dsp:sp>
    <dsp:sp modelId="{2DA79769-D405-4D51-81CF-52AABCD063F3}">
      <dsp:nvSpPr>
        <dsp:cNvPr id="0" name=""/>
        <dsp:cNvSpPr/>
      </dsp:nvSpPr>
      <dsp:spPr>
        <a:xfrm>
          <a:off x="2378604" y="1095425"/>
          <a:ext cx="1436727" cy="438026"/>
        </a:xfrm>
        <a:prstGeom prst="rect">
          <a:avLst/>
        </a:prstGeom>
        <a:solidFill>
          <a:schemeClr val="accent1">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latin typeface="宋体" panose="02010600030101010101" pitchFamily="2" charset="-122"/>
              <a:ea typeface="宋体" panose="02010600030101010101" pitchFamily="2" charset="-122"/>
              <a:cs typeface="Times New Roman" panose="02020603050405020304" pitchFamily="18" charset="0"/>
              <a:sym typeface="+mn-ea"/>
            </a:rPr>
            <a:t>股份有限公司</a:t>
          </a:r>
          <a:endParaRPr lang="en-US" altLang="zh-CN" sz="1600" kern="1200" dirty="0">
            <a:latin typeface="宋体" panose="02010600030101010101" pitchFamily="2" charset="-122"/>
            <a:ea typeface="宋体" panose="02010600030101010101" pitchFamily="2" charset="-122"/>
          </a:endParaRPr>
        </a:p>
      </dsp:txBody>
      <dsp:txXfrm>
        <a:off x="2378604" y="1095425"/>
        <a:ext cx="1436727" cy="438026"/>
      </dsp:txXfrm>
    </dsp:sp>
    <dsp:sp modelId="{57A29B68-F66F-4AD3-8924-2C5AB26C0CA1}">
      <dsp:nvSpPr>
        <dsp:cNvPr id="0" name=""/>
        <dsp:cNvSpPr/>
      </dsp:nvSpPr>
      <dsp:spPr>
        <a:xfrm>
          <a:off x="2378604" y="1642958"/>
          <a:ext cx="1436727" cy="438026"/>
        </a:xfrm>
        <a:prstGeom prst="rect">
          <a:avLst/>
        </a:prstGeom>
        <a:solidFill>
          <a:schemeClr val="accent1">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latin typeface="宋体" panose="02010600030101010101" pitchFamily="2" charset="-122"/>
              <a:ea typeface="宋体" panose="02010600030101010101" pitchFamily="2" charset="-122"/>
              <a:cs typeface="Times New Roman" panose="02020603050405020304" pitchFamily="18" charset="0"/>
              <a:sym typeface="+mn-ea"/>
            </a:rPr>
            <a:t>两合公司</a:t>
          </a:r>
          <a:endParaRPr lang="en-US" altLang="zh-CN" sz="1900" kern="1200" dirty="0">
            <a:latin typeface="宋体" panose="02010600030101010101" pitchFamily="2" charset="-122"/>
            <a:ea typeface="宋体" panose="02010600030101010101" pitchFamily="2" charset="-122"/>
          </a:endParaRPr>
        </a:p>
      </dsp:txBody>
      <dsp:txXfrm>
        <a:off x="2378604" y="1642958"/>
        <a:ext cx="1436727" cy="438026"/>
      </dsp:txXfrm>
    </dsp:sp>
    <dsp:sp modelId="{07FB851F-8889-4983-898A-C416758632A0}">
      <dsp:nvSpPr>
        <dsp:cNvPr id="0" name=""/>
        <dsp:cNvSpPr/>
      </dsp:nvSpPr>
      <dsp:spPr>
        <a:xfrm>
          <a:off x="2378604" y="2190492"/>
          <a:ext cx="1436727" cy="438026"/>
        </a:xfrm>
        <a:prstGeom prst="rect">
          <a:avLst/>
        </a:prstGeom>
        <a:solidFill>
          <a:schemeClr val="accent1">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latin typeface="宋体" panose="02010600030101010101" pitchFamily="2" charset="-122"/>
              <a:ea typeface="宋体" panose="02010600030101010101" pitchFamily="2" charset="-122"/>
              <a:cs typeface="Times New Roman" panose="02020603050405020304" pitchFamily="18" charset="0"/>
              <a:sym typeface="+mn-ea"/>
            </a:rPr>
            <a:t>股份两合公司</a:t>
          </a:r>
          <a:endParaRPr lang="en-US" altLang="zh-CN" sz="1600" kern="1200" dirty="0">
            <a:latin typeface="宋体" panose="02010600030101010101" pitchFamily="2" charset="-122"/>
            <a:ea typeface="宋体" panose="02010600030101010101" pitchFamily="2" charset="-122"/>
          </a:endParaRPr>
        </a:p>
      </dsp:txBody>
      <dsp:txXfrm>
        <a:off x="2378604" y="2190492"/>
        <a:ext cx="1436727" cy="4380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69754-88A6-4CA0-803C-9374E9865D40}">
      <dsp:nvSpPr>
        <dsp:cNvPr id="0" name=""/>
        <dsp:cNvSpPr/>
      </dsp:nvSpPr>
      <dsp:spPr>
        <a:xfrm>
          <a:off x="2091259" y="1314439"/>
          <a:ext cx="287345" cy="1095066"/>
        </a:xfrm>
        <a:custGeom>
          <a:avLst/>
          <a:gdLst/>
          <a:ahLst/>
          <a:cxnLst/>
          <a:rect l="0" t="0" r="0" b="0"/>
          <a:pathLst>
            <a:path>
              <a:moveTo>
                <a:pt x="0" y="0"/>
              </a:moveTo>
              <a:lnTo>
                <a:pt x="143672" y="0"/>
              </a:lnTo>
              <a:lnTo>
                <a:pt x="143672" y="1095066"/>
              </a:lnTo>
              <a:lnTo>
                <a:pt x="287345" y="1095066"/>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206628" y="1833668"/>
        <a:ext cx="56606" cy="56606"/>
      </dsp:txXfrm>
    </dsp:sp>
    <dsp:sp modelId="{02328FE0-0B5A-40FF-855F-3EC9A4204352}">
      <dsp:nvSpPr>
        <dsp:cNvPr id="0" name=""/>
        <dsp:cNvSpPr/>
      </dsp:nvSpPr>
      <dsp:spPr>
        <a:xfrm>
          <a:off x="2091259" y="1314439"/>
          <a:ext cx="287345" cy="547533"/>
        </a:xfrm>
        <a:custGeom>
          <a:avLst/>
          <a:gdLst/>
          <a:ahLst/>
          <a:cxnLst/>
          <a:rect l="0" t="0" r="0" b="0"/>
          <a:pathLst>
            <a:path>
              <a:moveTo>
                <a:pt x="0" y="0"/>
              </a:moveTo>
              <a:lnTo>
                <a:pt x="143672" y="0"/>
              </a:lnTo>
              <a:lnTo>
                <a:pt x="143672" y="547533"/>
              </a:lnTo>
              <a:lnTo>
                <a:pt x="287345" y="547533"/>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219472" y="1572746"/>
        <a:ext cx="30917" cy="30917"/>
      </dsp:txXfrm>
    </dsp:sp>
    <dsp:sp modelId="{8F2E441D-27F7-4E1F-96AD-B48B88FF25FB}">
      <dsp:nvSpPr>
        <dsp:cNvPr id="0" name=""/>
        <dsp:cNvSpPr/>
      </dsp:nvSpPr>
      <dsp:spPr>
        <a:xfrm>
          <a:off x="2091259" y="1268718"/>
          <a:ext cx="287345" cy="91440"/>
        </a:xfrm>
        <a:custGeom>
          <a:avLst/>
          <a:gdLst/>
          <a:ahLst/>
          <a:cxnLst/>
          <a:rect l="0" t="0" r="0" b="0"/>
          <a:pathLst>
            <a:path>
              <a:moveTo>
                <a:pt x="0" y="45720"/>
              </a:moveTo>
              <a:lnTo>
                <a:pt x="287345" y="45720"/>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227748" y="1307255"/>
        <a:ext cx="14367" cy="14367"/>
      </dsp:txXfrm>
    </dsp:sp>
    <dsp:sp modelId="{F027A8FA-FE51-474E-930B-4705C32A7EC4}">
      <dsp:nvSpPr>
        <dsp:cNvPr id="0" name=""/>
        <dsp:cNvSpPr/>
      </dsp:nvSpPr>
      <dsp:spPr>
        <a:xfrm>
          <a:off x="2091259" y="766905"/>
          <a:ext cx="287345" cy="547533"/>
        </a:xfrm>
        <a:custGeom>
          <a:avLst/>
          <a:gdLst/>
          <a:ahLst/>
          <a:cxnLst/>
          <a:rect l="0" t="0" r="0" b="0"/>
          <a:pathLst>
            <a:path>
              <a:moveTo>
                <a:pt x="0" y="547533"/>
              </a:moveTo>
              <a:lnTo>
                <a:pt x="143672" y="547533"/>
              </a:lnTo>
              <a:lnTo>
                <a:pt x="143672" y="0"/>
              </a:lnTo>
              <a:lnTo>
                <a:pt x="287345" y="0"/>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219472" y="1025213"/>
        <a:ext cx="30917" cy="30917"/>
      </dsp:txXfrm>
    </dsp:sp>
    <dsp:sp modelId="{EA233842-D035-45F9-AB27-3066BB8D27A2}">
      <dsp:nvSpPr>
        <dsp:cNvPr id="0" name=""/>
        <dsp:cNvSpPr/>
      </dsp:nvSpPr>
      <dsp:spPr>
        <a:xfrm>
          <a:off x="2091259" y="219372"/>
          <a:ext cx="287345" cy="1095066"/>
        </a:xfrm>
        <a:custGeom>
          <a:avLst/>
          <a:gdLst/>
          <a:ahLst/>
          <a:cxnLst/>
          <a:rect l="0" t="0" r="0" b="0"/>
          <a:pathLst>
            <a:path>
              <a:moveTo>
                <a:pt x="0" y="1095066"/>
              </a:moveTo>
              <a:lnTo>
                <a:pt x="143672" y="1095066"/>
              </a:lnTo>
              <a:lnTo>
                <a:pt x="143672" y="0"/>
              </a:lnTo>
              <a:lnTo>
                <a:pt x="287345" y="0"/>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206628" y="738602"/>
        <a:ext cx="56606" cy="56606"/>
      </dsp:txXfrm>
    </dsp:sp>
    <dsp:sp modelId="{864D02F6-14E6-4B44-BED4-15081CDACF4C}">
      <dsp:nvSpPr>
        <dsp:cNvPr id="0" name=""/>
        <dsp:cNvSpPr/>
      </dsp:nvSpPr>
      <dsp:spPr>
        <a:xfrm rot="16200000">
          <a:off x="790230" y="1166112"/>
          <a:ext cx="2305402" cy="296653"/>
        </a:xfrm>
        <a:prstGeom prst="rect">
          <a:avLst/>
        </a:prstGeom>
        <a:solidFill>
          <a:schemeClr val="accent1">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国际</a:t>
          </a:r>
          <a:r>
            <a:rPr lang="zh-CN" altLang="en-US" sz="1800" b="1" kern="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航运</a:t>
          </a:r>
          <a:r>
            <a:rPr lang="zh-CN" altLang="en-US" sz="1800" b="1" kern="1200"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企业</a:t>
          </a:r>
          <a:endParaRPr lang="zh-CN" altLang="en-US" sz="1800" kern="1200" dirty="0"/>
        </a:p>
      </dsp:txBody>
      <dsp:txXfrm>
        <a:off x="790230" y="1166112"/>
        <a:ext cx="2305402" cy="296653"/>
      </dsp:txXfrm>
    </dsp:sp>
    <dsp:sp modelId="{757622D8-E9A6-47B8-AAB1-A755368BE905}">
      <dsp:nvSpPr>
        <dsp:cNvPr id="0" name=""/>
        <dsp:cNvSpPr/>
      </dsp:nvSpPr>
      <dsp:spPr>
        <a:xfrm>
          <a:off x="2378604" y="359"/>
          <a:ext cx="1436727" cy="438026"/>
        </a:xfrm>
        <a:prstGeom prst="rect">
          <a:avLst/>
        </a:prstGeom>
        <a:solidFill>
          <a:schemeClr val="accent1">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t>地区性公司</a:t>
          </a:r>
        </a:p>
      </dsp:txBody>
      <dsp:txXfrm>
        <a:off x="2378604" y="359"/>
        <a:ext cx="1436727" cy="438026"/>
      </dsp:txXfrm>
    </dsp:sp>
    <dsp:sp modelId="{7ADCAEB8-2A8A-4126-B88F-89F45E9A39EA}">
      <dsp:nvSpPr>
        <dsp:cNvPr id="0" name=""/>
        <dsp:cNvSpPr/>
      </dsp:nvSpPr>
      <dsp:spPr>
        <a:xfrm>
          <a:off x="2378604" y="547892"/>
          <a:ext cx="1436727" cy="438026"/>
        </a:xfrm>
        <a:prstGeom prst="rect">
          <a:avLst/>
        </a:prstGeom>
        <a:solidFill>
          <a:schemeClr val="accent1">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t>跨地区性公司</a:t>
          </a:r>
        </a:p>
      </dsp:txBody>
      <dsp:txXfrm>
        <a:off x="2378604" y="547892"/>
        <a:ext cx="1436727" cy="438026"/>
      </dsp:txXfrm>
    </dsp:sp>
    <dsp:sp modelId="{2DA79769-D405-4D51-81CF-52AABCD063F3}">
      <dsp:nvSpPr>
        <dsp:cNvPr id="0" name=""/>
        <dsp:cNvSpPr/>
      </dsp:nvSpPr>
      <dsp:spPr>
        <a:xfrm>
          <a:off x="2378604" y="1095425"/>
          <a:ext cx="1436727" cy="438026"/>
        </a:xfrm>
        <a:prstGeom prst="rect">
          <a:avLst/>
        </a:prstGeom>
        <a:solidFill>
          <a:schemeClr val="accent1">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t>全国性公司</a:t>
          </a:r>
          <a:endParaRPr lang="en-US" altLang="zh-CN" sz="1600" b="1" kern="1200" dirty="0"/>
        </a:p>
      </dsp:txBody>
      <dsp:txXfrm>
        <a:off x="2378604" y="1095425"/>
        <a:ext cx="1436727" cy="438026"/>
      </dsp:txXfrm>
    </dsp:sp>
    <dsp:sp modelId="{57A29B68-F66F-4AD3-8924-2C5AB26C0CA1}">
      <dsp:nvSpPr>
        <dsp:cNvPr id="0" name=""/>
        <dsp:cNvSpPr/>
      </dsp:nvSpPr>
      <dsp:spPr>
        <a:xfrm>
          <a:off x="2378604" y="1642958"/>
          <a:ext cx="1436727" cy="438026"/>
        </a:xfrm>
        <a:prstGeom prst="rect">
          <a:avLst/>
        </a:prstGeom>
        <a:solidFill>
          <a:schemeClr val="accent1">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t>跨国公司</a:t>
          </a:r>
          <a:endParaRPr lang="en-US" altLang="zh-CN" sz="1900" b="1" kern="1200" dirty="0"/>
        </a:p>
      </dsp:txBody>
      <dsp:txXfrm>
        <a:off x="2378604" y="1642958"/>
        <a:ext cx="1436727" cy="438026"/>
      </dsp:txXfrm>
    </dsp:sp>
    <dsp:sp modelId="{07FB851F-8889-4983-898A-C416758632A0}">
      <dsp:nvSpPr>
        <dsp:cNvPr id="0" name=""/>
        <dsp:cNvSpPr/>
      </dsp:nvSpPr>
      <dsp:spPr>
        <a:xfrm>
          <a:off x="2378604" y="2190492"/>
          <a:ext cx="1436727" cy="438026"/>
        </a:xfrm>
        <a:prstGeom prst="rect">
          <a:avLst/>
        </a:prstGeom>
        <a:solidFill>
          <a:schemeClr val="accent1">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latin typeface="+mn-ea"/>
              <a:ea typeface="+mn-ea"/>
              <a:cs typeface="Times New Roman" panose="02020603050405020304" pitchFamily="18" charset="0"/>
              <a:sym typeface="+mn-ea"/>
            </a:rPr>
            <a:t>股份两合公司</a:t>
          </a:r>
          <a:endParaRPr lang="en-US" altLang="zh-CN" sz="1600" b="1" kern="1200" dirty="0">
            <a:latin typeface="+mn-ea"/>
            <a:ea typeface="+mn-ea"/>
          </a:endParaRPr>
        </a:p>
      </dsp:txBody>
      <dsp:txXfrm>
        <a:off x="2378604" y="2190492"/>
        <a:ext cx="1436727" cy="4380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69754-88A6-4CA0-803C-9374E9865D40}">
      <dsp:nvSpPr>
        <dsp:cNvPr id="0" name=""/>
        <dsp:cNvSpPr/>
      </dsp:nvSpPr>
      <dsp:spPr>
        <a:xfrm>
          <a:off x="2091259" y="1314439"/>
          <a:ext cx="287345" cy="1095066"/>
        </a:xfrm>
        <a:custGeom>
          <a:avLst/>
          <a:gdLst/>
          <a:ahLst/>
          <a:cxnLst/>
          <a:rect l="0" t="0" r="0" b="0"/>
          <a:pathLst>
            <a:path>
              <a:moveTo>
                <a:pt x="0" y="0"/>
              </a:moveTo>
              <a:lnTo>
                <a:pt x="143672" y="0"/>
              </a:lnTo>
              <a:lnTo>
                <a:pt x="143672" y="1095066"/>
              </a:lnTo>
              <a:lnTo>
                <a:pt x="287345" y="1095066"/>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206628" y="1833668"/>
        <a:ext cx="56606" cy="56606"/>
      </dsp:txXfrm>
    </dsp:sp>
    <dsp:sp modelId="{02328FE0-0B5A-40FF-855F-3EC9A4204352}">
      <dsp:nvSpPr>
        <dsp:cNvPr id="0" name=""/>
        <dsp:cNvSpPr/>
      </dsp:nvSpPr>
      <dsp:spPr>
        <a:xfrm>
          <a:off x="2091259" y="1314439"/>
          <a:ext cx="287345" cy="547533"/>
        </a:xfrm>
        <a:custGeom>
          <a:avLst/>
          <a:gdLst/>
          <a:ahLst/>
          <a:cxnLst/>
          <a:rect l="0" t="0" r="0" b="0"/>
          <a:pathLst>
            <a:path>
              <a:moveTo>
                <a:pt x="0" y="0"/>
              </a:moveTo>
              <a:lnTo>
                <a:pt x="143672" y="0"/>
              </a:lnTo>
              <a:lnTo>
                <a:pt x="143672" y="547533"/>
              </a:lnTo>
              <a:lnTo>
                <a:pt x="287345" y="547533"/>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219472" y="1572746"/>
        <a:ext cx="30917" cy="30917"/>
      </dsp:txXfrm>
    </dsp:sp>
    <dsp:sp modelId="{8F2E441D-27F7-4E1F-96AD-B48B88FF25FB}">
      <dsp:nvSpPr>
        <dsp:cNvPr id="0" name=""/>
        <dsp:cNvSpPr/>
      </dsp:nvSpPr>
      <dsp:spPr>
        <a:xfrm>
          <a:off x="2091259" y="1268718"/>
          <a:ext cx="287345" cy="91440"/>
        </a:xfrm>
        <a:custGeom>
          <a:avLst/>
          <a:gdLst/>
          <a:ahLst/>
          <a:cxnLst/>
          <a:rect l="0" t="0" r="0" b="0"/>
          <a:pathLst>
            <a:path>
              <a:moveTo>
                <a:pt x="0" y="45720"/>
              </a:moveTo>
              <a:lnTo>
                <a:pt x="287345" y="45720"/>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227748" y="1307255"/>
        <a:ext cx="14367" cy="14367"/>
      </dsp:txXfrm>
    </dsp:sp>
    <dsp:sp modelId="{F027A8FA-FE51-474E-930B-4705C32A7EC4}">
      <dsp:nvSpPr>
        <dsp:cNvPr id="0" name=""/>
        <dsp:cNvSpPr/>
      </dsp:nvSpPr>
      <dsp:spPr>
        <a:xfrm>
          <a:off x="2091259" y="766905"/>
          <a:ext cx="287345" cy="547533"/>
        </a:xfrm>
        <a:custGeom>
          <a:avLst/>
          <a:gdLst/>
          <a:ahLst/>
          <a:cxnLst/>
          <a:rect l="0" t="0" r="0" b="0"/>
          <a:pathLst>
            <a:path>
              <a:moveTo>
                <a:pt x="0" y="547533"/>
              </a:moveTo>
              <a:lnTo>
                <a:pt x="143672" y="547533"/>
              </a:lnTo>
              <a:lnTo>
                <a:pt x="143672" y="0"/>
              </a:lnTo>
              <a:lnTo>
                <a:pt x="287345" y="0"/>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219472" y="1025213"/>
        <a:ext cx="30917" cy="30917"/>
      </dsp:txXfrm>
    </dsp:sp>
    <dsp:sp modelId="{EA233842-D035-45F9-AB27-3066BB8D27A2}">
      <dsp:nvSpPr>
        <dsp:cNvPr id="0" name=""/>
        <dsp:cNvSpPr/>
      </dsp:nvSpPr>
      <dsp:spPr>
        <a:xfrm>
          <a:off x="2091259" y="219372"/>
          <a:ext cx="287345" cy="1095066"/>
        </a:xfrm>
        <a:custGeom>
          <a:avLst/>
          <a:gdLst/>
          <a:ahLst/>
          <a:cxnLst/>
          <a:rect l="0" t="0" r="0" b="0"/>
          <a:pathLst>
            <a:path>
              <a:moveTo>
                <a:pt x="0" y="1095066"/>
              </a:moveTo>
              <a:lnTo>
                <a:pt x="143672" y="1095066"/>
              </a:lnTo>
              <a:lnTo>
                <a:pt x="143672" y="0"/>
              </a:lnTo>
              <a:lnTo>
                <a:pt x="287345" y="0"/>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206628" y="738602"/>
        <a:ext cx="56606" cy="56606"/>
      </dsp:txXfrm>
    </dsp:sp>
    <dsp:sp modelId="{864D02F6-14E6-4B44-BED4-15081CDACF4C}">
      <dsp:nvSpPr>
        <dsp:cNvPr id="0" name=""/>
        <dsp:cNvSpPr/>
      </dsp:nvSpPr>
      <dsp:spPr>
        <a:xfrm rot="16200000">
          <a:off x="790230" y="1166112"/>
          <a:ext cx="2305402" cy="296653"/>
        </a:xfrm>
        <a:prstGeom prst="rect">
          <a:avLst/>
        </a:prstGeom>
        <a:solidFill>
          <a:schemeClr val="accent1">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国际</a:t>
          </a:r>
          <a:r>
            <a:rPr lang="zh-CN" altLang="en-US" sz="1800" b="1" kern="120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航运</a:t>
          </a:r>
          <a:r>
            <a:rPr lang="zh-CN" altLang="en-US" sz="1800" b="1" kern="1200"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企业</a:t>
          </a:r>
          <a:endParaRPr lang="zh-CN" altLang="en-US" sz="1800" kern="1200" dirty="0"/>
        </a:p>
      </dsp:txBody>
      <dsp:txXfrm>
        <a:off x="790230" y="1166112"/>
        <a:ext cx="2305402" cy="296653"/>
      </dsp:txXfrm>
    </dsp:sp>
    <dsp:sp modelId="{757622D8-E9A6-47B8-AAB1-A755368BE905}">
      <dsp:nvSpPr>
        <dsp:cNvPr id="0" name=""/>
        <dsp:cNvSpPr/>
      </dsp:nvSpPr>
      <dsp:spPr>
        <a:xfrm>
          <a:off x="2378604" y="359"/>
          <a:ext cx="1436727" cy="438026"/>
        </a:xfrm>
        <a:prstGeom prst="rect">
          <a:avLst/>
        </a:prstGeom>
        <a:solidFill>
          <a:schemeClr val="accent1">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t>国营公司</a:t>
          </a:r>
        </a:p>
      </dsp:txBody>
      <dsp:txXfrm>
        <a:off x="2378604" y="359"/>
        <a:ext cx="1436727" cy="438026"/>
      </dsp:txXfrm>
    </dsp:sp>
    <dsp:sp modelId="{7ADCAEB8-2A8A-4126-B88F-89F45E9A39EA}">
      <dsp:nvSpPr>
        <dsp:cNvPr id="0" name=""/>
        <dsp:cNvSpPr/>
      </dsp:nvSpPr>
      <dsp:spPr>
        <a:xfrm>
          <a:off x="2378604" y="547892"/>
          <a:ext cx="1436727" cy="438026"/>
        </a:xfrm>
        <a:prstGeom prst="rect">
          <a:avLst/>
        </a:prstGeom>
        <a:solidFill>
          <a:schemeClr val="accent1">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t>集体公司</a:t>
          </a:r>
        </a:p>
      </dsp:txBody>
      <dsp:txXfrm>
        <a:off x="2378604" y="547892"/>
        <a:ext cx="1436727" cy="438026"/>
      </dsp:txXfrm>
    </dsp:sp>
    <dsp:sp modelId="{2DA79769-D405-4D51-81CF-52AABCD063F3}">
      <dsp:nvSpPr>
        <dsp:cNvPr id="0" name=""/>
        <dsp:cNvSpPr/>
      </dsp:nvSpPr>
      <dsp:spPr>
        <a:xfrm>
          <a:off x="2378604" y="1095425"/>
          <a:ext cx="1436727" cy="438026"/>
        </a:xfrm>
        <a:prstGeom prst="rect">
          <a:avLst/>
        </a:prstGeom>
        <a:solidFill>
          <a:schemeClr val="accent1">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t>私营公司</a:t>
          </a:r>
          <a:endParaRPr lang="en-US" altLang="zh-CN" sz="1600" b="1" kern="1200" dirty="0"/>
        </a:p>
      </dsp:txBody>
      <dsp:txXfrm>
        <a:off x="2378604" y="1095425"/>
        <a:ext cx="1436727" cy="438026"/>
      </dsp:txXfrm>
    </dsp:sp>
    <dsp:sp modelId="{57A29B68-F66F-4AD3-8924-2C5AB26C0CA1}">
      <dsp:nvSpPr>
        <dsp:cNvPr id="0" name=""/>
        <dsp:cNvSpPr/>
      </dsp:nvSpPr>
      <dsp:spPr>
        <a:xfrm>
          <a:off x="2378604" y="1642958"/>
          <a:ext cx="1436727" cy="438026"/>
        </a:xfrm>
        <a:prstGeom prst="rect">
          <a:avLst/>
        </a:prstGeom>
        <a:solidFill>
          <a:schemeClr val="accent1">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t>合营公司</a:t>
          </a:r>
          <a:endParaRPr lang="en-US" altLang="zh-CN" sz="1900" b="1" kern="1200" dirty="0"/>
        </a:p>
      </dsp:txBody>
      <dsp:txXfrm>
        <a:off x="2378604" y="1642958"/>
        <a:ext cx="1436727" cy="438026"/>
      </dsp:txXfrm>
    </dsp:sp>
    <dsp:sp modelId="{07FB851F-8889-4983-898A-C416758632A0}">
      <dsp:nvSpPr>
        <dsp:cNvPr id="0" name=""/>
        <dsp:cNvSpPr/>
      </dsp:nvSpPr>
      <dsp:spPr>
        <a:xfrm>
          <a:off x="2378604" y="2190492"/>
          <a:ext cx="1436727" cy="438026"/>
        </a:xfrm>
        <a:prstGeom prst="rect">
          <a:avLst/>
        </a:prstGeom>
        <a:solidFill>
          <a:schemeClr val="accent1">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latin typeface="+mn-ea"/>
              <a:ea typeface="+mn-ea"/>
              <a:cs typeface="Times New Roman" panose="02020603050405020304" pitchFamily="18" charset="0"/>
              <a:sym typeface="+mn-ea"/>
            </a:rPr>
            <a:t>股份两合公司</a:t>
          </a:r>
          <a:endParaRPr lang="en-US" altLang="zh-CN" sz="1600" b="1" kern="1200" dirty="0">
            <a:latin typeface="+mn-ea"/>
            <a:ea typeface="+mn-ea"/>
          </a:endParaRPr>
        </a:p>
      </dsp:txBody>
      <dsp:txXfrm>
        <a:off x="2378604" y="2190492"/>
        <a:ext cx="1436727" cy="438026"/>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1">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linDir" val="fromT"/>
                  <dgm:param type="chAlign" val="r"/>
                </dgm:alg>
              </dgm:if>
              <dgm:if name="Name18" func="var" arg="hierBranch" op="equ" val="r">
                <dgm:alg type="hierChild">
                  <dgm:param type="linDir" val="fromT"/>
                  <dgm:param type="chAlign" val="l"/>
                </dgm:alg>
              </dgm:if>
              <dgm:if name="Name19" func="var" arg="hierBranch" op="equ" val="hang">
                <dgm:choose name="Name20">
                  <dgm:if name="Name21" func="var" arg="dir" op="equ" val="norm">
                    <dgm:alg type="hierChild">
                      <dgm:param type="linDir" val="fromL"/>
                      <dgm:param type="chAlign" val="l"/>
                      <dgm:param type="secLinDir" val="fromT"/>
                      <dgm:param type="secChAlign" val="t"/>
                    </dgm:alg>
                  </dgm:if>
                  <dgm:else name="Name22">
                    <dgm:alg type="hierChild">
                      <dgm:param type="linDir" val="fromR"/>
                      <dgm:param type="chAlign" val="l"/>
                      <dgm:param type="secLinDir" val="fromT"/>
                      <dgm:param type="secChAlign" val="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33"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34">
                          <dgm:alg type="conn">
                            <dgm:param type="srcNode" val="bottomArc2"/>
                            <dgm:param type="dstNode" val="topArc2"/>
                            <dgm:param type="dim" val="1D"/>
                            <dgm:param type="endSty" val="noArr"/>
                            <dgm:param type="connRout" val="bend"/>
                            <dgm:param type="begPts" val="bCtr"/>
                            <dgm:param type="endPts" val="tCtr"/>
                            <dgm:param type="bendPt" val="end"/>
                          </dgm:alg>
                        </dgm:else>
                      </dgm:choose>
                    </dgm:if>
                    <dgm:if name="Name35" func="var" arg="hierBranch" op="equ" val="init">
                      <dgm:choose name="Name36">
                        <dgm:if name="Name37" axis="self" func="depth" op="lte" val="2">
                          <dgm:choose name="Name38">
                            <dgm:if name="Name39"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40"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41">
                              <dgm:alg type="conn">
                                <dgm:param type="srcNode" val="bottomArc2"/>
                                <dgm:param type="dstNode" val="topArc2"/>
                                <dgm:param type="dim" val="1D"/>
                                <dgm:param type="endSty" val="noArr"/>
                                <dgm:param type="connRout" val="bend"/>
                                <dgm:param type="begPts" val="bCtr"/>
                                <dgm:param type="endPts" val="tCtr"/>
                                <dgm:param type="bendPt" val="end"/>
                              </dgm:alg>
                            </dgm:else>
                          </dgm:choose>
                        </dgm:if>
                        <dgm:else name="Name42">
                          <dgm:choose name="Name43">
                            <dgm:if name="Name44" axis="par des" func="maxDepth" op="lte" val="1">
                              <dgm:choose name="Name45">
                                <dgm:if name="Name46" axis="self" func="depth" op="lte" val="2">
                                  <dgm:alg type="conn">
                                    <dgm:param type="srcNode" val="bottomArc1"/>
                                    <dgm:param type="dstNode" val="topConnNode2"/>
                                    <dgm:param type="dim" val="1D"/>
                                    <dgm:param type="endSty" val="noArr"/>
                                    <dgm:param type="connRout" val="bend"/>
                                    <dgm:param type="begPts" val="bCtr"/>
                                    <dgm:param type="endPts" val="bL bR"/>
                                  </dgm:alg>
                                </dgm:if>
                                <dgm:if name="Name47" axis="par" ptType="asst" func="cnt" op="equ" val="1">
                                  <dgm:alg type="conn">
                                    <dgm:param type="srcNode" val="bottomArc3"/>
                                    <dgm:param type="dstNode" val="topConnNode2"/>
                                    <dgm:param type="dim" val="1D"/>
                                    <dgm:param type="endSty" val="noArr"/>
                                    <dgm:param type="connRout" val="bend"/>
                                    <dgm:param type="begPts" val="bCtr"/>
                                    <dgm:param type="endPts" val="bL bR"/>
                                  </dgm:alg>
                                </dgm:if>
                                <dgm:else name="Name48">
                                  <dgm:alg type="conn">
                                    <dgm:param type="srcNode" val="bottomArc2"/>
                                    <dgm:param type="dstNode" val="topConnNode2"/>
                                    <dgm:param type="dim" val="1D"/>
                                    <dgm:param type="endSty" val="noArr"/>
                                    <dgm:param type="connRout" val="bend"/>
                                    <dgm:param type="begPts" val="bCtr"/>
                                    <dgm:param type="endPts" val="bL bR"/>
                                  </dgm:alg>
                                </dgm:else>
                              </dgm:choose>
                            </dgm:if>
                            <dgm:else name="Name49">
                              <dgm:choose name="Name50">
                                <dgm:if name="Name51"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52"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53">
                                  <dgm:alg type="conn">
                                    <dgm:param type="srcNode" val="bottomArc2"/>
                                    <dgm:param type="dstNode" val="topArc2"/>
                                    <dgm:param type="dim" val="1D"/>
                                    <dgm:param type="endSty" val="noArr"/>
                                    <dgm:param type="connRout" val="bend"/>
                                    <dgm:param type="begPts" val="bCtr"/>
                                    <dgm:param type="endPts" val="tCtr"/>
                                    <dgm:param type="bendPt" val="end"/>
                                  </dgm:alg>
                                </dgm:else>
                              </dgm:choose>
                            </dgm:else>
                          </dgm:choose>
                        </dgm:else>
                      </dgm:choose>
                    </dgm:if>
                    <dgm:else name="Name54">
                      <dgm:choose name="Name55">
                        <dgm:if name="Name56" axis="self" func="depth" op="lte" val="2">
                          <dgm:alg type="conn">
                            <dgm:param type="srcNode" val="bottomArc1"/>
                            <dgm:param type="dstNode" val="topConnNode2"/>
                            <dgm:param type="dim" val="1D"/>
                            <dgm:param type="endSty" val="noArr"/>
                            <dgm:param type="connRout" val="bend"/>
                            <dgm:param type="begPts" val="bCtr"/>
                            <dgm:param type="endPts" val="bL bR"/>
                          </dgm:alg>
                        </dgm:if>
                        <dgm:if name="Name57" axis="par" ptType="asst" func="cnt" op="equ" val="1">
                          <dgm:alg type="conn">
                            <dgm:param type="srcNode" val="bottomArc3"/>
                            <dgm:param type="dstNode" val="topConnNode2"/>
                            <dgm:param type="dim" val="1D"/>
                            <dgm:param type="endSty" val="noArr"/>
                            <dgm:param type="connRout" val="bend"/>
                            <dgm:param type="begPts" val="bCtr"/>
                            <dgm:param type="endPts" val="bL bR"/>
                          </dgm:alg>
                        </dgm:if>
                        <dgm:else name="Name58">
                          <dgm:alg type="conn">
                            <dgm:param type="srcNode" val="bottomArc2"/>
                            <dgm:param type="dstNode" val="topConnNode2"/>
                            <dgm:param type="dim" val="1D"/>
                            <dgm:param type="endSty" val="noArr"/>
                            <dgm:param type="connRout" val="bend"/>
                            <dgm:param type="begPts" val="bCtr"/>
                            <dgm:param type="endPts" val="bL bR"/>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linDir" val="fromT"/>
                        <dgm:param type="chAlign" val="r"/>
                      </dgm:alg>
                    </dgm:if>
                    <dgm:if name="Name75" func="var" arg="hierBranch" op="equ" val="r">
                      <dgm:alg type="hierChild">
                        <dgm:param type="linDir" val="fromT"/>
                        <dgm:param type="chAlign" val="l"/>
                      </dgm:alg>
                    </dgm:if>
                    <dgm:if name="Name76" func="var" arg="hierBranch" op="equ" val="hang">
                      <dgm:choose name="Name77">
                        <dgm:if name="Name78" func="var" arg="dir" op="equ" val="norm">
                          <dgm:alg type="hierChild">
                            <dgm:param type="linDir" val="fromL"/>
                            <dgm:param type="chAlign" val="l"/>
                            <dgm:param type="secLinDir" val="fromT"/>
                            <dgm:param type="secChAlign" val="t"/>
                          </dgm:alg>
                        </dgm:if>
                        <dgm:else name="Name79">
                          <dgm:alg type="hierChild">
                            <dgm:param type="linDir" val="fromR"/>
                            <dgm:param type="chAlign" val="l"/>
                            <dgm:param type="secLinDir" val="fromT"/>
                            <dgm:param type="secChAlign" val="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linDir" val="fromT"/>
                            <dgm:param type="chAlign" val="l"/>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linDir" val="fromL"/>
                        <dgm:param type="chAlign" val="l"/>
                        <dgm:param type="secLinDir" val="fromT"/>
                        <dgm:param type="secChAlign" val="t"/>
                      </dgm:alg>
                    </dgm:if>
                    <dgm:else name="Name95">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linDir" val="fromL"/>
                  <dgm:param type="chAlign" val="l"/>
                  <dgm:param type="secLinDir" val="fromT"/>
                  <dgm:param type="secChAlign" val="t"/>
                </dgm:alg>
              </dgm:if>
              <dgm:else name="Name99">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srcNode" val="bottomArc1"/>
                        <dgm:param type="dstNode" val="topConnNode3"/>
                        <dgm:param type="dim" val="1D"/>
                        <dgm:param type="endSty" val="noArr"/>
                        <dgm:param type="connRout" val="bend"/>
                        <dgm:param type="begPts" val="bCtr"/>
                        <dgm:param type="endPts" val="bL bR"/>
                      </dgm:alg>
                    </dgm:if>
                    <dgm:if name="Name104" axis="par" ptType="asst" func="cnt" op="equ" val="1">
                      <dgm:alg type="conn">
                        <dgm:param type="srcNode" val="bottomArc3"/>
                        <dgm:param type="dstNode" val="topConnNode3"/>
                        <dgm:param type="dim" val="1D"/>
                        <dgm:param type="endSty" val="noArr"/>
                        <dgm:param type="connRout" val="bend"/>
                        <dgm:param type="begPts" val="bCtr"/>
                        <dgm:param type="endPts" val="bL bR"/>
                      </dgm:alg>
                    </dgm:if>
                    <dgm:else name="Name105">
                      <dgm:alg type="conn">
                        <dgm:param type="srcNode" val="bottomArc2"/>
                        <dgm:param type="dstNode" val="topConnNode3"/>
                        <dgm:param type="dim" val="1D"/>
                        <dgm:param type="endSty" val="noArr"/>
                        <dgm:param type="connRout" val="bend"/>
                        <dgm:param type="begPts" val="bCtr"/>
                        <dgm:param type="endPts" val="bL bR"/>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linDir" val="fromT"/>
                        <dgm:param type="chAlign" val="r"/>
                      </dgm:alg>
                    </dgm:if>
                    <dgm:if name="Name123" func="var" arg="hierBranch" op="equ" val="r">
                      <dgm:alg type="hierChild">
                        <dgm:param type="linDir" val="fromT"/>
                        <dgm:param type="chAlign" val="l"/>
                      </dgm:alg>
                    </dgm:if>
                    <dgm:if name="Name124" func="var" arg="hierBranch" op="equ" val="hang">
                      <dgm:choose name="Name125">
                        <dgm:if name="Name126" func="var" arg="dir" op="equ" val="norm">
                          <dgm:alg type="hierChild">
                            <dgm:param type="linDir" val="fromL"/>
                            <dgm:param type="chAlign" val="l"/>
                            <dgm:param type="secLinDir" val="fromT"/>
                            <dgm:param type="secChAlign" val="t"/>
                          </dgm:alg>
                        </dgm:if>
                        <dgm:else name="Name127">
                          <dgm:alg type="hierChild">
                            <dgm:param type="linDir" val="fromR"/>
                            <dgm:param type="chAlign" val="l"/>
                            <dgm:param type="secLinDir" val="fromT"/>
                            <dgm:param type="secChAlign" val="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linDir" val="fromT"/>
                            <dgm:param type="chAlign" val="l"/>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linDir" val="fromL"/>
                        <dgm:param type="chAlign" val="l"/>
                        <dgm:param type="secLinDir" val="fromT"/>
                        <dgm:param type="secChAlign" val="t"/>
                      </dgm:alg>
                    </dgm:if>
                    <dgm:else name="Name140">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4#1">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2">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9444" name="页眉占位符 1049443"/>
          <p:cNvSpPr>
            <a:spLocks noGrp="1"/>
          </p:cNvSpPr>
          <p:nvPr>
            <p:ph type="hdr" sz="quarter"/>
          </p:nvPr>
        </p:nvSpPr>
        <p:spPr>
          <a:xfrm>
            <a:off x="0" y="0"/>
            <a:ext cx="3076575" cy="511175"/>
          </a:xfrm>
          <a:prstGeom prst="rect">
            <a:avLst/>
          </a:prstGeom>
          <a:noFill/>
          <a:ln>
            <a:noFill/>
          </a:ln>
        </p:spPr>
        <p:txBody>
          <a:bodyPr vert="horz" lIns="99048" tIns="49524" rIns="99048" bIns="49524" anchor="t"/>
          <a:lstStyle/>
          <a:p>
            <a:pPr lvl="0" eaLnBrk="1" latinLnBrk="1" hangingPunct="1"/>
            <a:endParaRPr lang="en-US" altLang="zh-CN" sz="1300"/>
          </a:p>
        </p:txBody>
      </p:sp>
      <p:sp>
        <p:nvSpPr>
          <p:cNvPr id="1049445" name="日期占位符 1049444"/>
          <p:cNvSpPr>
            <a:spLocks noGrp="1"/>
          </p:cNvSpPr>
          <p:nvPr>
            <p:ph type="dt" sz="quarter" idx="1"/>
          </p:nvPr>
        </p:nvSpPr>
        <p:spPr>
          <a:xfrm>
            <a:off x="4021137" y="0"/>
            <a:ext cx="3076575" cy="511175"/>
          </a:xfrm>
          <a:prstGeom prst="rect">
            <a:avLst/>
          </a:prstGeom>
          <a:noFill/>
          <a:ln>
            <a:noFill/>
          </a:ln>
        </p:spPr>
        <p:txBody>
          <a:bodyPr vert="horz" lIns="99048" tIns="49524" rIns="99048" bIns="49524" anchor="t"/>
          <a:lstStyle/>
          <a:p>
            <a:pPr lvl="0" algn="r" eaLnBrk="1" latinLnBrk="1" hangingPunct="1"/>
            <a:endParaRPr lang="en-US" altLang="zh-CN" sz="1300"/>
          </a:p>
        </p:txBody>
      </p:sp>
      <p:sp>
        <p:nvSpPr>
          <p:cNvPr id="1049446" name="页脚占位符 1049445"/>
          <p:cNvSpPr>
            <a:spLocks noGrp="1"/>
          </p:cNvSpPr>
          <p:nvPr>
            <p:ph type="ftr" sz="quarter" idx="2"/>
          </p:nvPr>
        </p:nvSpPr>
        <p:spPr>
          <a:xfrm>
            <a:off x="0" y="9721850"/>
            <a:ext cx="3076575" cy="511175"/>
          </a:xfrm>
          <a:prstGeom prst="rect">
            <a:avLst/>
          </a:prstGeom>
          <a:noFill/>
          <a:ln>
            <a:noFill/>
          </a:ln>
        </p:spPr>
        <p:txBody>
          <a:bodyPr vert="horz" lIns="99048" tIns="49524" rIns="99048" bIns="49524" anchor="b"/>
          <a:lstStyle/>
          <a:p>
            <a:pPr lvl="0" eaLnBrk="1" latinLnBrk="1" hangingPunct="1"/>
            <a:endParaRPr lang="en-US" altLang="zh-CN" sz="1300"/>
          </a:p>
        </p:txBody>
      </p:sp>
      <p:sp>
        <p:nvSpPr>
          <p:cNvPr id="1049447" name="灯片编号占位符 1049446"/>
          <p:cNvSpPr>
            <a:spLocks noGrp="1"/>
          </p:cNvSpPr>
          <p:nvPr>
            <p:ph type="sldNum" sz="quarter" idx="3"/>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a:t>
            </a:fld>
            <a:endParaRPr lang="zh-CN" altLang="zh-CN" sz="1300"/>
          </a:p>
        </p:txBody>
      </p:sp>
    </p:spTree>
    <p:extLst>
      <p:ext uri="{BB962C8B-B14F-4D97-AF65-F5344CB8AC3E}">
        <p14:creationId xmlns:p14="http://schemas.microsoft.com/office/powerpoint/2010/main" val="2747856818"/>
      </p:ext>
    </p:extLst>
  </p:cSld>
  <p:clrMap bg1="dk1" tx1="dk1" bg2="dk1" tx2="dk1" accent1="dk1" accent2="dk1" accent3="dk1" accent4="dk1" accent5="dk1" accent6="dk1" hlink="dk1" folHlink="dk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438" name="页眉占位符 1049437"/>
          <p:cNvSpPr>
            <a:spLocks noGrp="1"/>
          </p:cNvSpPr>
          <p:nvPr>
            <p:ph type="hdr" sz="quarter"/>
          </p:nvPr>
        </p:nvSpPr>
        <p:spPr>
          <a:xfrm>
            <a:off x="0" y="0"/>
            <a:ext cx="3076575" cy="511175"/>
          </a:xfrm>
          <a:prstGeom prst="rect">
            <a:avLst/>
          </a:prstGeom>
          <a:noFill/>
          <a:ln>
            <a:noFill/>
          </a:ln>
        </p:spPr>
        <p:txBody>
          <a:bodyPr vert="horz" lIns="99048" tIns="49524" rIns="99048" bIns="49524" anchor="t"/>
          <a:lstStyle/>
          <a:p>
            <a:pPr lvl="0" eaLnBrk="1" latinLnBrk="1" hangingPunct="1"/>
            <a:endParaRPr lang="en-US" altLang="zh-CN" sz="1300"/>
          </a:p>
        </p:txBody>
      </p:sp>
      <p:sp>
        <p:nvSpPr>
          <p:cNvPr id="1049439" name="日期占位符 1049438"/>
          <p:cNvSpPr>
            <a:spLocks noGrp="1"/>
          </p:cNvSpPr>
          <p:nvPr>
            <p:ph type="dt" idx="1"/>
          </p:nvPr>
        </p:nvSpPr>
        <p:spPr>
          <a:xfrm>
            <a:off x="4021137" y="0"/>
            <a:ext cx="3076575" cy="511175"/>
          </a:xfrm>
          <a:prstGeom prst="rect">
            <a:avLst/>
          </a:prstGeom>
          <a:noFill/>
          <a:ln>
            <a:noFill/>
          </a:ln>
        </p:spPr>
        <p:txBody>
          <a:bodyPr vert="horz" lIns="99048" tIns="49524" rIns="99048" bIns="49524" anchor="t"/>
          <a:lstStyle/>
          <a:p>
            <a:pPr lvl="0" algn="r" eaLnBrk="1" latinLnBrk="1" hangingPunct="1"/>
            <a:endParaRPr lang="en-US" altLang="zh-CN" sz="1300"/>
          </a:p>
        </p:txBody>
      </p:sp>
      <p:sp>
        <p:nvSpPr>
          <p:cNvPr id="1049440" name="幻灯片图像占位符 1049439"/>
          <p:cNvSpPr>
            <a:spLocks noGrp="1" noRot="1" noChangeAspect="1"/>
          </p:cNvSpPr>
          <p:nvPr>
            <p:ph type="sldImg" idx="4294967295"/>
          </p:nvPr>
        </p:nvSpPr>
        <p:spPr>
          <a:xfrm>
            <a:off x="992188" y="768350"/>
            <a:ext cx="5114925" cy="3836988"/>
          </a:xfrm>
          <a:prstGeom prst="rect">
            <a:avLst/>
          </a:prstGeom>
          <a:noFill/>
          <a:ln w="9525" cap="flat" cmpd="sng">
            <a:solidFill>
              <a:srgbClr val="000000">
                <a:alpha val="100000"/>
              </a:srgbClr>
            </a:solidFill>
            <a:prstDash val="solid"/>
            <a:round/>
          </a:ln>
        </p:spPr>
        <p:txBody>
          <a:bodyPr vert="horz" lIns="91440" tIns="45720" rIns="91440" bIns="45720" anchor="t"/>
          <a:lstStyle/>
          <a:p>
            <a:endParaRPr/>
          </a:p>
        </p:txBody>
      </p:sp>
      <p:sp>
        <p:nvSpPr>
          <p:cNvPr id="1049441" name="备注占位符 1049440"/>
          <p:cNvSpPr>
            <a:spLocks noGrp="1"/>
          </p:cNvSpPr>
          <p:nvPr>
            <p:ph type="body" sz="quarter" idx="3"/>
          </p:nvPr>
        </p:nvSpPr>
        <p:spPr>
          <a:xfrm>
            <a:off x="709612" y="4860925"/>
            <a:ext cx="5680075" cy="4605337"/>
          </a:xfrm>
          <a:prstGeom prst="rect">
            <a:avLst/>
          </a:prstGeom>
          <a:noFill/>
          <a:ln>
            <a:noFill/>
          </a:ln>
        </p:spPr>
        <p:txBody>
          <a:bodyPr vert="horz" lIns="99048" tIns="49524" rIns="99048" bIns="49524"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42" name="页脚占位符 1049441"/>
          <p:cNvSpPr>
            <a:spLocks noGrp="1"/>
          </p:cNvSpPr>
          <p:nvPr>
            <p:ph type="ftr" sz="quarter" idx="4"/>
          </p:nvPr>
        </p:nvSpPr>
        <p:spPr>
          <a:xfrm>
            <a:off x="0" y="9721850"/>
            <a:ext cx="3076575" cy="511175"/>
          </a:xfrm>
          <a:prstGeom prst="rect">
            <a:avLst/>
          </a:prstGeom>
          <a:noFill/>
          <a:ln>
            <a:noFill/>
          </a:ln>
        </p:spPr>
        <p:txBody>
          <a:bodyPr vert="horz" lIns="99048" tIns="49524" rIns="99048" bIns="49524" anchor="b"/>
          <a:lstStyle/>
          <a:p>
            <a:pPr lvl="0" eaLnBrk="1" latinLnBrk="1" hangingPunct="1"/>
            <a:endParaRPr lang="en-US" altLang="zh-CN" sz="1300"/>
          </a:p>
        </p:txBody>
      </p:sp>
      <p:sp>
        <p:nvSpPr>
          <p:cNvPr id="1049443" name="灯片编号占位符 1049442"/>
          <p:cNvSpPr>
            <a:spLocks noGrp="1"/>
          </p:cNvSpPr>
          <p:nvPr>
            <p:ph type="sldNum" sz="quarter" idx="5"/>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a:t>
            </a:fld>
            <a:endParaRPr lang="zh-CN" altLang="zh-CN" sz="1300"/>
          </a:p>
        </p:txBody>
      </p:sp>
    </p:spTree>
    <p:extLst>
      <p:ext uri="{BB962C8B-B14F-4D97-AF65-F5344CB8AC3E}">
        <p14:creationId xmlns:p14="http://schemas.microsoft.com/office/powerpoint/2010/main" val="2194417543"/>
      </p:ext>
    </p:extLst>
  </p:cSld>
  <p:clrMap bg1="dk1" tx1="dk1" bg2="dk1" tx2="dk1" accent1="dk1" accent2="dk1" accent3="dk1" accent4="dk1" accent5="dk1" accent6="dk1" hlink="dk1" folHlink="dk1"/>
  <p:notesStyle>
    <a:lvl1pPr marL="0" indent="0" algn="l" rtl="0" fontAlgn="base" latinLnBrk="1">
      <a:lnSpc>
        <a:spcPct val="100000"/>
      </a:lnSpc>
      <a:spcBef>
        <a:spcPct val="30000"/>
      </a:spcBef>
      <a:spcAft>
        <a:spcPct val="0"/>
      </a:spcAft>
      <a:buFontTx/>
      <a:buNone/>
      <a:defRPr sz="12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30000"/>
      </a:spcBef>
      <a:spcAft>
        <a:spcPct val="0"/>
      </a:spcAft>
      <a:buFontTx/>
      <a:buNone/>
      <a:defRPr sz="12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30000"/>
      </a:spcBef>
      <a:spcAft>
        <a:spcPct val="0"/>
      </a:spcAft>
      <a:buFontTx/>
      <a:buNone/>
      <a:defRPr sz="12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30000"/>
      </a:spcBef>
      <a:spcAft>
        <a:spcPct val="0"/>
      </a:spcAft>
      <a:buFontTx/>
      <a:buNone/>
      <a:defRPr sz="12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30000"/>
      </a:spcBef>
      <a:spcAft>
        <a:spcPct val="0"/>
      </a:spcAft>
      <a:buFontTx/>
      <a:buNone/>
      <a:defRPr sz="12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2" name="TextBox 1048581"/>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
        <p:nvSpPr>
          <p:cNvPr id="1048583" name="幻灯片图像占位符 1048582"/>
          <p:cNvSpPr>
            <a:spLocks noGrp="1" noRot="1" noChangeAspect="1"/>
          </p:cNvSpPr>
          <p:nvPr>
            <p:ph type="sldImg" idx="4294967295"/>
          </p:nvPr>
        </p:nvSpPr>
        <p:spPr>
          <a:xfrm>
            <a:off x="992188" y="768350"/>
            <a:ext cx="5114925" cy="3836988"/>
          </a:xfrm>
          <a:prstGeom prst="rect">
            <a:avLst/>
          </a:prstGeom>
        </p:spPr>
        <p:txBody>
          <a:bodyPr vert="horz" lIns="91440" tIns="45720" rIns="91440" bIns="45720" anchor="t"/>
          <a:lstStyle/>
          <a:p>
            <a:endParaRPr/>
          </a:p>
        </p:txBody>
      </p:sp>
      <p:sp>
        <p:nvSpPr>
          <p:cNvPr id="1048584" name="备注占位符 1048583"/>
          <p:cNvSpPr>
            <a:spLocks noGrp="1"/>
          </p:cNvSpPr>
          <p:nvPr>
            <p:ph type="body" idx="4294967295"/>
          </p:nvPr>
        </p:nvSpPr>
        <p:spPr>
          <a:xfrm>
            <a:off x="709612" y="4860925"/>
            <a:ext cx="5680075" cy="4605337"/>
          </a:xfrm>
          <a:prstGeom prst="rect">
            <a:avLst/>
          </a:prstGeom>
        </p:spPr>
        <p:txBody>
          <a:bodyPr vert="horz" lIns="99048" tIns="49524" rIns="99048" bIns="49524" anchor="t"/>
          <a:lstStyle/>
          <a:p>
            <a:pPr lvl="0"/>
            <a:endParaRPr lang="zh-CN" altLang="zh-CN" sz="17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100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101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102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103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104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7284060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105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81072291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106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306269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tabLst/>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pPr marL="0" marR="0" lvl="0" indent="0" algn="r" defTabSz="914400" rtl="0" eaLnBrk="1" fontAlgn="base" latinLnBrk="1" hangingPunct="1">
                <a:lnSpc>
                  <a:spcPct val="100000"/>
                </a:lnSpc>
                <a:spcBef>
                  <a:spcPct val="0"/>
                </a:spcBef>
                <a:spcAft>
                  <a:spcPct val="0"/>
                </a:spcAft>
                <a:buClrTx/>
                <a:buSzTx/>
                <a:buFontTx/>
                <a:buNone/>
                <a:tabLst/>
                <a:defRPr/>
              </a:pPr>
              <a:t>107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670141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108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109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471794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110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111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112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113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114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115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116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51552851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117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118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119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120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121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122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123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124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125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126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127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128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129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130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131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132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133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134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135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136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137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138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139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140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78" name="幻灯片图像占位符 104907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9079" name="备注占位符 104907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endParaRPr lang="zh-CN" altLang="en-US" dirty="0"/>
          </a:p>
        </p:txBody>
      </p:sp>
      <p:sp>
        <p:nvSpPr>
          <p:cNvPr id="1049080" name="文本框 1049079"/>
          <p:cNvSpPr txBox="1"/>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141</a:t>
            </a:fld>
            <a:endParaRPr lang="zh-CN" altLang="zh-CN" sz="130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142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143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144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145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146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147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148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149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150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151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152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153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154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155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156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157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158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159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160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161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162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163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164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165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166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167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168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169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170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171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172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173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174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19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幻灯片图像占位符 1048592"/>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594" name="备注占位符 1048593"/>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endParaRPr lang="zh-CN" altLang="en-US" dirty="0"/>
          </a:p>
        </p:txBody>
      </p:sp>
      <p:sp>
        <p:nvSpPr>
          <p:cNvPr id="1048595" name="文本框 1048594"/>
          <p:cNvSpPr txBox="1"/>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2</a:t>
            </a:fld>
            <a:endParaRPr lang="zh-CN" altLang="zh-CN"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29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5" name="幻灯片图像占位符 1048924"/>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26" name="备注占位符 1048925"/>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marL="0" marR="0" indent="0" algn="l" defTabSz="914400" rtl="0" eaLnBrk="1" fontAlgn="base" latinLnBrk="1" hangingPunct="1">
              <a:lnSpc>
                <a:spcPct val="100000"/>
              </a:lnSpc>
              <a:spcBef>
                <a:spcPct val="30000"/>
              </a:spcBef>
              <a:spcAft>
                <a:spcPct val="0"/>
              </a:spcAft>
              <a:buClrTx/>
              <a:buSzTx/>
              <a:buFontTx/>
              <a:buNone/>
              <a:defRPr/>
            </a:pPr>
            <a:endParaRPr lang="zh-CN" altLang="en-US" dirty="0"/>
          </a:p>
        </p:txBody>
      </p:sp>
      <p:sp>
        <p:nvSpPr>
          <p:cNvPr id="1048927" name="文本框 1048926"/>
          <p:cNvSpPr txBox="1"/>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3</a:t>
            </a:fld>
            <a:endParaRPr lang="zh-CN" altLang="zh-CN"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30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31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32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33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34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35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36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37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38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39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40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41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42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43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44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45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46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47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48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49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50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51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52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53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54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55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56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57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58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59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60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61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62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63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64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65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66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67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68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69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70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71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72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73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74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75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76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77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78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79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dirty="0"/>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80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dirty="0"/>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81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dirty="0"/>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82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dirty="0"/>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83</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dirty="0"/>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84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dirty="0"/>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85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dirty="0"/>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86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dirty="0"/>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87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dirty="0"/>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88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dirty="0"/>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89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dirty="0"/>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90</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dirty="0"/>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91</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dirty="0"/>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92</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5" name="幻灯片图像占位符 1048924"/>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26" name="备注占位符 1048925"/>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marL="0" marR="0" indent="0" algn="l" defTabSz="914400" rtl="0" eaLnBrk="1" fontAlgn="base" latinLnBrk="1" hangingPunct="1">
              <a:lnSpc>
                <a:spcPct val="100000"/>
              </a:lnSpc>
              <a:spcBef>
                <a:spcPct val="30000"/>
              </a:spcBef>
              <a:spcAft>
                <a:spcPct val="0"/>
              </a:spcAft>
              <a:buClrTx/>
              <a:buSzTx/>
              <a:buFontTx/>
              <a:buNone/>
              <a:defRPr/>
            </a:pPr>
            <a:endParaRPr lang="zh-CN" altLang="en-US" dirty="0"/>
          </a:p>
        </p:txBody>
      </p:sp>
      <p:sp>
        <p:nvSpPr>
          <p:cNvPr id="1048927" name="文本框 1048926"/>
          <p:cNvSpPr txBox="1"/>
          <p:nvPr/>
        </p:nvSpPr>
        <p:spPr>
          <a:xfrm>
            <a:off x="4021137" y="9721850"/>
            <a:ext cx="3076575" cy="511175"/>
          </a:xfrm>
          <a:prstGeom prst="rect">
            <a:avLst/>
          </a:prstGeom>
          <a:noFill/>
          <a:ln>
            <a:noFill/>
          </a:ln>
        </p:spPr>
        <p:txBody>
          <a:bodyPr vert="horz" lIns="99048" tIns="49524" rIns="99048" bIns="49524" anchor="b"/>
          <a:lstStyle/>
          <a:p>
            <a:pPr lvl="0" algn="r" eaLnBrk="1" latinLnBrk="1" hangingPunct="1">
              <a:buNone/>
            </a:pPr>
            <a:fld id="{566ABCEB-ACFC-4714-9973-3DA970169C29}" type="slidenum">
              <a:rPr lang="zh-CN" altLang="zh-CN" sz="1300"/>
              <a:t>93</a:t>
            </a:fld>
            <a:endParaRPr lang="zh-CN" altLang="zh-CN" sz="130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94</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95</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23581165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96</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97</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42613382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98</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048947"/>
          <p:cNvSpPr>
            <a:spLocks noGrp="1" noRot="1" noChangeAspect="1"/>
          </p:cNvSpPr>
          <p:nvPr>
            <p:ph type="sldImg"/>
          </p:nvPr>
        </p:nvSpPr>
        <p:spPr>
          <a:xfrm>
            <a:off x="992188" y="768350"/>
            <a:ext cx="5114925" cy="3836988"/>
          </a:xfrm>
          <a:prstGeom prst="rect">
            <a:avLst/>
          </a:prstGeom>
        </p:spPr>
        <p:txBody>
          <a:bodyPr vert="horz" lIns="91440" tIns="45720" rIns="91440" bIns="45720" anchor="t"/>
          <a:lstStyle/>
          <a:p>
            <a:endParaRPr/>
          </a:p>
        </p:txBody>
      </p:sp>
      <p:sp>
        <p:nvSpPr>
          <p:cNvPr id="1048949" name="备注占位符 1048948"/>
          <p:cNvSpPr>
            <a:spLocks noGrp="1"/>
          </p:cNvSpPr>
          <p:nvPr>
            <p:ph type="body" idx="1"/>
          </p:nvPr>
        </p:nvSpPr>
        <p:spPr>
          <a:xfrm>
            <a:off x="709612" y="4860925"/>
            <a:ext cx="5680075" cy="4605337"/>
          </a:xfrm>
          <a:prstGeom prst="rect">
            <a:avLst/>
          </a:prstGeom>
          <a:noFill/>
          <a:ln>
            <a:noFill/>
          </a:ln>
        </p:spPr>
        <p:txBody>
          <a:bodyPr vert="horz" lIns="99048" tIns="49524" rIns="99048" bIns="49524" anchor="t"/>
          <a:lstStyle/>
          <a:p>
            <a:pPr lvl="0">
              <a:lnSpc>
                <a:spcPct val="130000"/>
              </a:lnSpc>
              <a:spcBef>
                <a:spcPts val="600"/>
              </a:spcBef>
            </a:pPr>
            <a:endParaRPr lang="zh-CN" altLang="en-US" dirty="0"/>
          </a:p>
        </p:txBody>
      </p:sp>
      <p:sp>
        <p:nvSpPr>
          <p:cNvPr id="1048950" name="文本框 1048949"/>
          <p:cNvSpPr txBox="1"/>
          <p:nvPr/>
        </p:nvSpPr>
        <p:spPr>
          <a:xfrm>
            <a:off x="4021137" y="9721850"/>
            <a:ext cx="3076575" cy="511175"/>
          </a:xfrm>
          <a:prstGeom prst="rect">
            <a:avLst/>
          </a:prstGeom>
          <a:noFill/>
          <a:ln>
            <a:noFill/>
          </a:ln>
        </p:spPr>
        <p:txBody>
          <a:bodyPr vert="horz" lIns="99048" tIns="49524" rIns="99048" bIns="49524" anchor="b"/>
          <a:lstStyle/>
          <a:p>
            <a:pPr marL="0" marR="0" lvl="0" indent="0" algn="r" defTabSz="914400" rtl="0" eaLnBrk="1" fontAlgn="base" latinLnBrk="1" hangingPunct="1">
              <a:lnSpc>
                <a:spcPct val="100000"/>
              </a:lnSpc>
              <a:spcBef>
                <a:spcPct val="0"/>
              </a:spcBef>
              <a:spcAft>
                <a:spcPct val="0"/>
              </a:spcAft>
              <a:buClrTx/>
              <a:buSzTx/>
              <a:buFontTx/>
              <a:buNone/>
              <a:defRPr/>
            </a:pPr>
            <a:fld id="{566ABCEB-ACFC-4714-9973-3DA970169C29}" type="slidenum">
              <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rPr>
              <a:t>99</a:t>
            </a:fld>
            <a:endParaRPr kumimoji="0" lang="zh-CN" altLang="zh-CN" sz="13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59" name="图片 2097258"/>
          <p:cNvPicPr/>
          <p:nvPr/>
        </p:nvPicPr>
        <p:blipFill>
          <a:blip r:embed="rId2" cstate="print"/>
          <a:srcRect/>
          <a:stretch>
            <a:fillRect/>
          </a:stretch>
        </p:blipFill>
        <p:spPr>
          <a:xfrm>
            <a:off x="0" y="0"/>
            <a:ext cx="6838950" cy="787400"/>
          </a:xfrm>
          <a:prstGeom prst="rect">
            <a:avLst/>
          </a:prstGeom>
          <a:noFill/>
          <a:ln>
            <a:noFill/>
          </a:ln>
        </p:spPr>
      </p:pic>
      <p:sp>
        <p:nvSpPr>
          <p:cNvPr id="1049204" name="日期占位符 1049203"/>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05" name="页脚占位符 1049204"/>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06" name="灯片编号占位符 1049205"/>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08" name="副标题 2"/>
          <p:cNvSpPr>
            <a:spLocks noGrp="1"/>
          </p:cNvSpPr>
          <p:nvPr>
            <p:ph type="subTitle" idx="1"/>
          </p:nvPr>
        </p:nvSpPr>
        <p:spPr>
          <a:xfrm>
            <a:off x="1025949" y="2907000"/>
            <a:ext cx="4786873" cy="1311000"/>
          </a:xfrm>
          <a:prstGeom prst="rect">
            <a:avLst/>
          </a:prstGeom>
        </p:spPr>
        <p:txBody>
          <a:bodyPr/>
          <a:lstStyle>
            <a:lvl1pPr marL="0" indent="0" algn="ctr">
              <a:buNone/>
              <a:defRPr>
                <a:solidFill>
                  <a:schemeClr val="tx1">
                    <a:tint val="75000"/>
                  </a:schemeClr>
                </a:solidFill>
              </a:defRPr>
            </a:lvl1pPr>
            <a:lvl2pPr marL="255905" indent="0" algn="ctr">
              <a:buNone/>
              <a:defRPr>
                <a:solidFill>
                  <a:schemeClr val="tx1">
                    <a:tint val="75000"/>
                  </a:schemeClr>
                </a:solidFill>
              </a:defRPr>
            </a:lvl2pPr>
            <a:lvl3pPr marL="511175" indent="0" algn="ctr">
              <a:buNone/>
              <a:defRPr>
                <a:solidFill>
                  <a:schemeClr val="tx1">
                    <a:tint val="75000"/>
                  </a:schemeClr>
                </a:solidFill>
              </a:defRPr>
            </a:lvl3pPr>
            <a:lvl4pPr marL="767080" indent="0" algn="ctr">
              <a:buNone/>
              <a:defRPr>
                <a:solidFill>
                  <a:schemeClr val="tx1">
                    <a:tint val="75000"/>
                  </a:schemeClr>
                </a:solidFill>
              </a:defRPr>
            </a:lvl4pPr>
            <a:lvl5pPr marL="1022985" indent="0" algn="ctr">
              <a:buNone/>
              <a:defRPr>
                <a:solidFill>
                  <a:schemeClr val="tx1">
                    <a:tint val="75000"/>
                  </a:schemeClr>
                </a:solidFill>
              </a:defRPr>
            </a:lvl5pPr>
            <a:lvl6pPr marL="1278890" indent="0" algn="ctr">
              <a:buNone/>
              <a:defRPr>
                <a:solidFill>
                  <a:schemeClr val="tx1">
                    <a:tint val="75000"/>
                  </a:schemeClr>
                </a:solidFill>
              </a:defRPr>
            </a:lvl6pPr>
            <a:lvl7pPr marL="1534160" indent="0" algn="ctr">
              <a:buNone/>
              <a:defRPr>
                <a:solidFill>
                  <a:schemeClr val="tx1">
                    <a:tint val="75000"/>
                  </a:schemeClr>
                </a:solidFill>
              </a:defRPr>
            </a:lvl7pPr>
            <a:lvl8pPr marL="1790065" indent="0" algn="ctr">
              <a:buNone/>
              <a:defRPr>
                <a:solidFill>
                  <a:schemeClr val="tx1">
                    <a:tint val="75000"/>
                  </a:schemeClr>
                </a:solidFill>
              </a:defRPr>
            </a:lvl8pPr>
            <a:lvl9pPr marL="2045970" indent="0" algn="ctr">
              <a:buNone/>
              <a:defRPr>
                <a:solidFill>
                  <a:schemeClr val="tx1">
                    <a:tint val="75000"/>
                  </a:schemeClr>
                </a:solidFill>
              </a:defRPr>
            </a:lvl9pPr>
          </a:lstStyle>
          <a:p>
            <a:r>
              <a:rPr lang="zh-CN" altLang="en-US" noProof="1"/>
              <a:t>单击此处编辑母版副标题样式</a:t>
            </a:r>
          </a:p>
        </p:txBody>
      </p:sp>
      <p:sp>
        <p:nvSpPr>
          <p:cNvPr id="1049207" name="标题 1"/>
          <p:cNvSpPr>
            <a:spLocks noGrp="1"/>
          </p:cNvSpPr>
          <p:nvPr>
            <p:ph type="ctrTitle"/>
          </p:nvPr>
        </p:nvSpPr>
        <p:spPr>
          <a:xfrm>
            <a:off x="512974" y="1593632"/>
            <a:ext cx="5812823" cy="1099625"/>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8" name="图片 2097267"/>
          <p:cNvPicPr/>
          <p:nvPr/>
        </p:nvPicPr>
        <p:blipFill>
          <a:blip r:embed="rId2" cstate="print"/>
          <a:srcRect/>
          <a:stretch>
            <a:fillRect/>
          </a:stretch>
        </p:blipFill>
        <p:spPr>
          <a:xfrm>
            <a:off x="0" y="0"/>
            <a:ext cx="6838950" cy="787400"/>
          </a:xfrm>
          <a:prstGeom prst="rect">
            <a:avLst/>
          </a:prstGeom>
          <a:noFill/>
          <a:ln>
            <a:noFill/>
          </a:ln>
        </p:spPr>
      </p:pic>
      <p:sp>
        <p:nvSpPr>
          <p:cNvPr id="1049252" name="日期占位符 1049251"/>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53" name="页脚占位符 1049252"/>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54" name="灯片编号占位符 1049253"/>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56" name="竖排文字占位符 2"/>
          <p:cNvSpPr>
            <a:spLocks noGrp="1"/>
          </p:cNvSpPr>
          <p:nvPr>
            <p:ph type="body" orient="vert" idx="1"/>
          </p:nvPr>
        </p:nvSpPr>
        <p:spPr>
          <a:xfrm>
            <a:off x="341984" y="1197007"/>
            <a:ext cx="6154806" cy="3385563"/>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55"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9" name="图片 2097268"/>
          <p:cNvPicPr/>
          <p:nvPr/>
        </p:nvPicPr>
        <p:blipFill>
          <a:blip r:embed="rId2" cstate="print"/>
          <a:srcRect/>
          <a:stretch>
            <a:fillRect/>
          </a:stretch>
        </p:blipFill>
        <p:spPr>
          <a:xfrm>
            <a:off x="0" y="0"/>
            <a:ext cx="6838950" cy="787400"/>
          </a:xfrm>
          <a:prstGeom prst="rect">
            <a:avLst/>
          </a:prstGeom>
          <a:noFill/>
          <a:ln>
            <a:noFill/>
          </a:ln>
        </p:spPr>
      </p:pic>
      <p:sp>
        <p:nvSpPr>
          <p:cNvPr id="1049257" name="日期占位符 1049256"/>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58" name="页脚占位符 1049257"/>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59" name="灯片编号占位符 1049258"/>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61" name="竖排文字占位符 2"/>
          <p:cNvSpPr>
            <a:spLocks noGrp="1"/>
          </p:cNvSpPr>
          <p:nvPr>
            <p:ph type="body" orient="vert" idx="1"/>
          </p:nvPr>
        </p:nvSpPr>
        <p:spPr>
          <a:xfrm>
            <a:off x="341985" y="205445"/>
            <a:ext cx="4531276" cy="4377125"/>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60" name="竖排标题 1"/>
          <p:cNvSpPr>
            <a:spLocks noGrp="1"/>
          </p:cNvSpPr>
          <p:nvPr>
            <p:ph type="title" orient="vert"/>
          </p:nvPr>
        </p:nvSpPr>
        <p:spPr>
          <a:xfrm>
            <a:off x="4958755" y="205445"/>
            <a:ext cx="1538034" cy="4377125"/>
          </a:xfrm>
          <a:prstGeom prst="rect">
            <a:avLst/>
          </a:prstGeom>
        </p:spPr>
        <p:txBody>
          <a:bodyPr vert="eaVert"/>
          <a:lstStyle/>
          <a:p>
            <a:r>
              <a:rPr lang="zh-CN" altLang="en-US" noProof="1"/>
              <a:t>单击此处编辑母版标题样式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8603" name="日期占位符 1048602"/>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2023/9/6</a:t>
            </a:fld>
            <a:endParaRPr lang="zh-CN" altLang="en-US" sz="675">
              <a:solidFill>
                <a:srgbClr val="898989"/>
              </a:solidFill>
            </a:endParaRPr>
          </a:p>
        </p:txBody>
      </p:sp>
      <p:sp>
        <p:nvSpPr>
          <p:cNvPr id="1048604" name="页脚占位符 1048603"/>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8605" name="灯片编号占位符 1048604"/>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8607" name="副标题 2"/>
          <p:cNvSpPr>
            <a:spLocks noGrp="1"/>
          </p:cNvSpPr>
          <p:nvPr>
            <p:ph type="subTitle" idx="1"/>
          </p:nvPr>
        </p:nvSpPr>
        <p:spPr>
          <a:xfrm>
            <a:off x="854872" y="2694025"/>
            <a:ext cx="5129213" cy="1238372"/>
          </a:xfrm>
        </p:spPr>
        <p:txBody>
          <a:bodyPr/>
          <a:lstStyle>
            <a:lvl1pPr marL="0" indent="0" algn="ctr">
              <a:buNone/>
              <a:defRPr sz="1325"/>
            </a:lvl1pPr>
            <a:lvl2pPr marL="255905" indent="0" algn="ctr">
              <a:buNone/>
              <a:defRPr sz="1115"/>
            </a:lvl2pPr>
            <a:lvl3pPr marL="511175" indent="0" algn="ctr">
              <a:buNone/>
              <a:defRPr sz="1005"/>
            </a:lvl3pPr>
            <a:lvl4pPr marL="767080" indent="0" algn="ctr">
              <a:buNone/>
              <a:defRPr sz="900"/>
            </a:lvl4pPr>
            <a:lvl5pPr marL="1022985" indent="0" algn="ctr">
              <a:buNone/>
              <a:defRPr sz="900"/>
            </a:lvl5pPr>
            <a:lvl6pPr marL="1278255" indent="0" algn="ctr">
              <a:buNone/>
              <a:defRPr sz="900"/>
            </a:lvl6pPr>
            <a:lvl7pPr marL="1534160" indent="0" algn="ctr">
              <a:buNone/>
              <a:defRPr sz="900"/>
            </a:lvl7pPr>
            <a:lvl8pPr marL="1790065" indent="0" algn="ctr">
              <a:buNone/>
              <a:defRPr sz="900"/>
            </a:lvl8pPr>
            <a:lvl9pPr marL="2045335" indent="0" algn="ctr">
              <a:buNone/>
              <a:defRPr sz="900"/>
            </a:lvl9pPr>
          </a:lstStyle>
          <a:p>
            <a:r>
              <a:rPr lang="zh-CN" altLang="en-US"/>
              <a:t>单击此处编辑母版副标题样式</a:t>
            </a:r>
          </a:p>
        </p:txBody>
      </p:sp>
      <p:sp>
        <p:nvSpPr>
          <p:cNvPr id="1048606" name="标题 1"/>
          <p:cNvSpPr>
            <a:spLocks noGrp="1"/>
          </p:cNvSpPr>
          <p:nvPr>
            <p:ph type="ctrTitle"/>
          </p:nvPr>
        </p:nvSpPr>
        <p:spPr>
          <a:xfrm>
            <a:off x="854872" y="839434"/>
            <a:ext cx="5129213" cy="1785726"/>
          </a:xfrm>
        </p:spPr>
        <p:txBody>
          <a:bodyPr anchor="b"/>
          <a:lstStyle>
            <a:lvl1pPr algn="ctr">
              <a:defRPr sz="3340"/>
            </a:lvl1p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21" name="日期占位符 1049320"/>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2023/9/6</a:t>
            </a:fld>
            <a:endParaRPr lang="zh-CN" altLang="en-US" sz="675">
              <a:solidFill>
                <a:srgbClr val="898989"/>
              </a:solidFill>
            </a:endParaRPr>
          </a:p>
        </p:txBody>
      </p:sp>
      <p:sp>
        <p:nvSpPr>
          <p:cNvPr id="1049322" name="页脚占位符 1049321"/>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23" name="灯片编号占位符 1049322"/>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25" name="文本占位符 2"/>
          <p:cNvSpPr>
            <a:spLocks noGrp="1"/>
          </p:cNvSpPr>
          <p:nvPr>
            <p:ph type="body" idx="1"/>
          </p:nvPr>
        </p:nvSpPr>
        <p:spPr>
          <a:xfrm>
            <a:off x="466616" y="3432544"/>
            <a:ext cx="5898594" cy="1122015"/>
          </a:xfrm>
        </p:spPr>
        <p:txBody>
          <a:bodyPr/>
          <a:lstStyle>
            <a:lvl1pPr marL="0" indent="0">
              <a:buNone/>
              <a:defRPr sz="1325">
                <a:solidFill>
                  <a:schemeClr val="tx1">
                    <a:tint val="75000"/>
                  </a:schemeClr>
                </a:solidFill>
              </a:defRPr>
            </a:lvl1pPr>
            <a:lvl2pPr marL="255905" indent="0">
              <a:buNone/>
              <a:defRPr sz="1115">
                <a:solidFill>
                  <a:schemeClr val="tx1">
                    <a:tint val="75000"/>
                  </a:schemeClr>
                </a:solidFill>
              </a:defRPr>
            </a:lvl2pPr>
            <a:lvl3pPr marL="511175" indent="0">
              <a:buNone/>
              <a:defRPr sz="1005">
                <a:solidFill>
                  <a:schemeClr val="tx1">
                    <a:tint val="75000"/>
                  </a:schemeClr>
                </a:solidFill>
              </a:defRPr>
            </a:lvl3pPr>
            <a:lvl4pPr marL="767080" indent="0">
              <a:buNone/>
              <a:defRPr sz="900">
                <a:solidFill>
                  <a:schemeClr val="tx1">
                    <a:tint val="75000"/>
                  </a:schemeClr>
                </a:solidFill>
              </a:defRPr>
            </a:lvl4pPr>
            <a:lvl5pPr marL="1022985" indent="0">
              <a:buNone/>
              <a:defRPr sz="900">
                <a:solidFill>
                  <a:schemeClr val="tx1">
                    <a:tint val="75000"/>
                  </a:schemeClr>
                </a:solidFill>
              </a:defRPr>
            </a:lvl5pPr>
            <a:lvl6pPr marL="1278255" indent="0">
              <a:buNone/>
              <a:defRPr sz="900">
                <a:solidFill>
                  <a:schemeClr val="tx1">
                    <a:tint val="75000"/>
                  </a:schemeClr>
                </a:solidFill>
              </a:defRPr>
            </a:lvl6pPr>
            <a:lvl7pPr marL="1534160" indent="0">
              <a:buNone/>
              <a:defRPr sz="900">
                <a:solidFill>
                  <a:schemeClr val="tx1">
                    <a:tint val="75000"/>
                  </a:schemeClr>
                </a:solidFill>
              </a:defRPr>
            </a:lvl7pPr>
            <a:lvl8pPr marL="1790065" indent="0">
              <a:buNone/>
              <a:defRPr sz="900">
                <a:solidFill>
                  <a:schemeClr val="tx1">
                    <a:tint val="75000"/>
                  </a:schemeClr>
                </a:solidFill>
              </a:defRPr>
            </a:lvl8pPr>
            <a:lvl9pPr marL="2045335" indent="0">
              <a:buNone/>
              <a:defRPr sz="900">
                <a:solidFill>
                  <a:schemeClr val="tx1">
                    <a:tint val="75000"/>
                  </a:schemeClr>
                </a:solidFill>
              </a:defRPr>
            </a:lvl9pPr>
          </a:lstStyle>
          <a:p>
            <a:pPr lvl="0"/>
            <a:r>
              <a:rPr lang="zh-CN" altLang="en-US"/>
              <a:t>单击此处编辑母版文本样式</a:t>
            </a:r>
          </a:p>
        </p:txBody>
      </p:sp>
      <p:sp>
        <p:nvSpPr>
          <p:cNvPr id="1049324" name="标题 1"/>
          <p:cNvSpPr>
            <a:spLocks noGrp="1"/>
          </p:cNvSpPr>
          <p:nvPr>
            <p:ph type="title"/>
          </p:nvPr>
        </p:nvSpPr>
        <p:spPr>
          <a:xfrm>
            <a:off x="466616" y="1278743"/>
            <a:ext cx="5898594" cy="2133610"/>
          </a:xfrm>
        </p:spPr>
        <p:txBody>
          <a:bodyPr anchor="b"/>
          <a:lstStyle>
            <a:lvl1pPr>
              <a:defRPr sz="3340"/>
            </a:lvl1p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28" name="日期占位符 1049327"/>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2023/9/6</a:t>
            </a:fld>
            <a:endParaRPr lang="zh-CN" altLang="en-US" sz="675">
              <a:solidFill>
                <a:srgbClr val="898989"/>
              </a:solidFill>
            </a:endParaRPr>
          </a:p>
        </p:txBody>
      </p:sp>
      <p:sp>
        <p:nvSpPr>
          <p:cNvPr id="1049329" name="页脚占位符 1049328"/>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30" name="灯片编号占位符 1049329"/>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33" name="内容占位符 3"/>
          <p:cNvSpPr>
            <a:spLocks noGrp="1"/>
          </p:cNvSpPr>
          <p:nvPr>
            <p:ph sz="half" idx="12"/>
          </p:nvPr>
        </p:nvSpPr>
        <p:spPr>
          <a:xfrm>
            <a:off x="3462218" y="1365418"/>
            <a:ext cx="2906554" cy="32544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32" name="内容占位符 2"/>
          <p:cNvSpPr>
            <a:spLocks noGrp="1"/>
          </p:cNvSpPr>
          <p:nvPr>
            <p:ph sz="half" idx="1"/>
          </p:nvPr>
        </p:nvSpPr>
        <p:spPr>
          <a:xfrm>
            <a:off x="470178" y="1365418"/>
            <a:ext cx="2906554" cy="32544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31"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36" name="日期占位符 1049335"/>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2023/9/6</a:t>
            </a:fld>
            <a:endParaRPr lang="zh-CN" altLang="en-US" sz="675">
              <a:solidFill>
                <a:srgbClr val="898989"/>
              </a:solidFill>
            </a:endParaRPr>
          </a:p>
        </p:txBody>
      </p:sp>
      <p:sp>
        <p:nvSpPr>
          <p:cNvPr id="1049337" name="页脚占位符 1049336"/>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38" name="灯片编号占位符 1049337"/>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43" name="内容占位符 5"/>
          <p:cNvSpPr>
            <a:spLocks noGrp="1"/>
          </p:cNvSpPr>
          <p:nvPr>
            <p:ph sz="quarter" idx="14"/>
          </p:nvPr>
        </p:nvSpPr>
        <p:spPr>
          <a:xfrm>
            <a:off x="3462219" y="1873589"/>
            <a:ext cx="2907445" cy="275576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42" name="文本占位符 4"/>
          <p:cNvSpPr>
            <a:spLocks noGrp="1"/>
          </p:cNvSpPr>
          <p:nvPr>
            <p:ph type="body" sz="quarter" idx="13"/>
          </p:nvPr>
        </p:nvSpPr>
        <p:spPr>
          <a:xfrm>
            <a:off x="3462219" y="1257370"/>
            <a:ext cx="2907445" cy="616218"/>
          </a:xfrm>
        </p:spPr>
        <p:txBody>
          <a:bodyPr anchor="b"/>
          <a:lstStyle>
            <a:lvl1pPr marL="0" indent="0">
              <a:buNone/>
              <a:defRPr sz="1325" b="1"/>
            </a:lvl1pPr>
            <a:lvl2pPr marL="255905" indent="0">
              <a:buNone/>
              <a:defRPr sz="1115" b="1"/>
            </a:lvl2pPr>
            <a:lvl3pPr marL="511175" indent="0">
              <a:buNone/>
              <a:defRPr sz="1005" b="1"/>
            </a:lvl3pPr>
            <a:lvl4pPr marL="767080" indent="0">
              <a:buNone/>
              <a:defRPr sz="900" b="1"/>
            </a:lvl4pPr>
            <a:lvl5pPr marL="1022985" indent="0">
              <a:buNone/>
              <a:defRPr sz="900" b="1"/>
            </a:lvl5pPr>
            <a:lvl6pPr marL="1278255" indent="0">
              <a:buNone/>
              <a:defRPr sz="900" b="1"/>
            </a:lvl6pPr>
            <a:lvl7pPr marL="1534160" indent="0">
              <a:buNone/>
              <a:defRPr sz="900" b="1"/>
            </a:lvl7pPr>
            <a:lvl8pPr marL="1790065" indent="0">
              <a:buNone/>
              <a:defRPr sz="900" b="1"/>
            </a:lvl8pPr>
            <a:lvl9pPr marL="2045335" indent="0">
              <a:buNone/>
              <a:defRPr sz="900" b="1"/>
            </a:lvl9pPr>
          </a:lstStyle>
          <a:p>
            <a:pPr lvl="0"/>
            <a:r>
              <a:rPr lang="zh-CN" altLang="en-US"/>
              <a:t>单击此处编辑母版文本样式</a:t>
            </a:r>
          </a:p>
        </p:txBody>
      </p:sp>
      <p:sp>
        <p:nvSpPr>
          <p:cNvPr id="1049341" name="内容占位符 3"/>
          <p:cNvSpPr>
            <a:spLocks noGrp="1"/>
          </p:cNvSpPr>
          <p:nvPr>
            <p:ph sz="half" idx="12"/>
          </p:nvPr>
        </p:nvSpPr>
        <p:spPr>
          <a:xfrm>
            <a:off x="471070" y="1873589"/>
            <a:ext cx="2893196" cy="275576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40" name="文本占位符 2"/>
          <p:cNvSpPr>
            <a:spLocks noGrp="1"/>
          </p:cNvSpPr>
          <p:nvPr>
            <p:ph type="body" idx="1"/>
          </p:nvPr>
        </p:nvSpPr>
        <p:spPr>
          <a:xfrm>
            <a:off x="471070" y="1257370"/>
            <a:ext cx="2893196" cy="616218"/>
          </a:xfrm>
        </p:spPr>
        <p:txBody>
          <a:bodyPr anchor="b"/>
          <a:lstStyle>
            <a:lvl1pPr marL="0" indent="0">
              <a:buNone/>
              <a:defRPr sz="1325" b="1"/>
            </a:lvl1pPr>
            <a:lvl2pPr marL="255905" indent="0">
              <a:buNone/>
              <a:defRPr sz="1115" b="1"/>
            </a:lvl2pPr>
            <a:lvl3pPr marL="511175" indent="0">
              <a:buNone/>
              <a:defRPr sz="1005" b="1"/>
            </a:lvl3pPr>
            <a:lvl4pPr marL="767080" indent="0">
              <a:buNone/>
              <a:defRPr sz="900" b="1"/>
            </a:lvl4pPr>
            <a:lvl5pPr marL="1022985" indent="0">
              <a:buNone/>
              <a:defRPr sz="900" b="1"/>
            </a:lvl5pPr>
            <a:lvl6pPr marL="1278255" indent="0">
              <a:buNone/>
              <a:defRPr sz="900" b="1"/>
            </a:lvl6pPr>
            <a:lvl7pPr marL="1534160" indent="0">
              <a:buNone/>
              <a:defRPr sz="900" b="1"/>
            </a:lvl7pPr>
            <a:lvl8pPr marL="1790065" indent="0">
              <a:buNone/>
              <a:defRPr sz="900" b="1"/>
            </a:lvl8pPr>
            <a:lvl9pPr marL="2045335" indent="0">
              <a:buNone/>
              <a:defRPr sz="900" b="1"/>
            </a:lvl9pPr>
          </a:lstStyle>
          <a:p>
            <a:pPr lvl="0"/>
            <a:r>
              <a:rPr lang="zh-CN" altLang="en-US"/>
              <a:t>单击此处编辑母版文本样式</a:t>
            </a:r>
          </a:p>
        </p:txBody>
      </p:sp>
      <p:sp>
        <p:nvSpPr>
          <p:cNvPr id="1049339" name="标题 1"/>
          <p:cNvSpPr>
            <a:spLocks noGrp="1"/>
          </p:cNvSpPr>
          <p:nvPr>
            <p:ph type="title"/>
          </p:nvPr>
        </p:nvSpPr>
        <p:spPr>
          <a:xfrm>
            <a:off x="471070" y="273087"/>
            <a:ext cx="5898594" cy="991411"/>
          </a:xfrm>
        </p:spPr>
        <p:txBody>
          <a:body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46" name="日期占位符 1049345"/>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2023/9/6</a:t>
            </a:fld>
            <a:endParaRPr lang="zh-CN" altLang="en-US" sz="675">
              <a:solidFill>
                <a:srgbClr val="898989"/>
              </a:solidFill>
            </a:endParaRPr>
          </a:p>
        </p:txBody>
      </p:sp>
      <p:sp>
        <p:nvSpPr>
          <p:cNvPr id="1049347" name="页脚占位符 1049346"/>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48" name="灯片编号占位符 1049347"/>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49"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52" name="日期占位符 1049351"/>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2023/9/6</a:t>
            </a:fld>
            <a:endParaRPr lang="zh-CN" altLang="en-US" sz="675">
              <a:solidFill>
                <a:srgbClr val="898989"/>
              </a:solidFill>
            </a:endParaRPr>
          </a:p>
        </p:txBody>
      </p:sp>
      <p:sp>
        <p:nvSpPr>
          <p:cNvPr id="1049353" name="页脚占位符 1049352"/>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54" name="灯片编号占位符 1049353"/>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57" name="日期占位符 1049356"/>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2023/9/6</a:t>
            </a:fld>
            <a:endParaRPr lang="zh-CN" altLang="en-US" sz="675">
              <a:solidFill>
                <a:srgbClr val="898989"/>
              </a:solidFill>
            </a:endParaRPr>
          </a:p>
        </p:txBody>
      </p:sp>
      <p:sp>
        <p:nvSpPr>
          <p:cNvPr id="1049358" name="页脚占位符 1049357"/>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59" name="灯片编号占位符 1049358"/>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62" name="文本占位符 3"/>
          <p:cNvSpPr>
            <a:spLocks noGrp="1"/>
          </p:cNvSpPr>
          <p:nvPr>
            <p:ph type="body" sz="half" idx="12"/>
          </p:nvPr>
        </p:nvSpPr>
        <p:spPr>
          <a:xfrm>
            <a:off x="471073" y="1538771"/>
            <a:ext cx="2205739" cy="2850751"/>
          </a:xfrm>
        </p:spPr>
        <p:txBody>
          <a:bodyPr/>
          <a:lstStyle>
            <a:lvl1pPr marL="0" indent="0">
              <a:buNone/>
              <a:defRPr sz="900"/>
            </a:lvl1pPr>
            <a:lvl2pPr marL="255905" indent="0">
              <a:buNone/>
              <a:defRPr sz="795"/>
            </a:lvl2pPr>
            <a:lvl3pPr marL="511175" indent="0">
              <a:buNone/>
              <a:defRPr sz="690"/>
            </a:lvl3pPr>
            <a:lvl4pPr marL="767080" indent="0">
              <a:buNone/>
              <a:defRPr sz="585"/>
            </a:lvl4pPr>
            <a:lvl5pPr marL="1022985" indent="0">
              <a:buNone/>
              <a:defRPr sz="585"/>
            </a:lvl5pPr>
            <a:lvl6pPr marL="1278255" indent="0">
              <a:buNone/>
              <a:defRPr sz="585"/>
            </a:lvl6pPr>
            <a:lvl7pPr marL="1534160" indent="0">
              <a:buNone/>
              <a:defRPr sz="585"/>
            </a:lvl7pPr>
            <a:lvl8pPr marL="1790065" indent="0">
              <a:buNone/>
              <a:defRPr sz="585"/>
            </a:lvl8pPr>
            <a:lvl9pPr marL="2045335" indent="0">
              <a:buNone/>
              <a:defRPr sz="585"/>
            </a:lvl9pPr>
          </a:lstStyle>
          <a:p>
            <a:pPr lvl="0"/>
            <a:r>
              <a:rPr lang="zh-CN" altLang="en-US"/>
              <a:t>单击此处编辑母版文本样式</a:t>
            </a:r>
          </a:p>
        </p:txBody>
      </p:sp>
      <p:sp>
        <p:nvSpPr>
          <p:cNvPr id="1049361" name="内容占位符 2"/>
          <p:cNvSpPr>
            <a:spLocks noGrp="1"/>
          </p:cNvSpPr>
          <p:nvPr>
            <p:ph idx="1"/>
          </p:nvPr>
        </p:nvSpPr>
        <p:spPr>
          <a:xfrm>
            <a:off x="2907445" y="738520"/>
            <a:ext cx="3462218" cy="3645065"/>
          </a:xfrm>
        </p:spPr>
        <p:txBody>
          <a:bodyPr/>
          <a:lstStyle>
            <a:lvl1pPr>
              <a:defRPr sz="1805"/>
            </a:lvl1pPr>
            <a:lvl2pPr>
              <a:defRPr sz="1590"/>
            </a:lvl2pPr>
            <a:lvl3pPr>
              <a:defRPr sz="1325"/>
            </a:lvl3pPr>
            <a:lvl4pPr>
              <a:defRPr sz="1115"/>
            </a:lvl4pPr>
            <a:lvl5pPr>
              <a:defRPr sz="1115"/>
            </a:lvl5pPr>
            <a:lvl6pPr>
              <a:defRPr sz="1115"/>
            </a:lvl6pPr>
            <a:lvl7pPr>
              <a:defRPr sz="1115"/>
            </a:lvl7pPr>
            <a:lvl8pPr>
              <a:defRPr sz="1115"/>
            </a:lvl8pPr>
            <a:lvl9pPr>
              <a:defRPr sz="111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60" name="标题 1"/>
          <p:cNvSpPr>
            <a:spLocks noGrp="1"/>
          </p:cNvSpPr>
          <p:nvPr>
            <p:ph type="title"/>
          </p:nvPr>
        </p:nvSpPr>
        <p:spPr>
          <a:xfrm>
            <a:off x="471073" y="341948"/>
            <a:ext cx="2205739" cy="1196816"/>
          </a:xfrm>
        </p:spPr>
        <p:txBody>
          <a:bodyPr anchor="b"/>
          <a:lstStyle>
            <a:lvl1pPr>
              <a:defRPr sz="1805"/>
            </a:lvl1pPr>
          </a:lstStyle>
          <a:p>
            <a:r>
              <a:rPr lang="zh-CN" altLang="en-US"/>
              <a:t>单击此处编辑母版标题样式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65" name="日期占位符 1049364"/>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2023/9/6</a:t>
            </a:fld>
            <a:endParaRPr lang="zh-CN" altLang="en-US" sz="675">
              <a:solidFill>
                <a:srgbClr val="898989"/>
              </a:solidFill>
            </a:endParaRPr>
          </a:p>
        </p:txBody>
      </p:sp>
      <p:sp>
        <p:nvSpPr>
          <p:cNvPr id="1049366" name="页脚占位符 1049365"/>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67" name="灯片编号占位符 1049366"/>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70" name="文本占位符 3"/>
          <p:cNvSpPr>
            <a:spLocks noGrp="1"/>
          </p:cNvSpPr>
          <p:nvPr>
            <p:ph type="body" sz="half" idx="12"/>
          </p:nvPr>
        </p:nvSpPr>
        <p:spPr>
          <a:xfrm>
            <a:off x="471073" y="1538771"/>
            <a:ext cx="2205739" cy="2850751"/>
          </a:xfrm>
        </p:spPr>
        <p:txBody>
          <a:bodyPr/>
          <a:lstStyle>
            <a:lvl1pPr marL="0" indent="0">
              <a:buNone/>
              <a:defRPr sz="900"/>
            </a:lvl1pPr>
            <a:lvl2pPr marL="255905" indent="0">
              <a:buNone/>
              <a:defRPr sz="795"/>
            </a:lvl2pPr>
            <a:lvl3pPr marL="511175" indent="0">
              <a:buNone/>
              <a:defRPr sz="690"/>
            </a:lvl3pPr>
            <a:lvl4pPr marL="767080" indent="0">
              <a:buNone/>
              <a:defRPr sz="585"/>
            </a:lvl4pPr>
            <a:lvl5pPr marL="1022985" indent="0">
              <a:buNone/>
              <a:defRPr sz="585"/>
            </a:lvl5pPr>
            <a:lvl6pPr marL="1278255" indent="0">
              <a:buNone/>
              <a:defRPr sz="585"/>
            </a:lvl6pPr>
            <a:lvl7pPr marL="1534160" indent="0">
              <a:buNone/>
              <a:defRPr sz="585"/>
            </a:lvl7pPr>
            <a:lvl8pPr marL="1790065" indent="0">
              <a:buNone/>
              <a:defRPr sz="585"/>
            </a:lvl8pPr>
            <a:lvl9pPr marL="2045335" indent="0">
              <a:buNone/>
              <a:defRPr sz="585"/>
            </a:lvl9pPr>
          </a:lstStyle>
          <a:p>
            <a:pPr lvl="0"/>
            <a:r>
              <a:rPr lang="zh-CN" altLang="en-US"/>
              <a:t>单击此处编辑母版文本样式</a:t>
            </a:r>
          </a:p>
        </p:txBody>
      </p:sp>
      <p:sp>
        <p:nvSpPr>
          <p:cNvPr id="1049369" name="图片占位符 2"/>
          <p:cNvSpPr>
            <a:spLocks noGrp="1"/>
          </p:cNvSpPr>
          <p:nvPr>
            <p:ph type="pic" idx="1"/>
          </p:nvPr>
        </p:nvSpPr>
        <p:spPr>
          <a:xfrm>
            <a:off x="2907445" y="738520"/>
            <a:ext cx="3462218" cy="3645065"/>
          </a:xfrm>
        </p:spPr>
        <p:txBody>
          <a:bodyPr vert="horz" wrap="square" lIns="96420" tIns="48210" rIns="96420" bIns="48210" numCol="1" rtlCol="0" anchor="t" anchorCtr="0" compatLnSpc="1">
            <a:normAutofit/>
          </a:bodyPr>
          <a:lstStyle>
            <a:lvl1pPr marL="0" indent="0">
              <a:buNone/>
              <a:defRPr sz="1805"/>
            </a:lvl1pPr>
            <a:lvl2pPr marL="255905" indent="0">
              <a:buNone/>
              <a:defRPr sz="1590"/>
            </a:lvl2pPr>
            <a:lvl3pPr marL="511175" indent="0">
              <a:buNone/>
              <a:defRPr sz="1325"/>
            </a:lvl3pPr>
            <a:lvl4pPr marL="767080" indent="0">
              <a:buNone/>
              <a:defRPr sz="1115"/>
            </a:lvl4pPr>
            <a:lvl5pPr marL="1022985" indent="0">
              <a:buNone/>
              <a:defRPr sz="1115"/>
            </a:lvl5pPr>
            <a:lvl6pPr marL="1278255" indent="0">
              <a:buNone/>
              <a:defRPr sz="1115"/>
            </a:lvl6pPr>
            <a:lvl7pPr marL="1534160" indent="0">
              <a:buNone/>
              <a:defRPr sz="1115"/>
            </a:lvl7pPr>
            <a:lvl8pPr marL="1790065" indent="0">
              <a:buNone/>
              <a:defRPr sz="1115"/>
            </a:lvl8pPr>
            <a:lvl9pPr marL="2045335" indent="0">
              <a:buNone/>
              <a:defRPr sz="1115"/>
            </a:lvl9pPr>
          </a:lstStyle>
          <a:p>
            <a:pPr marL="0" marR="0" lvl="0" indent="0" algn="l" defTabSz="510540" rtl="0" eaLnBrk="0" fontAlgn="base" latinLnBrk="0" hangingPunct="0">
              <a:lnSpc>
                <a:spcPct val="90000"/>
              </a:lnSpc>
              <a:spcBef>
                <a:spcPts val="560"/>
              </a:spcBef>
              <a:spcAft>
                <a:spcPct val="0"/>
              </a:spcAft>
              <a:buClrTx/>
              <a:buSzTx/>
              <a:buFont typeface="Arial" panose="020B0604020202020204" pitchFamily="34" charset="0"/>
              <a:buNone/>
            </a:pPr>
            <a:endParaRPr kumimoji="0" lang="zh-CN" altLang="en-US" sz="1805" b="0" i="0" u="none" strike="noStrike" kern="1200" cap="none" spc="0" normalizeH="0" baseline="0" noProof="0">
              <a:ln>
                <a:noFill/>
              </a:ln>
              <a:solidFill>
                <a:schemeClr val="tx1"/>
              </a:solidFill>
              <a:effectLst/>
              <a:uLnTx/>
              <a:uFillTx/>
              <a:latin typeface="+mn-lt"/>
              <a:ea typeface="+mn-ea"/>
              <a:cs typeface="+mn-cs"/>
            </a:endParaRPr>
          </a:p>
        </p:txBody>
      </p:sp>
      <p:sp>
        <p:nvSpPr>
          <p:cNvPr id="1049368" name="标题 1"/>
          <p:cNvSpPr>
            <a:spLocks noGrp="1"/>
          </p:cNvSpPr>
          <p:nvPr>
            <p:ph type="title"/>
          </p:nvPr>
        </p:nvSpPr>
        <p:spPr>
          <a:xfrm>
            <a:off x="471073" y="341948"/>
            <a:ext cx="2205739" cy="1196816"/>
          </a:xfrm>
        </p:spPr>
        <p:txBody>
          <a:bodyPr anchor="b"/>
          <a:lstStyle>
            <a:lvl1pPr>
              <a:defRPr sz="1805"/>
            </a:lvl1p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0" name="图片 2097259"/>
          <p:cNvPicPr/>
          <p:nvPr/>
        </p:nvPicPr>
        <p:blipFill>
          <a:blip r:embed="rId2" cstate="print"/>
          <a:srcRect/>
          <a:stretch>
            <a:fillRect/>
          </a:stretch>
        </p:blipFill>
        <p:spPr>
          <a:xfrm>
            <a:off x="0" y="0"/>
            <a:ext cx="6838950" cy="787400"/>
          </a:xfrm>
          <a:prstGeom prst="rect">
            <a:avLst/>
          </a:prstGeom>
          <a:noFill/>
          <a:ln>
            <a:noFill/>
          </a:ln>
        </p:spPr>
      </p:pic>
      <p:sp>
        <p:nvSpPr>
          <p:cNvPr id="1049209" name="日期占位符 1049208"/>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10" name="页脚占位符 1049209"/>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11" name="灯片编号占位符 1049210"/>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13" name="内容占位符 2"/>
          <p:cNvSpPr>
            <a:spLocks noGrp="1"/>
          </p:cNvSpPr>
          <p:nvPr>
            <p:ph idx="1"/>
          </p:nvPr>
        </p:nvSpPr>
        <p:spPr>
          <a:xfrm>
            <a:off x="341984" y="1197007"/>
            <a:ext cx="6154806" cy="33855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12"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73" name="日期占位符 1049372"/>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2023/9/6</a:t>
            </a:fld>
            <a:endParaRPr lang="zh-CN" altLang="en-US" sz="675">
              <a:solidFill>
                <a:srgbClr val="898989"/>
              </a:solidFill>
            </a:endParaRPr>
          </a:p>
        </p:txBody>
      </p:sp>
      <p:sp>
        <p:nvSpPr>
          <p:cNvPr id="1049374" name="页脚占位符 1049373"/>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75" name="灯片编号占位符 1049374"/>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77"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76"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380" name="日期占位符 1049379"/>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2023/9/6</a:t>
            </a:fld>
            <a:endParaRPr lang="zh-CN" altLang="en-US" sz="675">
              <a:solidFill>
                <a:srgbClr val="898989"/>
              </a:solidFill>
            </a:endParaRPr>
          </a:p>
        </p:txBody>
      </p:sp>
      <p:sp>
        <p:nvSpPr>
          <p:cNvPr id="1049381" name="页脚占位符 1049380"/>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9382" name="灯片编号占位符 1049381"/>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9384" name="竖排文字占位符 2"/>
          <p:cNvSpPr>
            <a:spLocks noGrp="1"/>
          </p:cNvSpPr>
          <p:nvPr>
            <p:ph type="body" orient="vert" idx="1"/>
          </p:nvPr>
        </p:nvSpPr>
        <p:spPr>
          <a:xfrm>
            <a:off x="470181" y="273090"/>
            <a:ext cx="4338459" cy="43467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83" name="竖排标题 1"/>
          <p:cNvSpPr>
            <a:spLocks noGrp="1"/>
          </p:cNvSpPr>
          <p:nvPr>
            <p:ph type="title" orient="vert"/>
          </p:nvPr>
        </p:nvSpPr>
        <p:spPr>
          <a:xfrm>
            <a:off x="4894125" y="273090"/>
            <a:ext cx="1474649" cy="4346771"/>
          </a:xfrm>
        </p:spPr>
        <p:txBody>
          <a:bodyPr vert="eaVert"/>
          <a:lstStyle/>
          <a:p>
            <a:r>
              <a:rPr lang="zh-CN" altLang="en-US"/>
              <a:t>单击此处编辑母版标题样式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13_1_">
    <p:bg>
      <p:bgPr>
        <a:solidFill>
          <a:srgbClr val="F2F2F2"/>
        </a:solidFill>
        <a:effectLst/>
      </p:bgPr>
    </p:bg>
    <p:spTree>
      <p:nvGrpSpPr>
        <p:cNvPr id="1" name=""/>
        <p:cNvGrpSpPr/>
        <p:nvPr/>
      </p:nvGrpSpPr>
      <p:grpSpPr>
        <a:xfrm>
          <a:off x="0" y="0"/>
          <a:ext cx="0" cy="0"/>
          <a:chOff x="0" y="0"/>
          <a:chExt cx="0" cy="0"/>
        </a:xfrm>
      </p:grpSpPr>
      <p:sp>
        <p:nvSpPr>
          <p:cNvPr id="1048928" name="矩形 1048927"/>
          <p:cNvSpPr/>
          <p:nvPr/>
        </p:nvSpPr>
        <p:spPr>
          <a:xfrm>
            <a:off x="9499" y="4752982"/>
            <a:ext cx="5423667" cy="174625"/>
          </a:xfrm>
          <a:prstGeom prst="rect">
            <a:avLst/>
          </a:prstGeom>
          <a:solidFill>
            <a:srgbClr val="004288"/>
          </a:solidFill>
          <a:ln>
            <a:noFill/>
          </a:ln>
        </p:spPr>
        <p:txBody>
          <a:bodyPr vert="horz" lIns="68390" tIns="34195" rIns="68390" bIns="34195" anchor="ctr"/>
          <a:lstStyle>
            <a:lvl1pPr marL="0" indent="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340995" indent="11620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682625" indent="2317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1025525" indent="3460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366520" indent="46228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marL="0" marR="0" lvl="0" indent="0" algn="ctr" defTabSz="683895" rtl="0" eaLnBrk="1" fontAlgn="base" latinLnBrk="1" hangingPunct="1">
              <a:lnSpc>
                <a:spcPct val="100000"/>
              </a:lnSpc>
              <a:spcBef>
                <a:spcPct val="0"/>
              </a:spcBef>
              <a:spcAft>
                <a:spcPct val="0"/>
              </a:spcAft>
              <a:buClrTx/>
              <a:buSzTx/>
              <a:buFontTx/>
              <a:buNone/>
              <a:defRPr/>
            </a:pPr>
            <a:endParaRPr kumimoji="0" lang="zh-CN" altLang="en-US" sz="97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sym typeface="Arial" panose="020B0604020202020204" pitchFamily="34" charset="0"/>
            </a:endParaRPr>
          </a:p>
        </p:txBody>
      </p:sp>
      <p:pic>
        <p:nvPicPr>
          <p:cNvPr id="2097216" name="图片 2097215"/>
          <p:cNvPicPr/>
          <p:nvPr/>
        </p:nvPicPr>
        <p:blipFill>
          <a:blip r:embed="rId2" cstate="print"/>
          <a:srcRect/>
          <a:stretch>
            <a:fillRect/>
          </a:stretch>
        </p:blipFill>
        <p:spPr>
          <a:xfrm>
            <a:off x="5498470" y="4681537"/>
            <a:ext cx="1123203" cy="315912"/>
          </a:xfrm>
          <a:prstGeom prst="rect">
            <a:avLst/>
          </a:prstGeom>
          <a:noFill/>
          <a:ln>
            <a:noFill/>
          </a:ln>
        </p:spPr>
      </p:pic>
      <p:sp>
        <p:nvSpPr>
          <p:cNvPr id="1048929" name="矩形 1048928"/>
          <p:cNvSpPr/>
          <p:nvPr/>
        </p:nvSpPr>
        <p:spPr>
          <a:xfrm>
            <a:off x="257648" y="601669"/>
            <a:ext cx="6364023" cy="22225"/>
          </a:xfrm>
          <a:prstGeom prst="rect">
            <a:avLst/>
          </a:prstGeom>
          <a:solidFill>
            <a:srgbClr val="004288"/>
          </a:solidFill>
          <a:ln>
            <a:noFill/>
          </a:ln>
        </p:spPr>
        <p:txBody>
          <a:bodyPr vert="horz" lIns="68390" tIns="34195" rIns="68390" bIns="34195" anchor="ctr"/>
          <a:lstStyle>
            <a:lvl1pPr marL="0" indent="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340995" indent="11620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682625" indent="2317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1025525" indent="3460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366520" indent="46228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marL="0" marR="0" lvl="0" indent="0" algn="ctr" defTabSz="683895" rtl="0" eaLnBrk="1" fontAlgn="base" latinLnBrk="1" hangingPunct="1">
              <a:lnSpc>
                <a:spcPct val="100000"/>
              </a:lnSpc>
              <a:spcBef>
                <a:spcPct val="0"/>
              </a:spcBef>
              <a:spcAft>
                <a:spcPct val="0"/>
              </a:spcAft>
              <a:buClrTx/>
              <a:buSzTx/>
              <a:buFontTx/>
              <a:buNone/>
              <a:defRPr/>
            </a:pPr>
            <a:endParaRPr kumimoji="0" lang="zh-CN" altLang="en-US" sz="97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sym typeface="Arial" panose="020B0604020202020204" pitchFamily="34" charset="0"/>
            </a:endParaRPr>
          </a:p>
        </p:txBody>
      </p:sp>
      <p:pic>
        <p:nvPicPr>
          <p:cNvPr id="2097217" name="图片 2097216"/>
          <p:cNvPicPr/>
          <p:nvPr/>
        </p:nvPicPr>
        <p:blipFill>
          <a:blip r:embed="rId3" cstate="print"/>
          <a:srcRect/>
          <a:stretch>
            <a:fillRect/>
          </a:stretch>
        </p:blipFill>
        <p:spPr>
          <a:xfrm>
            <a:off x="5836854" y="114300"/>
            <a:ext cx="710016" cy="4953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9_1_">
    <p:bg>
      <p:bgPr>
        <a:solidFill>
          <a:srgbClr val="F2F2F2"/>
        </a:solidFill>
        <a:effectLst/>
      </p:bgPr>
    </p:bg>
    <p:spTree>
      <p:nvGrpSpPr>
        <p:cNvPr id="1" name=""/>
        <p:cNvGrpSpPr/>
        <p:nvPr/>
      </p:nvGrpSpPr>
      <p:grpSpPr>
        <a:xfrm>
          <a:off x="0" y="0"/>
          <a:ext cx="0" cy="0"/>
          <a:chOff x="0" y="0"/>
          <a:chExt cx="0" cy="0"/>
        </a:xfrm>
      </p:grpSpPr>
      <p:sp>
        <p:nvSpPr>
          <p:cNvPr id="1048611" name="矩形 1048610"/>
          <p:cNvSpPr/>
          <p:nvPr/>
        </p:nvSpPr>
        <p:spPr>
          <a:xfrm>
            <a:off x="9499" y="4752982"/>
            <a:ext cx="5423667" cy="174625"/>
          </a:xfrm>
          <a:prstGeom prst="rect">
            <a:avLst/>
          </a:prstGeom>
          <a:solidFill>
            <a:srgbClr val="004288"/>
          </a:solidFill>
          <a:ln>
            <a:noFill/>
          </a:ln>
        </p:spPr>
        <p:txBody>
          <a:bodyPr vert="horz" lIns="68390" tIns="34195" rIns="68390" bIns="34195" anchor="ctr"/>
          <a:lstStyle>
            <a:lvl1pPr marL="0" indent="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340995" indent="11620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682625" indent="2317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1025525" indent="3460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366520" indent="46228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eaLnBrk="1" latinLnBrk="1" hangingPunct="1">
              <a:buNone/>
            </a:pPr>
            <a:endParaRPr lang="zh-CN" altLang="en-US" sz="970">
              <a:solidFill>
                <a:srgbClr val="FFFFFF"/>
              </a:solidFill>
              <a:latin typeface="Calibri" panose="020F0502020204030204" pitchFamily="34" charset="0"/>
            </a:endParaRPr>
          </a:p>
        </p:txBody>
      </p:sp>
      <p:pic>
        <p:nvPicPr>
          <p:cNvPr id="2097156" name="图片 2097155"/>
          <p:cNvPicPr/>
          <p:nvPr/>
        </p:nvPicPr>
        <p:blipFill>
          <a:blip r:embed="rId2" cstate="print"/>
          <a:srcRect/>
          <a:stretch>
            <a:fillRect/>
          </a:stretch>
        </p:blipFill>
        <p:spPr>
          <a:xfrm>
            <a:off x="5498470" y="4681537"/>
            <a:ext cx="1123203" cy="315912"/>
          </a:xfrm>
          <a:prstGeom prst="rect">
            <a:avLst/>
          </a:prstGeom>
          <a:noFill/>
          <a:ln>
            <a:noFill/>
          </a:ln>
        </p:spPr>
      </p:pic>
      <p:sp>
        <p:nvSpPr>
          <p:cNvPr id="1048612" name="矩形 1048611"/>
          <p:cNvSpPr/>
          <p:nvPr/>
        </p:nvSpPr>
        <p:spPr>
          <a:xfrm>
            <a:off x="257648" y="601669"/>
            <a:ext cx="6364023" cy="22225"/>
          </a:xfrm>
          <a:prstGeom prst="rect">
            <a:avLst/>
          </a:prstGeom>
          <a:solidFill>
            <a:srgbClr val="004288"/>
          </a:solidFill>
          <a:ln>
            <a:noFill/>
          </a:ln>
        </p:spPr>
        <p:txBody>
          <a:bodyPr vert="horz" lIns="68390" tIns="34195" rIns="68390" bIns="34195" anchor="ctr"/>
          <a:lstStyle>
            <a:lvl1pPr marL="0" indent="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340995" indent="11620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682625" indent="2317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1025525" indent="3460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366520" indent="46228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eaLnBrk="1" latinLnBrk="1" hangingPunct="1">
              <a:buNone/>
            </a:pPr>
            <a:endParaRPr lang="zh-CN" altLang="en-US" sz="970">
              <a:solidFill>
                <a:srgbClr val="FFFFFF"/>
              </a:solidFill>
              <a:latin typeface="Calibri" panose="020F0502020204030204" pitchFamily="34" charset="0"/>
            </a:endParaRPr>
          </a:p>
        </p:txBody>
      </p:sp>
      <p:pic>
        <p:nvPicPr>
          <p:cNvPr id="2097157" name="图片 2097156"/>
          <p:cNvPicPr/>
          <p:nvPr/>
        </p:nvPicPr>
        <p:blipFill>
          <a:blip r:embed="rId3" cstate="print"/>
          <a:srcRect/>
          <a:stretch>
            <a:fillRect/>
          </a:stretch>
        </p:blipFill>
        <p:spPr>
          <a:xfrm>
            <a:off x="5823793" y="53975"/>
            <a:ext cx="759883" cy="5588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8603" name="日期占位符 1048602"/>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2023/9/6</a:t>
            </a:fld>
            <a:endParaRPr lang="zh-CN" altLang="en-US" sz="675">
              <a:solidFill>
                <a:srgbClr val="898989"/>
              </a:solidFill>
            </a:endParaRPr>
          </a:p>
        </p:txBody>
      </p:sp>
      <p:sp>
        <p:nvSpPr>
          <p:cNvPr id="1048604" name="页脚占位符 1048603"/>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8605" name="灯片编号占位符 1048604"/>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8607" name="副标题 2"/>
          <p:cNvSpPr>
            <a:spLocks noGrp="1"/>
          </p:cNvSpPr>
          <p:nvPr>
            <p:ph type="subTitle" idx="1"/>
          </p:nvPr>
        </p:nvSpPr>
        <p:spPr>
          <a:xfrm>
            <a:off x="854872" y="2694025"/>
            <a:ext cx="5129213" cy="1238372"/>
          </a:xfrm>
        </p:spPr>
        <p:txBody>
          <a:bodyPr/>
          <a:lstStyle>
            <a:lvl1pPr marL="0" indent="0" algn="ctr">
              <a:buNone/>
              <a:defRPr sz="1325"/>
            </a:lvl1pPr>
            <a:lvl2pPr marL="255905" indent="0" algn="ctr">
              <a:buNone/>
              <a:defRPr sz="1115"/>
            </a:lvl2pPr>
            <a:lvl3pPr marL="511175" indent="0" algn="ctr">
              <a:buNone/>
              <a:defRPr sz="1005"/>
            </a:lvl3pPr>
            <a:lvl4pPr marL="767080" indent="0" algn="ctr">
              <a:buNone/>
              <a:defRPr sz="900"/>
            </a:lvl4pPr>
            <a:lvl5pPr marL="1022985" indent="0" algn="ctr">
              <a:buNone/>
              <a:defRPr sz="900"/>
            </a:lvl5pPr>
            <a:lvl6pPr marL="1278255" indent="0" algn="ctr">
              <a:buNone/>
              <a:defRPr sz="900"/>
            </a:lvl6pPr>
            <a:lvl7pPr marL="1534160" indent="0" algn="ctr">
              <a:buNone/>
              <a:defRPr sz="900"/>
            </a:lvl7pPr>
            <a:lvl8pPr marL="1790065" indent="0" algn="ctr">
              <a:buNone/>
              <a:defRPr sz="900"/>
            </a:lvl8pPr>
            <a:lvl9pPr marL="2045335" indent="0" algn="ctr">
              <a:buNone/>
              <a:defRPr sz="900"/>
            </a:lvl9pPr>
          </a:lstStyle>
          <a:p>
            <a:r>
              <a:rPr lang="zh-CN" altLang="en-US"/>
              <a:t>单击此处编辑母版副标题样式</a:t>
            </a:r>
          </a:p>
        </p:txBody>
      </p:sp>
      <p:sp>
        <p:nvSpPr>
          <p:cNvPr id="1048606" name="标题 1"/>
          <p:cNvSpPr>
            <a:spLocks noGrp="1"/>
          </p:cNvSpPr>
          <p:nvPr>
            <p:ph type="ctrTitle"/>
          </p:nvPr>
        </p:nvSpPr>
        <p:spPr>
          <a:xfrm>
            <a:off x="854872" y="839434"/>
            <a:ext cx="5129213" cy="1785726"/>
          </a:xfrm>
        </p:spPr>
        <p:txBody>
          <a:bodyPr anchor="b"/>
          <a:lstStyle>
            <a:lvl1pPr algn="ctr">
              <a:defRPr sz="3340"/>
            </a:lvl1pPr>
          </a:lstStyle>
          <a:p>
            <a:r>
              <a:rPr lang="zh-CN" altLang="en-US"/>
              <a:t>单击此处编辑母版标题样式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8603" name="日期占位符 1048602"/>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rPr>
              <a:t>2023/9/6</a:t>
            </a:fld>
            <a:endParaRPr lang="zh-CN" altLang="en-US" sz="675">
              <a:solidFill>
                <a:srgbClr val="898989"/>
              </a:solidFill>
            </a:endParaRPr>
          </a:p>
        </p:txBody>
      </p:sp>
      <p:sp>
        <p:nvSpPr>
          <p:cNvPr id="1048604" name="页脚占位符 1048603"/>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endParaRPr>
          </a:p>
        </p:txBody>
      </p:sp>
      <p:sp>
        <p:nvSpPr>
          <p:cNvPr id="1048605" name="灯片编号占位符 1048604"/>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rPr>
              <a:t>‹#›</a:t>
            </a:fld>
            <a:endParaRPr lang="zh-CN" altLang="en-US" sz="675">
              <a:solidFill>
                <a:srgbClr val="898989"/>
              </a:solidFill>
            </a:endParaRPr>
          </a:p>
        </p:txBody>
      </p:sp>
      <p:sp>
        <p:nvSpPr>
          <p:cNvPr id="1048607" name="副标题 2"/>
          <p:cNvSpPr>
            <a:spLocks noGrp="1"/>
          </p:cNvSpPr>
          <p:nvPr>
            <p:ph type="subTitle" idx="1"/>
          </p:nvPr>
        </p:nvSpPr>
        <p:spPr>
          <a:xfrm>
            <a:off x="854872" y="2694025"/>
            <a:ext cx="5129213" cy="1238372"/>
          </a:xfrm>
        </p:spPr>
        <p:txBody>
          <a:bodyPr/>
          <a:lstStyle>
            <a:lvl1pPr marL="0" indent="0" algn="ctr">
              <a:buNone/>
              <a:defRPr sz="1325"/>
            </a:lvl1pPr>
            <a:lvl2pPr marL="255905" indent="0" algn="ctr">
              <a:buNone/>
              <a:defRPr sz="1115"/>
            </a:lvl2pPr>
            <a:lvl3pPr marL="511175" indent="0" algn="ctr">
              <a:buNone/>
              <a:defRPr sz="1005"/>
            </a:lvl3pPr>
            <a:lvl4pPr marL="767080" indent="0" algn="ctr">
              <a:buNone/>
              <a:defRPr sz="900"/>
            </a:lvl4pPr>
            <a:lvl5pPr marL="1022985" indent="0" algn="ctr">
              <a:buNone/>
              <a:defRPr sz="900"/>
            </a:lvl5pPr>
            <a:lvl6pPr marL="1278255" indent="0" algn="ctr">
              <a:buNone/>
              <a:defRPr sz="900"/>
            </a:lvl6pPr>
            <a:lvl7pPr marL="1534160" indent="0" algn="ctr">
              <a:buNone/>
              <a:defRPr sz="900"/>
            </a:lvl7pPr>
            <a:lvl8pPr marL="1790065" indent="0" algn="ctr">
              <a:buNone/>
              <a:defRPr sz="900"/>
            </a:lvl8pPr>
            <a:lvl9pPr marL="2045335" indent="0" algn="ctr">
              <a:buNone/>
              <a:defRPr sz="900"/>
            </a:lvl9pPr>
          </a:lstStyle>
          <a:p>
            <a:r>
              <a:rPr lang="zh-CN" altLang="en-US"/>
              <a:t>单击此处编辑母版副标题样式</a:t>
            </a:r>
          </a:p>
        </p:txBody>
      </p:sp>
      <p:sp>
        <p:nvSpPr>
          <p:cNvPr id="1048606" name="标题 1"/>
          <p:cNvSpPr>
            <a:spLocks noGrp="1"/>
          </p:cNvSpPr>
          <p:nvPr>
            <p:ph type="ctrTitle"/>
          </p:nvPr>
        </p:nvSpPr>
        <p:spPr>
          <a:xfrm>
            <a:off x="854872" y="839434"/>
            <a:ext cx="5129213" cy="1785726"/>
          </a:xfrm>
        </p:spPr>
        <p:txBody>
          <a:bodyPr anchor="b"/>
          <a:lstStyle>
            <a:lvl1pPr algn="ctr">
              <a:defRPr sz="3340"/>
            </a:lvl1pPr>
          </a:lstStyle>
          <a:p>
            <a:r>
              <a:rPr lang="zh-CN" altLang="en-US"/>
              <a:t>单击此处编辑母版标题样式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fld id="{566ABCEB-ACFC-4714-9973-3DA970169C29}" type="datetime1">
              <a:rPr lang="zh-CN" altLang="en-US" sz="675" smtClean="0">
                <a:solidFill>
                  <a:srgbClr val="898989"/>
                </a:solidFill>
                <a:latin typeface="Calibri" panose="020F0502020204030204" pitchFamily="34" charset="0"/>
              </a:rPr>
              <a:t>2023/9/6</a:t>
            </a:fld>
            <a:endParaRPr lang="zh-CN" altLang="en-US" sz="675">
              <a:solidFill>
                <a:srgbClr val="898989"/>
              </a:solidFill>
              <a:latin typeface="Calibri" panose="020F0502020204030204" pitchFamily="34" charset="0"/>
            </a:endParaRPr>
          </a:p>
        </p:txBody>
      </p:sp>
      <p:sp>
        <p:nvSpPr>
          <p:cNvPr id="3" name="页脚占位符 2"/>
          <p:cNvSpPr>
            <a:spLocks noGrp="1"/>
          </p:cNvSpPr>
          <p:nvPr>
            <p:ph type="ftr" sz="quarter" idx="11"/>
          </p:nvPr>
        </p:nvSpPr>
        <p:spPr/>
        <p:txBody>
          <a:bodyPr/>
          <a:lstStyle/>
          <a:p>
            <a:pPr lvl="0" algn="ctr"/>
            <a:endParaRPr lang="zh-CN" altLang="en-US" sz="675">
              <a:solidFill>
                <a:srgbClr val="898989"/>
              </a:solidFill>
              <a:latin typeface="Calibri" panose="020F0502020204030204" pitchFamily="34" charset="0"/>
            </a:endParaRPr>
          </a:p>
        </p:txBody>
      </p:sp>
      <p:sp>
        <p:nvSpPr>
          <p:cNvPr id="4" name="灯片编号占位符 3"/>
          <p:cNvSpPr>
            <a:spLocks noGrp="1"/>
          </p:cNvSpPr>
          <p:nvPr>
            <p:ph type="sldNum" sz="quarter" idx="12"/>
          </p:nvPr>
        </p:nvSpPr>
        <p:spPr/>
        <p:txBody>
          <a:bodyPr/>
          <a:lstStyle/>
          <a:p>
            <a:pPr lvl="0" algn="r"/>
            <a:fld id="{566ABCEB-ACFC-4714-9973-3DA970169C29}" type="slidenum">
              <a:rPr lang="zh-CN" altLang="en-US" sz="675" smtClean="0">
                <a:solidFill>
                  <a:srgbClr val="898989"/>
                </a:solidFill>
                <a:latin typeface="Calibri" panose="020F0502020204030204" pitchFamily="34" charset="0"/>
              </a:rPr>
              <a:t>‹#›</a:t>
            </a:fld>
            <a:endParaRPr lang="zh-CN" altLang="en-US" sz="675">
              <a:solidFill>
                <a:srgbClr val="898989"/>
              </a:solidFill>
              <a:latin typeface="Calibri" panose="020F0502020204030204" pitchFamily="34" charset="0"/>
            </a:endParaRPr>
          </a:p>
        </p:txBody>
      </p:sp>
    </p:spTree>
    <p:extLst>
      <p:ext uri="{BB962C8B-B14F-4D97-AF65-F5344CB8AC3E}">
        <p14:creationId xmlns:p14="http://schemas.microsoft.com/office/powerpoint/2010/main" val="3120816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8585" name="日期占位符 1048584"/>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datetime1">
              <a:rPr lang="zh-CN" altLang="en-US"/>
              <a:t>2023/9/6</a:t>
            </a:fld>
            <a:endParaRPr lang="zh-CN" altLang="en-US"/>
          </a:p>
        </p:txBody>
      </p:sp>
      <p:sp>
        <p:nvSpPr>
          <p:cNvPr id="1048586" name="页脚占位符 1048585"/>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8587" name="灯片编号占位符 1048586"/>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slidenum">
              <a:rPr lang="zh-CN" altLang="en-US"/>
              <a:t>‹#›</a:t>
            </a:fld>
            <a:endParaRPr lang="zh-CN" altLang="en-US"/>
          </a:p>
        </p:txBody>
      </p:sp>
      <p:sp>
        <p:nvSpPr>
          <p:cNvPr id="1048589" name="副标题 2"/>
          <p:cNvSpPr>
            <a:spLocks noGrp="1"/>
          </p:cNvSpPr>
          <p:nvPr>
            <p:ph type="subTitle" idx="1"/>
          </p:nvPr>
        </p:nvSpPr>
        <p:spPr>
          <a:xfrm>
            <a:off x="1025977" y="2906561"/>
            <a:ext cx="4786998" cy="1310799"/>
          </a:xfrm>
          <a:prstGeom prst="rect">
            <a:avLst/>
          </a:prstGeom>
        </p:spPr>
        <p:txBody>
          <a:bodyPr/>
          <a:lstStyle>
            <a:lvl1pPr marL="0" indent="0" algn="ctr">
              <a:buNone/>
              <a:defRPr>
                <a:solidFill>
                  <a:schemeClr val="tx1">
                    <a:tint val="75000"/>
                  </a:schemeClr>
                </a:solidFill>
              </a:defRPr>
            </a:lvl1pPr>
            <a:lvl2pPr marL="255905" indent="0" algn="ctr">
              <a:buNone/>
              <a:defRPr>
                <a:solidFill>
                  <a:schemeClr val="tx1">
                    <a:tint val="75000"/>
                  </a:schemeClr>
                </a:solidFill>
              </a:defRPr>
            </a:lvl2pPr>
            <a:lvl3pPr marL="511175" indent="0" algn="ctr">
              <a:buNone/>
              <a:defRPr>
                <a:solidFill>
                  <a:schemeClr val="tx1">
                    <a:tint val="75000"/>
                  </a:schemeClr>
                </a:solidFill>
              </a:defRPr>
            </a:lvl3pPr>
            <a:lvl4pPr marL="767080" indent="0" algn="ctr">
              <a:buNone/>
              <a:defRPr>
                <a:solidFill>
                  <a:schemeClr val="tx1">
                    <a:tint val="75000"/>
                  </a:schemeClr>
                </a:solidFill>
              </a:defRPr>
            </a:lvl4pPr>
            <a:lvl5pPr marL="1022985" indent="0" algn="ctr">
              <a:buNone/>
              <a:defRPr>
                <a:solidFill>
                  <a:schemeClr val="tx1">
                    <a:tint val="75000"/>
                  </a:schemeClr>
                </a:solidFill>
              </a:defRPr>
            </a:lvl5pPr>
            <a:lvl6pPr marL="1278255" indent="0" algn="ctr">
              <a:buNone/>
              <a:defRPr>
                <a:solidFill>
                  <a:schemeClr val="tx1">
                    <a:tint val="75000"/>
                  </a:schemeClr>
                </a:solidFill>
              </a:defRPr>
            </a:lvl6pPr>
            <a:lvl7pPr marL="1534160" indent="0" algn="ctr">
              <a:buNone/>
              <a:defRPr>
                <a:solidFill>
                  <a:schemeClr val="tx1">
                    <a:tint val="75000"/>
                  </a:schemeClr>
                </a:solidFill>
              </a:defRPr>
            </a:lvl7pPr>
            <a:lvl8pPr marL="1790065" indent="0" algn="ctr">
              <a:buNone/>
              <a:defRPr>
                <a:solidFill>
                  <a:schemeClr val="tx1">
                    <a:tint val="75000"/>
                  </a:schemeClr>
                </a:solidFill>
              </a:defRPr>
            </a:lvl8pPr>
            <a:lvl9pPr marL="2045970" indent="0" algn="ctr">
              <a:buNone/>
              <a:defRPr>
                <a:solidFill>
                  <a:schemeClr val="tx1">
                    <a:tint val="75000"/>
                  </a:schemeClr>
                </a:solidFill>
              </a:defRPr>
            </a:lvl9pPr>
          </a:lstStyle>
          <a:p>
            <a:r>
              <a:rPr lang="zh-CN" altLang="en-US"/>
              <a:t>单击此处编辑母版副标题样式</a:t>
            </a:r>
          </a:p>
        </p:txBody>
      </p:sp>
      <p:sp>
        <p:nvSpPr>
          <p:cNvPr id="1048588" name="标题 1"/>
          <p:cNvSpPr>
            <a:spLocks noGrp="1"/>
          </p:cNvSpPr>
          <p:nvPr>
            <p:ph type="ctrTitle"/>
          </p:nvPr>
        </p:nvSpPr>
        <p:spPr>
          <a:xfrm>
            <a:off x="512989" y="1593381"/>
            <a:ext cx="5812974" cy="1099456"/>
          </a:xfrm>
          <a:prstGeom prst="rect">
            <a:avLst/>
          </a:prstGeom>
        </p:spPr>
        <p:txBody>
          <a:bodyPr/>
          <a:lstStyle/>
          <a:p>
            <a:r>
              <a:rPr lang="zh-CN" altLang="en-US"/>
              <a:t>单击此处编辑母版标题样式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9390" name="日期占位符 1049389"/>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datetime1">
              <a:rPr lang="zh-CN" altLang="en-US"/>
              <a:t>2023/9/6</a:t>
            </a:fld>
            <a:endParaRPr lang="zh-CN" altLang="en-US"/>
          </a:p>
        </p:txBody>
      </p:sp>
      <p:sp>
        <p:nvSpPr>
          <p:cNvPr id="1049391" name="页脚占位符 1049390"/>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392" name="灯片编号占位符 1049391"/>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slidenum">
              <a:rPr lang="zh-CN" altLang="en-US"/>
              <a:t>‹#›</a:t>
            </a:fld>
            <a:endParaRPr lang="zh-CN" altLang="en-US"/>
          </a:p>
        </p:txBody>
      </p:sp>
      <p:sp>
        <p:nvSpPr>
          <p:cNvPr id="1049394" name="文本占位符 2"/>
          <p:cNvSpPr>
            <a:spLocks noGrp="1"/>
          </p:cNvSpPr>
          <p:nvPr>
            <p:ph type="body" idx="1"/>
          </p:nvPr>
        </p:nvSpPr>
        <p:spPr>
          <a:xfrm>
            <a:off x="540597" y="2173987"/>
            <a:ext cx="5812974" cy="1122015"/>
          </a:xfrm>
          <a:prstGeom prst="rect">
            <a:avLst/>
          </a:prstGeom>
        </p:spPr>
        <p:txBody>
          <a:bodyPr anchor="b"/>
          <a:lstStyle>
            <a:lvl1pPr marL="0" indent="0">
              <a:buNone/>
              <a:defRPr sz="1120">
                <a:solidFill>
                  <a:schemeClr val="tx1">
                    <a:tint val="75000"/>
                  </a:schemeClr>
                </a:solidFill>
              </a:defRPr>
            </a:lvl1pPr>
            <a:lvl2pPr marL="255905" indent="0">
              <a:buNone/>
              <a:defRPr sz="1005">
                <a:solidFill>
                  <a:schemeClr val="tx1">
                    <a:tint val="75000"/>
                  </a:schemeClr>
                </a:solidFill>
              </a:defRPr>
            </a:lvl2pPr>
            <a:lvl3pPr marL="511175" indent="0">
              <a:buNone/>
              <a:defRPr sz="895">
                <a:solidFill>
                  <a:schemeClr val="tx1">
                    <a:tint val="75000"/>
                  </a:schemeClr>
                </a:solidFill>
              </a:defRPr>
            </a:lvl3pPr>
            <a:lvl4pPr marL="767080" indent="0">
              <a:buNone/>
              <a:defRPr sz="785">
                <a:solidFill>
                  <a:schemeClr val="tx1">
                    <a:tint val="75000"/>
                  </a:schemeClr>
                </a:solidFill>
              </a:defRPr>
            </a:lvl4pPr>
            <a:lvl5pPr marL="1022985" indent="0">
              <a:buNone/>
              <a:defRPr sz="785">
                <a:solidFill>
                  <a:schemeClr val="tx1">
                    <a:tint val="75000"/>
                  </a:schemeClr>
                </a:solidFill>
              </a:defRPr>
            </a:lvl5pPr>
            <a:lvl6pPr marL="1278255" indent="0">
              <a:buNone/>
              <a:defRPr sz="785">
                <a:solidFill>
                  <a:schemeClr val="tx1">
                    <a:tint val="75000"/>
                  </a:schemeClr>
                </a:solidFill>
              </a:defRPr>
            </a:lvl6pPr>
            <a:lvl7pPr marL="1534160" indent="0">
              <a:buNone/>
              <a:defRPr sz="785">
                <a:solidFill>
                  <a:schemeClr val="tx1">
                    <a:tint val="75000"/>
                  </a:schemeClr>
                </a:solidFill>
              </a:defRPr>
            </a:lvl7pPr>
            <a:lvl8pPr marL="1790065" indent="0">
              <a:buNone/>
              <a:defRPr sz="785">
                <a:solidFill>
                  <a:schemeClr val="tx1">
                    <a:tint val="75000"/>
                  </a:schemeClr>
                </a:solidFill>
              </a:defRPr>
            </a:lvl8pPr>
            <a:lvl9pPr marL="2045970" indent="0">
              <a:buNone/>
              <a:defRPr sz="785">
                <a:solidFill>
                  <a:schemeClr val="tx1">
                    <a:tint val="75000"/>
                  </a:schemeClr>
                </a:solidFill>
              </a:defRPr>
            </a:lvl9pPr>
          </a:lstStyle>
          <a:p>
            <a:pPr lvl="0"/>
            <a:r>
              <a:rPr lang="zh-CN" altLang="en-US"/>
              <a:t>单击此处编辑母版文本样式</a:t>
            </a:r>
          </a:p>
        </p:txBody>
      </p:sp>
      <p:sp>
        <p:nvSpPr>
          <p:cNvPr id="1049393" name="标题 1"/>
          <p:cNvSpPr>
            <a:spLocks noGrp="1"/>
          </p:cNvSpPr>
          <p:nvPr>
            <p:ph type="title"/>
          </p:nvPr>
        </p:nvSpPr>
        <p:spPr>
          <a:xfrm>
            <a:off x="540597" y="3296002"/>
            <a:ext cx="5812974" cy="1018719"/>
          </a:xfrm>
          <a:prstGeom prst="rect">
            <a:avLst/>
          </a:prstGeom>
        </p:spPr>
        <p:txBody>
          <a:bodyPr anchor="t"/>
          <a:lstStyle>
            <a:lvl1pPr algn="l">
              <a:defRPr sz="2240" b="1" cap="all"/>
            </a:lvl1pPr>
          </a:lstStyle>
          <a:p>
            <a:r>
              <a:rPr lang="zh-CN" altLang="en-US"/>
              <a:t>单击此处编辑母版标题样式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9395" name="日期占位符 1049394"/>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datetime1">
              <a:rPr lang="zh-CN" altLang="en-US"/>
              <a:t>2023/9/6</a:t>
            </a:fld>
            <a:endParaRPr lang="zh-CN" altLang="en-US"/>
          </a:p>
        </p:txBody>
      </p:sp>
      <p:sp>
        <p:nvSpPr>
          <p:cNvPr id="1049396" name="页脚占位符 1049395"/>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397" name="灯片编号占位符 1049396"/>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slidenum">
              <a:rPr lang="zh-CN" altLang="en-US"/>
              <a:t>‹#›</a:t>
            </a:fld>
            <a:endParaRPr lang="zh-CN" altLang="en-US"/>
          </a:p>
        </p:txBody>
      </p:sp>
      <p:sp>
        <p:nvSpPr>
          <p:cNvPr id="1049400" name="内容占位符 3"/>
          <p:cNvSpPr>
            <a:spLocks noGrp="1"/>
          </p:cNvSpPr>
          <p:nvPr>
            <p:ph sz="half" idx="12"/>
          </p:nvPr>
        </p:nvSpPr>
        <p:spPr>
          <a:xfrm>
            <a:off x="3461779" y="1196824"/>
            <a:ext cx="3035179" cy="3385043"/>
          </a:xfrm>
          <a:prstGeom prst="rect">
            <a:avLst/>
          </a:prstGeom>
        </p:spPr>
        <p:txBody>
          <a:bodyPr/>
          <a:lstStyle>
            <a:lvl1pPr>
              <a:defRPr sz="1565"/>
            </a:lvl1pPr>
            <a:lvl2pPr>
              <a:defRPr sz="1340"/>
            </a:lvl2pPr>
            <a:lvl3pPr>
              <a:defRPr sz="1120"/>
            </a:lvl3pPr>
            <a:lvl4pPr>
              <a:defRPr sz="1005"/>
            </a:lvl4pPr>
            <a:lvl5pPr>
              <a:defRPr sz="1005"/>
            </a:lvl5pPr>
            <a:lvl6pPr>
              <a:defRPr sz="1005"/>
            </a:lvl6pPr>
            <a:lvl7pPr>
              <a:defRPr sz="1005"/>
            </a:lvl7pPr>
            <a:lvl8pPr>
              <a:defRPr sz="1005"/>
            </a:lvl8pPr>
            <a:lvl9pPr>
              <a:defRPr sz="100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99" name="内容占位符 2"/>
          <p:cNvSpPr>
            <a:spLocks noGrp="1"/>
          </p:cNvSpPr>
          <p:nvPr>
            <p:ph sz="half" idx="1"/>
          </p:nvPr>
        </p:nvSpPr>
        <p:spPr>
          <a:xfrm>
            <a:off x="341992" y="1196824"/>
            <a:ext cx="3034289" cy="3385043"/>
          </a:xfrm>
          <a:prstGeom prst="rect">
            <a:avLst/>
          </a:prstGeom>
        </p:spPr>
        <p:txBody>
          <a:bodyPr/>
          <a:lstStyle>
            <a:lvl1pPr>
              <a:defRPr sz="1565"/>
            </a:lvl1pPr>
            <a:lvl2pPr>
              <a:defRPr sz="1340"/>
            </a:lvl2pPr>
            <a:lvl3pPr>
              <a:defRPr sz="1120"/>
            </a:lvl3pPr>
            <a:lvl4pPr>
              <a:defRPr sz="1005"/>
            </a:lvl4pPr>
            <a:lvl5pPr>
              <a:defRPr sz="1005"/>
            </a:lvl5pPr>
            <a:lvl6pPr>
              <a:defRPr sz="1005"/>
            </a:lvl6pPr>
            <a:lvl7pPr>
              <a:defRPr sz="1005"/>
            </a:lvl7pPr>
            <a:lvl8pPr>
              <a:defRPr sz="1005"/>
            </a:lvl8pPr>
            <a:lvl9pPr>
              <a:defRPr sz="100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98" name="标题 1"/>
          <p:cNvSpPr>
            <a:spLocks noGrp="1"/>
          </p:cNvSpPr>
          <p:nvPr>
            <p:ph type="title"/>
          </p:nvPr>
        </p:nvSpPr>
        <p:spPr>
          <a:xfrm>
            <a:off x="341993" y="205413"/>
            <a:ext cx="6154966" cy="854869"/>
          </a:xfrm>
          <a:prstGeom prst="rect">
            <a:avLst/>
          </a:prstGeom>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1" name="图片 2097260"/>
          <p:cNvPicPr/>
          <p:nvPr/>
        </p:nvPicPr>
        <p:blipFill>
          <a:blip r:embed="rId2" cstate="print"/>
          <a:srcRect/>
          <a:stretch>
            <a:fillRect/>
          </a:stretch>
        </p:blipFill>
        <p:spPr>
          <a:xfrm>
            <a:off x="0" y="0"/>
            <a:ext cx="6838950" cy="787400"/>
          </a:xfrm>
          <a:prstGeom prst="rect">
            <a:avLst/>
          </a:prstGeom>
          <a:noFill/>
          <a:ln>
            <a:noFill/>
          </a:ln>
        </p:spPr>
      </p:pic>
      <p:sp>
        <p:nvSpPr>
          <p:cNvPr id="1049214" name="日期占位符 1049213"/>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15" name="页脚占位符 1049214"/>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16" name="灯片编号占位符 1049215"/>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18" name="文本占位符 2"/>
          <p:cNvSpPr>
            <a:spLocks noGrp="1"/>
          </p:cNvSpPr>
          <p:nvPr>
            <p:ph type="body" idx="1"/>
          </p:nvPr>
        </p:nvSpPr>
        <p:spPr>
          <a:xfrm>
            <a:off x="540585" y="2174320"/>
            <a:ext cx="5812823" cy="1122187"/>
          </a:xfrm>
          <a:prstGeom prst="rect">
            <a:avLst/>
          </a:prstGeom>
        </p:spPr>
        <p:txBody>
          <a:bodyPr anchor="b"/>
          <a:lstStyle>
            <a:lvl1pPr marL="0" indent="0">
              <a:buNone/>
              <a:defRPr sz="1120">
                <a:solidFill>
                  <a:schemeClr val="tx1">
                    <a:tint val="75000"/>
                  </a:schemeClr>
                </a:solidFill>
              </a:defRPr>
            </a:lvl1pPr>
            <a:lvl2pPr marL="255905" indent="0">
              <a:buNone/>
              <a:defRPr sz="1005">
                <a:solidFill>
                  <a:schemeClr val="tx1">
                    <a:tint val="75000"/>
                  </a:schemeClr>
                </a:solidFill>
              </a:defRPr>
            </a:lvl2pPr>
            <a:lvl3pPr marL="511175" indent="0">
              <a:buNone/>
              <a:defRPr sz="895">
                <a:solidFill>
                  <a:schemeClr val="tx1">
                    <a:tint val="75000"/>
                  </a:schemeClr>
                </a:solidFill>
              </a:defRPr>
            </a:lvl3pPr>
            <a:lvl4pPr marL="767080" indent="0">
              <a:buNone/>
              <a:defRPr sz="780">
                <a:solidFill>
                  <a:schemeClr val="tx1">
                    <a:tint val="75000"/>
                  </a:schemeClr>
                </a:solidFill>
              </a:defRPr>
            </a:lvl4pPr>
            <a:lvl5pPr marL="1022985" indent="0">
              <a:buNone/>
              <a:defRPr sz="780">
                <a:solidFill>
                  <a:schemeClr val="tx1">
                    <a:tint val="75000"/>
                  </a:schemeClr>
                </a:solidFill>
              </a:defRPr>
            </a:lvl5pPr>
            <a:lvl6pPr marL="1278890" indent="0">
              <a:buNone/>
              <a:defRPr sz="780">
                <a:solidFill>
                  <a:schemeClr val="tx1">
                    <a:tint val="75000"/>
                  </a:schemeClr>
                </a:solidFill>
              </a:defRPr>
            </a:lvl6pPr>
            <a:lvl7pPr marL="1534160" indent="0">
              <a:buNone/>
              <a:defRPr sz="780">
                <a:solidFill>
                  <a:schemeClr val="tx1">
                    <a:tint val="75000"/>
                  </a:schemeClr>
                </a:solidFill>
              </a:defRPr>
            </a:lvl7pPr>
            <a:lvl8pPr marL="1790065" indent="0">
              <a:buNone/>
              <a:defRPr sz="780">
                <a:solidFill>
                  <a:schemeClr val="tx1">
                    <a:tint val="75000"/>
                  </a:schemeClr>
                </a:solidFill>
              </a:defRPr>
            </a:lvl8pPr>
            <a:lvl9pPr marL="2045970" indent="0">
              <a:buNone/>
              <a:defRPr sz="780">
                <a:solidFill>
                  <a:schemeClr val="tx1">
                    <a:tint val="75000"/>
                  </a:schemeClr>
                </a:solidFill>
              </a:defRPr>
            </a:lvl9pPr>
          </a:lstStyle>
          <a:p>
            <a:pPr lvl="0"/>
            <a:r>
              <a:rPr lang="zh-CN" altLang="en-US" noProof="1"/>
              <a:t>单击此处编辑母版文本样式</a:t>
            </a:r>
          </a:p>
        </p:txBody>
      </p:sp>
      <p:sp>
        <p:nvSpPr>
          <p:cNvPr id="1049217" name="标题 1"/>
          <p:cNvSpPr>
            <a:spLocks noGrp="1"/>
          </p:cNvSpPr>
          <p:nvPr>
            <p:ph type="title"/>
          </p:nvPr>
        </p:nvSpPr>
        <p:spPr>
          <a:xfrm>
            <a:off x="540585" y="3296507"/>
            <a:ext cx="5812823" cy="1018875"/>
          </a:xfrm>
          <a:prstGeom prst="rect">
            <a:avLst/>
          </a:prstGeom>
        </p:spPr>
        <p:txBody>
          <a:bodyPr anchor="t"/>
          <a:lstStyle>
            <a:lvl1pPr algn="l">
              <a:defRPr sz="2235" b="1" cap="all"/>
            </a:lvl1pPr>
          </a:lstStyle>
          <a:p>
            <a:r>
              <a:rPr lang="zh-CN" altLang="en-US" noProof="1"/>
              <a:t>单击此处编辑母版标题样式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9401" name="日期占位符 1049400"/>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datetime1">
              <a:rPr lang="zh-CN" altLang="en-US"/>
              <a:t>2023/9/6</a:t>
            </a:fld>
            <a:endParaRPr lang="zh-CN" altLang="en-US"/>
          </a:p>
        </p:txBody>
      </p:sp>
      <p:sp>
        <p:nvSpPr>
          <p:cNvPr id="1049402" name="页脚占位符 1049401"/>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403" name="灯片编号占位符 1049402"/>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slidenum">
              <a:rPr lang="zh-CN" altLang="en-US"/>
              <a:t>‹#›</a:t>
            </a:fld>
            <a:endParaRPr lang="zh-CN" altLang="en-US"/>
          </a:p>
        </p:txBody>
      </p:sp>
      <p:sp>
        <p:nvSpPr>
          <p:cNvPr id="1049408" name="内容占位符 5"/>
          <p:cNvSpPr>
            <a:spLocks noGrp="1"/>
          </p:cNvSpPr>
          <p:nvPr>
            <p:ph sz="quarter" idx="14"/>
          </p:nvPr>
        </p:nvSpPr>
        <p:spPr>
          <a:xfrm>
            <a:off x="3474249" y="1626626"/>
            <a:ext cx="3022710" cy="2955234"/>
          </a:xfrm>
          <a:prstGeom prst="rect">
            <a:avLst/>
          </a:prstGeom>
        </p:spPr>
        <p:txBody>
          <a:bodyPr/>
          <a:lstStyle>
            <a:lvl1pPr>
              <a:defRPr sz="1340"/>
            </a:lvl1pPr>
            <a:lvl2pPr>
              <a:defRPr sz="1120"/>
            </a:lvl2pPr>
            <a:lvl3pPr>
              <a:defRPr sz="1005"/>
            </a:lvl3pPr>
            <a:lvl4pPr>
              <a:defRPr sz="895"/>
            </a:lvl4pPr>
            <a:lvl5pPr>
              <a:defRPr sz="895"/>
            </a:lvl5pPr>
            <a:lvl6pPr>
              <a:defRPr sz="895"/>
            </a:lvl6pPr>
            <a:lvl7pPr>
              <a:defRPr sz="895"/>
            </a:lvl7pPr>
            <a:lvl8pPr>
              <a:defRPr sz="895"/>
            </a:lvl8pPr>
            <a:lvl9pPr>
              <a:defRPr sz="89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07" name="文本占位符 4"/>
          <p:cNvSpPr>
            <a:spLocks noGrp="1"/>
          </p:cNvSpPr>
          <p:nvPr>
            <p:ph type="body" sz="quarter" idx="13"/>
          </p:nvPr>
        </p:nvSpPr>
        <p:spPr>
          <a:xfrm>
            <a:off x="3474249" y="1148144"/>
            <a:ext cx="3022710" cy="478489"/>
          </a:xfrm>
          <a:prstGeom prst="rect">
            <a:avLst/>
          </a:prstGeom>
        </p:spPr>
        <p:txBody>
          <a:bodyPr anchor="b"/>
          <a:lstStyle>
            <a:lvl1pPr marL="0" indent="0">
              <a:buNone/>
              <a:defRPr sz="1340" b="1"/>
            </a:lvl1pPr>
            <a:lvl2pPr marL="255905" indent="0">
              <a:buNone/>
              <a:defRPr sz="1120" b="1"/>
            </a:lvl2pPr>
            <a:lvl3pPr marL="511175" indent="0">
              <a:buNone/>
              <a:defRPr sz="1005" b="1"/>
            </a:lvl3pPr>
            <a:lvl4pPr marL="767080" indent="0">
              <a:buNone/>
              <a:defRPr sz="895" b="1"/>
            </a:lvl4pPr>
            <a:lvl5pPr marL="1022985" indent="0">
              <a:buNone/>
              <a:defRPr sz="895" b="1"/>
            </a:lvl5pPr>
            <a:lvl6pPr marL="1278255" indent="0">
              <a:buNone/>
              <a:defRPr sz="895" b="1"/>
            </a:lvl6pPr>
            <a:lvl7pPr marL="1534160" indent="0">
              <a:buNone/>
              <a:defRPr sz="895" b="1"/>
            </a:lvl7pPr>
            <a:lvl8pPr marL="1790065" indent="0">
              <a:buNone/>
              <a:defRPr sz="895" b="1"/>
            </a:lvl8pPr>
            <a:lvl9pPr marL="2045970" indent="0">
              <a:buNone/>
              <a:defRPr sz="895" b="1"/>
            </a:lvl9pPr>
          </a:lstStyle>
          <a:p>
            <a:pPr lvl="0"/>
            <a:r>
              <a:rPr lang="zh-CN" altLang="en-US"/>
              <a:t>单击此处编辑母版文本样式</a:t>
            </a:r>
          </a:p>
        </p:txBody>
      </p:sp>
      <p:sp>
        <p:nvSpPr>
          <p:cNvPr id="1049406" name="内容占位符 3"/>
          <p:cNvSpPr>
            <a:spLocks noGrp="1"/>
          </p:cNvSpPr>
          <p:nvPr>
            <p:ph sz="half" idx="12"/>
          </p:nvPr>
        </p:nvSpPr>
        <p:spPr>
          <a:xfrm>
            <a:off x="341992" y="1626626"/>
            <a:ext cx="3021820" cy="2955234"/>
          </a:xfrm>
          <a:prstGeom prst="rect">
            <a:avLst/>
          </a:prstGeom>
        </p:spPr>
        <p:txBody>
          <a:bodyPr/>
          <a:lstStyle>
            <a:lvl1pPr>
              <a:defRPr sz="1340"/>
            </a:lvl1pPr>
            <a:lvl2pPr>
              <a:defRPr sz="1120"/>
            </a:lvl2pPr>
            <a:lvl3pPr>
              <a:defRPr sz="1005"/>
            </a:lvl3pPr>
            <a:lvl4pPr>
              <a:defRPr sz="895"/>
            </a:lvl4pPr>
            <a:lvl5pPr>
              <a:defRPr sz="895"/>
            </a:lvl5pPr>
            <a:lvl6pPr>
              <a:defRPr sz="895"/>
            </a:lvl6pPr>
            <a:lvl7pPr>
              <a:defRPr sz="895"/>
            </a:lvl7pPr>
            <a:lvl8pPr>
              <a:defRPr sz="895"/>
            </a:lvl8pPr>
            <a:lvl9pPr>
              <a:defRPr sz="89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05" name="文本占位符 2"/>
          <p:cNvSpPr>
            <a:spLocks noGrp="1"/>
          </p:cNvSpPr>
          <p:nvPr>
            <p:ph type="body" idx="1"/>
          </p:nvPr>
        </p:nvSpPr>
        <p:spPr>
          <a:xfrm>
            <a:off x="341992" y="1148144"/>
            <a:ext cx="3021820" cy="478489"/>
          </a:xfrm>
          <a:prstGeom prst="rect">
            <a:avLst/>
          </a:prstGeom>
        </p:spPr>
        <p:txBody>
          <a:bodyPr anchor="b"/>
          <a:lstStyle>
            <a:lvl1pPr marL="0" indent="0">
              <a:buNone/>
              <a:defRPr sz="1340" b="1"/>
            </a:lvl1pPr>
            <a:lvl2pPr marL="255905" indent="0">
              <a:buNone/>
              <a:defRPr sz="1120" b="1"/>
            </a:lvl2pPr>
            <a:lvl3pPr marL="511175" indent="0">
              <a:buNone/>
              <a:defRPr sz="1005" b="1"/>
            </a:lvl3pPr>
            <a:lvl4pPr marL="767080" indent="0">
              <a:buNone/>
              <a:defRPr sz="895" b="1"/>
            </a:lvl4pPr>
            <a:lvl5pPr marL="1022985" indent="0">
              <a:buNone/>
              <a:defRPr sz="895" b="1"/>
            </a:lvl5pPr>
            <a:lvl6pPr marL="1278255" indent="0">
              <a:buNone/>
              <a:defRPr sz="895" b="1"/>
            </a:lvl6pPr>
            <a:lvl7pPr marL="1534160" indent="0">
              <a:buNone/>
              <a:defRPr sz="895" b="1"/>
            </a:lvl7pPr>
            <a:lvl8pPr marL="1790065" indent="0">
              <a:buNone/>
              <a:defRPr sz="895" b="1"/>
            </a:lvl8pPr>
            <a:lvl9pPr marL="2045970" indent="0">
              <a:buNone/>
              <a:defRPr sz="895" b="1"/>
            </a:lvl9pPr>
          </a:lstStyle>
          <a:p>
            <a:pPr lvl="0"/>
            <a:r>
              <a:rPr lang="zh-CN" altLang="en-US"/>
              <a:t>单击此处编辑母版文本样式</a:t>
            </a:r>
          </a:p>
        </p:txBody>
      </p:sp>
      <p:sp>
        <p:nvSpPr>
          <p:cNvPr id="1049404" name="标题 1"/>
          <p:cNvSpPr>
            <a:spLocks noGrp="1"/>
          </p:cNvSpPr>
          <p:nvPr>
            <p:ph type="title"/>
          </p:nvPr>
        </p:nvSpPr>
        <p:spPr>
          <a:xfrm>
            <a:off x="341993" y="205413"/>
            <a:ext cx="6154966" cy="854869"/>
          </a:xfrm>
          <a:prstGeom prst="rect">
            <a:avLst/>
          </a:prstGeom>
        </p:spPr>
        <p:txBody>
          <a:bodyPr/>
          <a:lstStyle/>
          <a:p>
            <a:r>
              <a:rPr lang="zh-CN" altLang="en-US"/>
              <a:t>单击此处编辑母版标题样式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9409" name="日期占位符 1049408"/>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datetime1">
              <a:rPr lang="zh-CN" altLang="en-US"/>
              <a:t>2023/9/6</a:t>
            </a:fld>
            <a:endParaRPr lang="zh-CN" altLang="en-US"/>
          </a:p>
        </p:txBody>
      </p:sp>
      <p:sp>
        <p:nvSpPr>
          <p:cNvPr id="1049410" name="页脚占位符 1049409"/>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411" name="灯片编号占位符 1049410"/>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slidenum">
              <a:rPr lang="zh-CN" altLang="en-US"/>
              <a:t>‹#›</a:t>
            </a:fld>
            <a:endParaRPr lang="zh-CN" altLang="en-US"/>
          </a:p>
        </p:txBody>
      </p:sp>
      <p:sp>
        <p:nvSpPr>
          <p:cNvPr id="1049412" name="标题 1"/>
          <p:cNvSpPr>
            <a:spLocks noGrp="1"/>
          </p:cNvSpPr>
          <p:nvPr>
            <p:ph type="title"/>
          </p:nvPr>
        </p:nvSpPr>
        <p:spPr>
          <a:xfrm>
            <a:off x="341993" y="205413"/>
            <a:ext cx="6154966" cy="854869"/>
          </a:xfrm>
          <a:prstGeom prst="rect">
            <a:avLst/>
          </a:prstGeom>
        </p:spPr>
        <p:txBody>
          <a:bodyPr/>
          <a:lstStyle/>
          <a:p>
            <a:r>
              <a:rPr lang="zh-CN" altLang="en-US"/>
              <a:t>单击此处编辑母版标题样式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9413" name="日期占位符 1049412"/>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datetime1">
              <a:rPr lang="zh-CN" altLang="en-US"/>
              <a:t>2023/9/6</a:t>
            </a:fld>
            <a:endParaRPr lang="zh-CN" altLang="en-US"/>
          </a:p>
        </p:txBody>
      </p:sp>
      <p:sp>
        <p:nvSpPr>
          <p:cNvPr id="1049414" name="页脚占位符 1049413"/>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415" name="灯片编号占位符 1049414"/>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slidenum">
              <a:rPr lang="zh-CN" altLang="en-US"/>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9416" name="日期占位符 1049415"/>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datetime1">
              <a:rPr lang="zh-CN" altLang="en-US"/>
              <a:t>2023/9/6</a:t>
            </a:fld>
            <a:endParaRPr lang="zh-CN" altLang="en-US"/>
          </a:p>
        </p:txBody>
      </p:sp>
      <p:sp>
        <p:nvSpPr>
          <p:cNvPr id="1049417" name="页脚占位符 1049416"/>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418" name="灯片编号占位符 1049417"/>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slidenum">
              <a:rPr lang="zh-CN" altLang="en-US"/>
              <a:t>‹#›</a:t>
            </a:fld>
            <a:endParaRPr lang="zh-CN" altLang="en-US"/>
          </a:p>
        </p:txBody>
      </p:sp>
      <p:sp>
        <p:nvSpPr>
          <p:cNvPr id="1049421" name="文本占位符 3"/>
          <p:cNvSpPr>
            <a:spLocks noGrp="1"/>
          </p:cNvSpPr>
          <p:nvPr>
            <p:ph type="body" sz="half" idx="12"/>
          </p:nvPr>
        </p:nvSpPr>
        <p:spPr>
          <a:xfrm>
            <a:off x="341992" y="1073342"/>
            <a:ext cx="2249666" cy="3508525"/>
          </a:xfrm>
          <a:prstGeom prst="rect">
            <a:avLst/>
          </a:prstGeom>
        </p:spPr>
        <p:txBody>
          <a:bodyPr/>
          <a:lstStyle>
            <a:lvl1pPr marL="0" indent="0">
              <a:buNone/>
              <a:defRPr sz="785"/>
            </a:lvl1pPr>
            <a:lvl2pPr marL="255905" indent="0">
              <a:buNone/>
              <a:defRPr sz="670"/>
            </a:lvl2pPr>
            <a:lvl3pPr marL="511175" indent="0">
              <a:buNone/>
              <a:defRPr sz="560"/>
            </a:lvl3pPr>
            <a:lvl4pPr marL="767080" indent="0">
              <a:buNone/>
              <a:defRPr sz="505"/>
            </a:lvl4pPr>
            <a:lvl5pPr marL="1022985" indent="0">
              <a:buNone/>
              <a:defRPr sz="505"/>
            </a:lvl5pPr>
            <a:lvl6pPr marL="1278255" indent="0">
              <a:buNone/>
              <a:defRPr sz="505"/>
            </a:lvl6pPr>
            <a:lvl7pPr marL="1534160" indent="0">
              <a:buNone/>
              <a:defRPr sz="505"/>
            </a:lvl7pPr>
            <a:lvl8pPr marL="1790065" indent="0">
              <a:buNone/>
              <a:defRPr sz="505"/>
            </a:lvl8pPr>
            <a:lvl9pPr marL="2045970" indent="0">
              <a:buNone/>
              <a:defRPr sz="505"/>
            </a:lvl9pPr>
          </a:lstStyle>
          <a:p>
            <a:pPr lvl="0"/>
            <a:r>
              <a:rPr lang="zh-CN" altLang="en-US"/>
              <a:t>单击此处编辑母版文本样式</a:t>
            </a:r>
          </a:p>
        </p:txBody>
      </p:sp>
      <p:sp>
        <p:nvSpPr>
          <p:cNvPr id="1049420" name="内容占位符 2"/>
          <p:cNvSpPr>
            <a:spLocks noGrp="1"/>
          </p:cNvSpPr>
          <p:nvPr>
            <p:ph idx="1"/>
          </p:nvPr>
        </p:nvSpPr>
        <p:spPr>
          <a:xfrm>
            <a:off x="2673595" y="204226"/>
            <a:ext cx="3823364" cy="4377641"/>
          </a:xfrm>
          <a:prstGeom prst="rect">
            <a:avLst/>
          </a:prstGeom>
        </p:spPr>
        <p:txBody>
          <a:bodyPr/>
          <a:lstStyle>
            <a:lvl1pPr>
              <a:defRPr sz="1790"/>
            </a:lvl1pPr>
            <a:lvl2pPr>
              <a:defRPr sz="1565"/>
            </a:lvl2pPr>
            <a:lvl3pPr>
              <a:defRPr sz="1340"/>
            </a:lvl3pPr>
            <a:lvl4pPr>
              <a:defRPr sz="1120"/>
            </a:lvl4pPr>
            <a:lvl5pPr>
              <a:defRPr sz="1120"/>
            </a:lvl5pPr>
            <a:lvl6pPr>
              <a:defRPr sz="1120"/>
            </a:lvl6pPr>
            <a:lvl7pPr>
              <a:defRPr sz="1120"/>
            </a:lvl7pPr>
            <a:lvl8pPr>
              <a:defRPr sz="1120"/>
            </a:lvl8pPr>
            <a:lvl9pPr>
              <a:defRPr sz="11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19" name="标题 1"/>
          <p:cNvSpPr>
            <a:spLocks noGrp="1"/>
          </p:cNvSpPr>
          <p:nvPr>
            <p:ph type="title"/>
          </p:nvPr>
        </p:nvSpPr>
        <p:spPr>
          <a:xfrm>
            <a:off x="341992" y="204225"/>
            <a:ext cx="2249666" cy="869117"/>
          </a:xfrm>
          <a:prstGeom prst="rect">
            <a:avLst/>
          </a:prstGeom>
        </p:spPr>
        <p:txBody>
          <a:bodyPr anchor="b"/>
          <a:lstStyle>
            <a:lvl1pPr algn="l">
              <a:defRPr sz="1120" b="1"/>
            </a:lvl1pPr>
          </a:lstStyle>
          <a:p>
            <a:r>
              <a:rPr lang="zh-CN" altLang="en-US"/>
              <a:t>单击此处编辑母版标题样式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9422" name="日期占位符 1049421"/>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datetime1">
              <a:rPr lang="zh-CN" altLang="en-US"/>
              <a:t>2023/9/6</a:t>
            </a:fld>
            <a:endParaRPr lang="zh-CN" altLang="en-US"/>
          </a:p>
        </p:txBody>
      </p:sp>
      <p:sp>
        <p:nvSpPr>
          <p:cNvPr id="1049423" name="页脚占位符 1049422"/>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424" name="灯片编号占位符 1049423"/>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slidenum">
              <a:rPr lang="zh-CN" altLang="en-US"/>
              <a:t>‹#›</a:t>
            </a:fld>
            <a:endParaRPr lang="zh-CN" altLang="en-US"/>
          </a:p>
        </p:txBody>
      </p:sp>
      <p:sp>
        <p:nvSpPr>
          <p:cNvPr id="1049427" name="文本占位符 3"/>
          <p:cNvSpPr>
            <a:spLocks noGrp="1"/>
          </p:cNvSpPr>
          <p:nvPr>
            <p:ph type="body" sz="half" idx="12"/>
          </p:nvPr>
        </p:nvSpPr>
        <p:spPr>
          <a:xfrm>
            <a:off x="1340359" y="4014322"/>
            <a:ext cx="4103904" cy="601970"/>
          </a:xfrm>
          <a:prstGeom prst="rect">
            <a:avLst/>
          </a:prstGeom>
        </p:spPr>
        <p:txBody>
          <a:bodyPr/>
          <a:lstStyle>
            <a:lvl1pPr marL="0" indent="0">
              <a:buNone/>
              <a:defRPr sz="785"/>
            </a:lvl1pPr>
            <a:lvl2pPr marL="255905" indent="0">
              <a:buNone/>
              <a:defRPr sz="670"/>
            </a:lvl2pPr>
            <a:lvl3pPr marL="511175" indent="0">
              <a:buNone/>
              <a:defRPr sz="560"/>
            </a:lvl3pPr>
            <a:lvl4pPr marL="767080" indent="0">
              <a:buNone/>
              <a:defRPr sz="505"/>
            </a:lvl4pPr>
            <a:lvl5pPr marL="1022985" indent="0">
              <a:buNone/>
              <a:defRPr sz="505"/>
            </a:lvl5pPr>
            <a:lvl6pPr marL="1278255" indent="0">
              <a:buNone/>
              <a:defRPr sz="505"/>
            </a:lvl6pPr>
            <a:lvl7pPr marL="1534160" indent="0">
              <a:buNone/>
              <a:defRPr sz="505"/>
            </a:lvl7pPr>
            <a:lvl8pPr marL="1790065" indent="0">
              <a:buNone/>
              <a:defRPr sz="505"/>
            </a:lvl8pPr>
            <a:lvl9pPr marL="2045970" indent="0">
              <a:buNone/>
              <a:defRPr sz="505"/>
            </a:lvl9pPr>
          </a:lstStyle>
          <a:p>
            <a:pPr lvl="0"/>
            <a:r>
              <a:rPr lang="zh-CN" altLang="en-US"/>
              <a:t>单击此处编辑母版文本样式</a:t>
            </a:r>
          </a:p>
        </p:txBody>
      </p:sp>
      <p:sp>
        <p:nvSpPr>
          <p:cNvPr id="1049426" name="图片占位符 2"/>
          <p:cNvSpPr>
            <a:spLocks noGrp="1"/>
          </p:cNvSpPr>
          <p:nvPr>
            <p:ph type="pic" idx="1"/>
          </p:nvPr>
        </p:nvSpPr>
        <p:spPr>
          <a:xfrm>
            <a:off x="1340359" y="458305"/>
            <a:ext cx="4103904" cy="3077528"/>
          </a:xfrm>
          <a:prstGeom prst="rect">
            <a:avLst/>
          </a:prstGeom>
        </p:spPr>
        <p:txBody>
          <a:bodyPr/>
          <a:lstStyle>
            <a:lvl1pPr marL="0" indent="0">
              <a:buNone/>
              <a:defRPr sz="1790"/>
            </a:lvl1pPr>
            <a:lvl2pPr marL="255905" indent="0">
              <a:buNone/>
              <a:defRPr sz="1565"/>
            </a:lvl2pPr>
            <a:lvl3pPr marL="511175" indent="0">
              <a:buNone/>
              <a:defRPr sz="1340"/>
            </a:lvl3pPr>
            <a:lvl4pPr marL="767080" indent="0">
              <a:buNone/>
              <a:defRPr sz="1120"/>
            </a:lvl4pPr>
            <a:lvl5pPr marL="1022985" indent="0">
              <a:buNone/>
              <a:defRPr sz="1120"/>
            </a:lvl5pPr>
            <a:lvl6pPr marL="1278255" indent="0">
              <a:buNone/>
              <a:defRPr sz="1120"/>
            </a:lvl6pPr>
            <a:lvl7pPr marL="1534160" indent="0">
              <a:buNone/>
              <a:defRPr sz="1120"/>
            </a:lvl7pPr>
            <a:lvl8pPr marL="1790065" indent="0">
              <a:buNone/>
              <a:defRPr sz="1120"/>
            </a:lvl8pPr>
            <a:lvl9pPr marL="2045970" indent="0">
              <a:buNone/>
              <a:defRPr sz="1120"/>
            </a:lvl9pPr>
          </a:lstStyle>
          <a:p>
            <a:pPr marL="0" marR="0" lvl="0" indent="0" algn="l" defTabSz="683895" rtl="0" eaLnBrk="0" fontAlgn="base" latinLnBrk="0" hangingPunct="0">
              <a:lnSpc>
                <a:spcPct val="100000"/>
              </a:lnSpc>
              <a:spcBef>
                <a:spcPct val="20000"/>
              </a:spcBef>
              <a:spcAft>
                <a:spcPct val="0"/>
              </a:spcAft>
              <a:buClrTx/>
              <a:buSzTx/>
              <a:buFont typeface="Arial" panose="020B0604020202020204" pitchFamily="34" charset="0"/>
              <a:buNone/>
            </a:pPr>
            <a:endParaRPr kumimoji="0" lang="zh-CN" altLang="en-US" sz="1790" b="0" i="0" u="none" strike="noStrike" kern="1200" cap="none" spc="0" normalizeH="0" baseline="0" noProof="0">
              <a:ln>
                <a:noFill/>
              </a:ln>
              <a:solidFill>
                <a:schemeClr val="tx1"/>
              </a:solidFill>
              <a:effectLst/>
              <a:uLnTx/>
              <a:uFillTx/>
              <a:latin typeface="+mn-lt"/>
              <a:ea typeface="+mn-ea"/>
              <a:cs typeface="+mn-cs"/>
            </a:endParaRPr>
          </a:p>
        </p:txBody>
      </p:sp>
      <p:sp>
        <p:nvSpPr>
          <p:cNvPr id="1049425" name="标题 1"/>
          <p:cNvSpPr>
            <a:spLocks noGrp="1"/>
          </p:cNvSpPr>
          <p:nvPr>
            <p:ph type="title"/>
          </p:nvPr>
        </p:nvSpPr>
        <p:spPr>
          <a:xfrm>
            <a:off x="1340359" y="3590450"/>
            <a:ext cx="4103904" cy="423873"/>
          </a:xfrm>
          <a:prstGeom prst="rect">
            <a:avLst/>
          </a:prstGeom>
        </p:spPr>
        <p:txBody>
          <a:bodyPr anchor="b"/>
          <a:lstStyle>
            <a:lvl1pPr algn="l">
              <a:defRPr sz="1120" b="1"/>
            </a:lvl1pPr>
          </a:lstStyle>
          <a:p>
            <a:r>
              <a:rPr lang="zh-CN" altLang="en-US"/>
              <a:t>单击此处编辑母版标题样式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9428" name="日期占位符 1049427"/>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datetime1">
              <a:rPr lang="zh-CN" altLang="en-US"/>
              <a:t>2023/9/6</a:t>
            </a:fld>
            <a:endParaRPr lang="zh-CN" altLang="en-US"/>
          </a:p>
        </p:txBody>
      </p:sp>
      <p:sp>
        <p:nvSpPr>
          <p:cNvPr id="1049429" name="页脚占位符 1049428"/>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430" name="灯片编号占位符 1049429"/>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slidenum">
              <a:rPr lang="zh-CN" altLang="en-US"/>
              <a:t>‹#›</a:t>
            </a:fld>
            <a:endParaRPr lang="zh-CN" altLang="en-US"/>
          </a:p>
        </p:txBody>
      </p:sp>
      <p:sp>
        <p:nvSpPr>
          <p:cNvPr id="1049432" name="竖排文字占位符 2"/>
          <p:cNvSpPr>
            <a:spLocks noGrp="1"/>
          </p:cNvSpPr>
          <p:nvPr>
            <p:ph type="body" orient="vert" idx="1"/>
          </p:nvPr>
        </p:nvSpPr>
        <p:spPr>
          <a:xfrm>
            <a:off x="341993" y="1196824"/>
            <a:ext cx="6154966" cy="338504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31" name="标题 1"/>
          <p:cNvSpPr>
            <a:spLocks noGrp="1"/>
          </p:cNvSpPr>
          <p:nvPr>
            <p:ph type="title"/>
          </p:nvPr>
        </p:nvSpPr>
        <p:spPr>
          <a:xfrm>
            <a:off x="341993" y="205413"/>
            <a:ext cx="6154966" cy="854869"/>
          </a:xfrm>
          <a:prstGeom prst="rect">
            <a:avLst/>
          </a:prstGeom>
        </p:spPr>
        <p:txBody>
          <a:bodyPr/>
          <a:lstStyle/>
          <a:p>
            <a:r>
              <a:rPr lang="zh-CN" altLang="en-US"/>
              <a:t>单击此处编辑母版标题样式</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1049433" name="日期占位符 1049432"/>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datetime1">
              <a:rPr lang="zh-CN" altLang="en-US"/>
              <a:t>2023/9/6</a:t>
            </a:fld>
            <a:endParaRPr lang="zh-CN" altLang="en-US"/>
          </a:p>
        </p:txBody>
      </p:sp>
      <p:sp>
        <p:nvSpPr>
          <p:cNvPr id="1049434" name="页脚占位符 1049433"/>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435" name="灯片编号占位符 1049434"/>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fld id="{566ABCEB-ACFC-4714-9973-3DA970169C29}" type="slidenum">
              <a:rPr lang="zh-CN" altLang="en-US"/>
              <a:t>‹#›</a:t>
            </a:fld>
            <a:endParaRPr lang="zh-CN" altLang="en-US"/>
          </a:p>
        </p:txBody>
      </p:sp>
      <p:sp>
        <p:nvSpPr>
          <p:cNvPr id="1049437" name="竖排文字占位符 2"/>
          <p:cNvSpPr>
            <a:spLocks noGrp="1"/>
          </p:cNvSpPr>
          <p:nvPr>
            <p:ph type="body" orient="vert" idx="1"/>
          </p:nvPr>
        </p:nvSpPr>
        <p:spPr>
          <a:xfrm>
            <a:off x="341992" y="205414"/>
            <a:ext cx="4531394" cy="437645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36" name="竖排标题 1"/>
          <p:cNvSpPr>
            <a:spLocks noGrp="1"/>
          </p:cNvSpPr>
          <p:nvPr>
            <p:ph type="title" orient="vert"/>
          </p:nvPr>
        </p:nvSpPr>
        <p:spPr>
          <a:xfrm>
            <a:off x="4958886" y="205414"/>
            <a:ext cx="1538073" cy="4376453"/>
          </a:xfrm>
          <a:prstGeom prst="rect">
            <a:avLst/>
          </a:prstGeom>
        </p:spPr>
        <p:txBody>
          <a:bodyPr vert="eaVert"/>
          <a:lstStyle/>
          <a:p>
            <a:r>
              <a:rPr lang="zh-CN" altLang="en-US"/>
              <a:t>单击此处编辑母版标题样式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1_">
    <p:bg>
      <p:bgPr>
        <a:solidFill>
          <a:srgbClr val="F2F2F2"/>
        </a:solidFill>
        <a:effectLst/>
      </p:bgPr>
    </p:bg>
    <p:spTree>
      <p:nvGrpSpPr>
        <p:cNvPr id="1" name=""/>
        <p:cNvGrpSpPr/>
        <p:nvPr/>
      </p:nvGrpSpPr>
      <p:grpSpPr>
        <a:xfrm>
          <a:off x="0" y="0"/>
          <a:ext cx="0" cy="0"/>
          <a:chOff x="0" y="0"/>
          <a:chExt cx="0" cy="0"/>
        </a:xfrm>
      </p:grpSpPr>
      <p:sp>
        <p:nvSpPr>
          <p:cNvPr id="1048611" name="矩形 1048610"/>
          <p:cNvSpPr/>
          <p:nvPr/>
        </p:nvSpPr>
        <p:spPr>
          <a:xfrm>
            <a:off x="9499" y="4752982"/>
            <a:ext cx="5423667" cy="174625"/>
          </a:xfrm>
          <a:prstGeom prst="rect">
            <a:avLst/>
          </a:prstGeom>
          <a:solidFill>
            <a:srgbClr val="004288"/>
          </a:solidFill>
          <a:ln>
            <a:noFill/>
          </a:ln>
        </p:spPr>
        <p:txBody>
          <a:bodyPr vert="horz" lIns="68390" tIns="34195" rIns="68390" bIns="34195" anchor="ctr"/>
          <a:lstStyle>
            <a:lvl1pPr marL="0" indent="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340995" indent="11620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682625" indent="2317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1025525" indent="3460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366520" indent="46228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marL="0" marR="0" lvl="0" indent="0" algn="ctr" defTabSz="683895" rtl="0" eaLnBrk="1" fontAlgn="base" latinLnBrk="1" hangingPunct="1">
              <a:lnSpc>
                <a:spcPct val="100000"/>
              </a:lnSpc>
              <a:spcBef>
                <a:spcPct val="0"/>
              </a:spcBef>
              <a:spcAft>
                <a:spcPct val="0"/>
              </a:spcAft>
              <a:buClrTx/>
              <a:buSzTx/>
              <a:buFontTx/>
              <a:buNone/>
              <a:defRPr/>
            </a:pPr>
            <a:endParaRPr kumimoji="0" lang="zh-CN" altLang="en-US" sz="97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sym typeface="Arial" panose="020B0604020202020204" pitchFamily="34" charset="0"/>
            </a:endParaRPr>
          </a:p>
        </p:txBody>
      </p:sp>
      <p:pic>
        <p:nvPicPr>
          <p:cNvPr id="2097156" name="图片 2097155"/>
          <p:cNvPicPr/>
          <p:nvPr/>
        </p:nvPicPr>
        <p:blipFill>
          <a:blip r:embed="rId2" cstate="print"/>
          <a:srcRect/>
          <a:stretch>
            <a:fillRect/>
          </a:stretch>
        </p:blipFill>
        <p:spPr>
          <a:xfrm>
            <a:off x="5498470" y="4681537"/>
            <a:ext cx="1123203" cy="315912"/>
          </a:xfrm>
          <a:prstGeom prst="rect">
            <a:avLst/>
          </a:prstGeom>
          <a:noFill/>
          <a:ln>
            <a:noFill/>
          </a:ln>
        </p:spPr>
      </p:pic>
      <p:sp>
        <p:nvSpPr>
          <p:cNvPr id="1048612" name="矩形 1048611"/>
          <p:cNvSpPr/>
          <p:nvPr/>
        </p:nvSpPr>
        <p:spPr>
          <a:xfrm>
            <a:off x="257648" y="601669"/>
            <a:ext cx="6364023" cy="22225"/>
          </a:xfrm>
          <a:prstGeom prst="rect">
            <a:avLst/>
          </a:prstGeom>
          <a:solidFill>
            <a:srgbClr val="004288"/>
          </a:solidFill>
          <a:ln>
            <a:noFill/>
          </a:ln>
        </p:spPr>
        <p:txBody>
          <a:bodyPr vert="horz" lIns="68390" tIns="34195" rIns="68390" bIns="34195" anchor="ctr"/>
          <a:lstStyle>
            <a:lvl1pPr marL="0" indent="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340995" indent="11620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682625" indent="2317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1025525" indent="346075"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366520" indent="462280" algn="l" rtl="0" eaLnBrk="1" fontAlgn="base" latinLnBrk="1" hangingPunct="1">
              <a:lnSpc>
                <a:spcPct val="100000"/>
              </a:lnSpc>
              <a:spcBef>
                <a:spcPct val="0"/>
              </a:spcBef>
              <a:spcAft>
                <a:spcPct val="0"/>
              </a:spcAft>
              <a:buFontTx/>
              <a:buNone/>
              <a:defRPr sz="130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marL="0" marR="0" lvl="0" indent="0" algn="ctr" defTabSz="683895" rtl="0" eaLnBrk="1" fontAlgn="base" latinLnBrk="1" hangingPunct="1">
              <a:lnSpc>
                <a:spcPct val="100000"/>
              </a:lnSpc>
              <a:spcBef>
                <a:spcPct val="0"/>
              </a:spcBef>
              <a:spcAft>
                <a:spcPct val="0"/>
              </a:spcAft>
              <a:buClrTx/>
              <a:buSzTx/>
              <a:buFontTx/>
              <a:buNone/>
              <a:defRPr/>
            </a:pPr>
            <a:endParaRPr kumimoji="0" lang="zh-CN" altLang="en-US" sz="97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sym typeface="Arial" panose="020B0604020202020204" pitchFamily="34" charset="0"/>
            </a:endParaRPr>
          </a:p>
        </p:txBody>
      </p:sp>
      <p:pic>
        <p:nvPicPr>
          <p:cNvPr id="2097157" name="图片 2097156"/>
          <p:cNvPicPr/>
          <p:nvPr/>
        </p:nvPicPr>
        <p:blipFill>
          <a:blip r:embed="rId3" cstate="print"/>
          <a:srcRect/>
          <a:stretch>
            <a:fillRect/>
          </a:stretch>
        </p:blipFill>
        <p:spPr>
          <a:xfrm>
            <a:off x="5823793" y="53975"/>
            <a:ext cx="759883" cy="5588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1_1_">
    <p:bg>
      <p:bgPr>
        <a:solidFill>
          <a:srgbClr val="F2F2F2"/>
        </a:solidFill>
        <a:effectLst/>
      </p:bgPr>
    </p:bg>
    <p:spTree>
      <p:nvGrpSpPr>
        <p:cNvPr id="1" name=""/>
        <p:cNvGrpSpPr/>
        <p:nvPr/>
      </p:nvGrpSpPr>
      <p:grpSpPr>
        <a:xfrm>
          <a:off x="0" y="0"/>
          <a:ext cx="0" cy="0"/>
          <a:chOff x="0" y="0"/>
          <a:chExt cx="0" cy="0"/>
        </a:xfrm>
      </p:grpSpPr>
      <p:sp>
        <p:nvSpPr>
          <p:cNvPr id="1049267" name="日期占位符 1049266"/>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68" name="页脚占位符 1049267"/>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69" name="灯片编号占位符 1049268"/>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271" name="文本占位符 2"/>
          <p:cNvSpPr>
            <a:spLocks noGrp="1"/>
          </p:cNvSpPr>
          <p:nvPr>
            <p:ph type="body" idx="1"/>
          </p:nvPr>
        </p:nvSpPr>
        <p:spPr>
          <a:xfrm>
            <a:off x="540585" y="2174320"/>
            <a:ext cx="5812823" cy="1122187"/>
          </a:xfrm>
          <a:prstGeom prst="rect">
            <a:avLst/>
          </a:prstGeom>
        </p:spPr>
        <p:txBody>
          <a:bodyPr anchor="b"/>
          <a:lstStyle>
            <a:lvl1pPr marL="0" indent="0">
              <a:buNone/>
              <a:defRPr sz="1120">
                <a:solidFill>
                  <a:schemeClr val="tx1">
                    <a:tint val="75000"/>
                  </a:schemeClr>
                </a:solidFill>
              </a:defRPr>
            </a:lvl1pPr>
            <a:lvl2pPr marL="255905" indent="0">
              <a:buNone/>
              <a:defRPr sz="1005">
                <a:solidFill>
                  <a:schemeClr val="tx1">
                    <a:tint val="75000"/>
                  </a:schemeClr>
                </a:solidFill>
              </a:defRPr>
            </a:lvl2pPr>
            <a:lvl3pPr marL="511175" indent="0">
              <a:buNone/>
              <a:defRPr sz="895">
                <a:solidFill>
                  <a:schemeClr val="tx1">
                    <a:tint val="75000"/>
                  </a:schemeClr>
                </a:solidFill>
              </a:defRPr>
            </a:lvl3pPr>
            <a:lvl4pPr marL="767080" indent="0">
              <a:buNone/>
              <a:defRPr sz="780">
                <a:solidFill>
                  <a:schemeClr val="tx1">
                    <a:tint val="75000"/>
                  </a:schemeClr>
                </a:solidFill>
              </a:defRPr>
            </a:lvl4pPr>
            <a:lvl5pPr marL="1022985" indent="0">
              <a:buNone/>
              <a:defRPr sz="780">
                <a:solidFill>
                  <a:schemeClr val="tx1">
                    <a:tint val="75000"/>
                  </a:schemeClr>
                </a:solidFill>
              </a:defRPr>
            </a:lvl5pPr>
            <a:lvl6pPr marL="1278890" indent="0">
              <a:buNone/>
              <a:defRPr sz="780">
                <a:solidFill>
                  <a:schemeClr val="tx1">
                    <a:tint val="75000"/>
                  </a:schemeClr>
                </a:solidFill>
              </a:defRPr>
            </a:lvl6pPr>
            <a:lvl7pPr marL="1534160" indent="0">
              <a:buNone/>
              <a:defRPr sz="780">
                <a:solidFill>
                  <a:schemeClr val="tx1">
                    <a:tint val="75000"/>
                  </a:schemeClr>
                </a:solidFill>
              </a:defRPr>
            </a:lvl7pPr>
            <a:lvl8pPr marL="1790065" indent="0">
              <a:buNone/>
              <a:defRPr sz="780">
                <a:solidFill>
                  <a:schemeClr val="tx1">
                    <a:tint val="75000"/>
                  </a:schemeClr>
                </a:solidFill>
              </a:defRPr>
            </a:lvl8pPr>
            <a:lvl9pPr marL="2045970" indent="0">
              <a:buNone/>
              <a:defRPr sz="780">
                <a:solidFill>
                  <a:schemeClr val="tx1">
                    <a:tint val="75000"/>
                  </a:schemeClr>
                </a:solidFill>
              </a:defRPr>
            </a:lvl9pPr>
          </a:lstStyle>
          <a:p>
            <a:pPr lvl="0"/>
            <a:r>
              <a:rPr lang="zh-CN" altLang="en-US" noProof="1"/>
              <a:t>单击此处编辑母版文本样式</a:t>
            </a:r>
          </a:p>
        </p:txBody>
      </p:sp>
      <p:sp>
        <p:nvSpPr>
          <p:cNvPr id="1049270" name="标题 1"/>
          <p:cNvSpPr>
            <a:spLocks noGrp="1"/>
          </p:cNvSpPr>
          <p:nvPr>
            <p:ph type="title"/>
          </p:nvPr>
        </p:nvSpPr>
        <p:spPr>
          <a:xfrm>
            <a:off x="540585" y="3296507"/>
            <a:ext cx="5812823" cy="1018875"/>
          </a:xfrm>
          <a:prstGeom prst="rect">
            <a:avLst/>
          </a:prstGeom>
        </p:spPr>
        <p:txBody>
          <a:bodyPr anchor="t"/>
          <a:lstStyle>
            <a:lvl1pPr algn="l">
              <a:defRPr sz="2235" b="1" cap="all"/>
            </a:lvl1pPr>
          </a:lstStyle>
          <a:p>
            <a:r>
              <a:rPr lang="zh-CN" altLang="en-US" noProof="1"/>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2" name="图片 2097261"/>
          <p:cNvPicPr/>
          <p:nvPr/>
        </p:nvPicPr>
        <p:blipFill>
          <a:blip r:embed="rId2" cstate="print"/>
          <a:srcRect/>
          <a:stretch>
            <a:fillRect/>
          </a:stretch>
        </p:blipFill>
        <p:spPr>
          <a:xfrm>
            <a:off x="0" y="0"/>
            <a:ext cx="6838950" cy="787400"/>
          </a:xfrm>
          <a:prstGeom prst="rect">
            <a:avLst/>
          </a:prstGeom>
          <a:noFill/>
          <a:ln>
            <a:noFill/>
          </a:ln>
        </p:spPr>
      </p:pic>
      <p:sp>
        <p:nvSpPr>
          <p:cNvPr id="1049219" name="日期占位符 1049218"/>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20" name="页脚占位符 1049219"/>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21" name="灯片编号占位符 1049220"/>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24" name="内容占位符 3"/>
          <p:cNvSpPr>
            <a:spLocks noGrp="1"/>
          </p:cNvSpPr>
          <p:nvPr>
            <p:ph sz="half" idx="12"/>
          </p:nvPr>
        </p:nvSpPr>
        <p:spPr>
          <a:xfrm>
            <a:off x="3461690" y="1197007"/>
            <a:ext cx="3035100" cy="3385563"/>
          </a:xfrm>
          <a:prstGeom prst="rect">
            <a:avLst/>
          </a:prstGeom>
        </p:spPr>
        <p:txBody>
          <a:bodyPr/>
          <a:lstStyle>
            <a:lvl1pPr>
              <a:defRPr sz="1565"/>
            </a:lvl1pPr>
            <a:lvl2pPr>
              <a:defRPr sz="1340"/>
            </a:lvl2pPr>
            <a:lvl3pPr>
              <a:defRPr sz="1120"/>
            </a:lvl3pPr>
            <a:lvl4pPr>
              <a:defRPr sz="1005"/>
            </a:lvl4pPr>
            <a:lvl5pPr>
              <a:defRPr sz="1005"/>
            </a:lvl5pPr>
            <a:lvl6pPr>
              <a:defRPr sz="1005"/>
            </a:lvl6pPr>
            <a:lvl7pPr>
              <a:defRPr sz="1005"/>
            </a:lvl7pPr>
            <a:lvl8pPr>
              <a:defRPr sz="1005"/>
            </a:lvl8pPr>
            <a:lvl9pPr>
              <a:defRPr sz="100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23" name="内容占位符 2"/>
          <p:cNvSpPr>
            <a:spLocks noGrp="1"/>
          </p:cNvSpPr>
          <p:nvPr>
            <p:ph sz="half" idx="1"/>
          </p:nvPr>
        </p:nvSpPr>
        <p:spPr>
          <a:xfrm>
            <a:off x="341983" y="1197007"/>
            <a:ext cx="3034210" cy="3385563"/>
          </a:xfrm>
          <a:prstGeom prst="rect">
            <a:avLst/>
          </a:prstGeom>
        </p:spPr>
        <p:txBody>
          <a:bodyPr/>
          <a:lstStyle>
            <a:lvl1pPr>
              <a:defRPr sz="1565"/>
            </a:lvl1pPr>
            <a:lvl2pPr>
              <a:defRPr sz="1340"/>
            </a:lvl2pPr>
            <a:lvl3pPr>
              <a:defRPr sz="1120"/>
            </a:lvl3pPr>
            <a:lvl4pPr>
              <a:defRPr sz="1005"/>
            </a:lvl4pPr>
            <a:lvl5pPr>
              <a:defRPr sz="1005"/>
            </a:lvl5pPr>
            <a:lvl6pPr>
              <a:defRPr sz="1005"/>
            </a:lvl6pPr>
            <a:lvl7pPr>
              <a:defRPr sz="1005"/>
            </a:lvl7pPr>
            <a:lvl8pPr>
              <a:defRPr sz="1005"/>
            </a:lvl8pPr>
            <a:lvl9pPr>
              <a:defRPr sz="100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22"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cSld name="2_1_">
    <p:bg>
      <p:bgPr>
        <a:solidFill>
          <a:srgbClr val="F2F2F2"/>
        </a:solidFill>
        <a:effectLst/>
      </p:bgPr>
    </p:bg>
    <p:spTree>
      <p:nvGrpSpPr>
        <p:cNvPr id="1" name=""/>
        <p:cNvGrpSpPr/>
        <p:nvPr/>
      </p:nvGrpSpPr>
      <p:grpSpPr>
        <a:xfrm>
          <a:off x="0" y="0"/>
          <a:ext cx="0" cy="0"/>
          <a:chOff x="0" y="0"/>
          <a:chExt cx="0" cy="0"/>
        </a:xfrm>
      </p:grpSpPr>
      <p:sp>
        <p:nvSpPr>
          <p:cNvPr id="1049272" name="日期占位符 1049271"/>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73" name="页脚占位符 1049272"/>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74" name="灯片编号占位符 1049273"/>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277" name="内容占位符 3"/>
          <p:cNvSpPr>
            <a:spLocks noGrp="1"/>
          </p:cNvSpPr>
          <p:nvPr>
            <p:ph sz="half" idx="12"/>
          </p:nvPr>
        </p:nvSpPr>
        <p:spPr>
          <a:xfrm>
            <a:off x="3461690" y="1197007"/>
            <a:ext cx="3035100" cy="3385563"/>
          </a:xfrm>
          <a:prstGeom prst="rect">
            <a:avLst/>
          </a:prstGeom>
        </p:spPr>
        <p:txBody>
          <a:bodyPr/>
          <a:lstStyle>
            <a:lvl1pPr>
              <a:defRPr sz="1565"/>
            </a:lvl1pPr>
            <a:lvl2pPr>
              <a:defRPr sz="1340"/>
            </a:lvl2pPr>
            <a:lvl3pPr>
              <a:defRPr sz="1120"/>
            </a:lvl3pPr>
            <a:lvl4pPr>
              <a:defRPr sz="1005"/>
            </a:lvl4pPr>
            <a:lvl5pPr>
              <a:defRPr sz="1005"/>
            </a:lvl5pPr>
            <a:lvl6pPr>
              <a:defRPr sz="1005"/>
            </a:lvl6pPr>
            <a:lvl7pPr>
              <a:defRPr sz="1005"/>
            </a:lvl7pPr>
            <a:lvl8pPr>
              <a:defRPr sz="1005"/>
            </a:lvl8pPr>
            <a:lvl9pPr>
              <a:defRPr sz="100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76" name="内容占位符 2"/>
          <p:cNvSpPr>
            <a:spLocks noGrp="1"/>
          </p:cNvSpPr>
          <p:nvPr>
            <p:ph sz="half" idx="1"/>
          </p:nvPr>
        </p:nvSpPr>
        <p:spPr>
          <a:xfrm>
            <a:off x="341983" y="1197007"/>
            <a:ext cx="3034210" cy="3385563"/>
          </a:xfrm>
          <a:prstGeom prst="rect">
            <a:avLst/>
          </a:prstGeom>
        </p:spPr>
        <p:txBody>
          <a:bodyPr/>
          <a:lstStyle>
            <a:lvl1pPr>
              <a:defRPr sz="1565"/>
            </a:lvl1pPr>
            <a:lvl2pPr>
              <a:defRPr sz="1340"/>
            </a:lvl2pPr>
            <a:lvl3pPr>
              <a:defRPr sz="1120"/>
            </a:lvl3pPr>
            <a:lvl4pPr>
              <a:defRPr sz="1005"/>
            </a:lvl4pPr>
            <a:lvl5pPr>
              <a:defRPr sz="1005"/>
            </a:lvl5pPr>
            <a:lvl6pPr>
              <a:defRPr sz="1005"/>
            </a:lvl6pPr>
            <a:lvl7pPr>
              <a:defRPr sz="1005"/>
            </a:lvl7pPr>
            <a:lvl8pPr>
              <a:defRPr sz="1005"/>
            </a:lvl8pPr>
            <a:lvl9pPr>
              <a:defRPr sz="100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75"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cSld name="3_1_">
    <p:bg>
      <p:bgPr>
        <a:solidFill>
          <a:srgbClr val="F2F2F2"/>
        </a:solidFill>
        <a:effectLst/>
      </p:bgPr>
    </p:bg>
    <p:spTree>
      <p:nvGrpSpPr>
        <p:cNvPr id="1" name=""/>
        <p:cNvGrpSpPr/>
        <p:nvPr/>
      </p:nvGrpSpPr>
      <p:grpSpPr>
        <a:xfrm>
          <a:off x="0" y="0"/>
          <a:ext cx="0" cy="0"/>
          <a:chOff x="0" y="0"/>
          <a:chExt cx="0" cy="0"/>
        </a:xfrm>
      </p:grpSpPr>
      <p:sp>
        <p:nvSpPr>
          <p:cNvPr id="1049278" name="日期占位符 1049277"/>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79" name="页脚占位符 1049278"/>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80" name="灯片编号占位符 1049279"/>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285" name="内容占位符 5"/>
          <p:cNvSpPr>
            <a:spLocks noGrp="1"/>
          </p:cNvSpPr>
          <p:nvPr>
            <p:ph sz="quarter" idx="14"/>
          </p:nvPr>
        </p:nvSpPr>
        <p:spPr>
          <a:xfrm>
            <a:off x="3474157" y="1626875"/>
            <a:ext cx="3022632" cy="2955688"/>
          </a:xfrm>
          <a:prstGeom prst="rect">
            <a:avLst/>
          </a:prstGeom>
        </p:spPr>
        <p:txBody>
          <a:bodyPr/>
          <a:lstStyle>
            <a:lvl1pPr>
              <a:defRPr sz="1340"/>
            </a:lvl1pPr>
            <a:lvl2pPr>
              <a:defRPr sz="1120"/>
            </a:lvl2pPr>
            <a:lvl3pPr>
              <a:defRPr sz="1005"/>
            </a:lvl3pPr>
            <a:lvl4pPr>
              <a:defRPr sz="895"/>
            </a:lvl4pPr>
            <a:lvl5pPr>
              <a:defRPr sz="895"/>
            </a:lvl5pPr>
            <a:lvl6pPr>
              <a:defRPr sz="895"/>
            </a:lvl6pPr>
            <a:lvl7pPr>
              <a:defRPr sz="895"/>
            </a:lvl7pPr>
            <a:lvl8pPr>
              <a:defRPr sz="895"/>
            </a:lvl8pPr>
            <a:lvl9pPr>
              <a:defRPr sz="89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84" name="文本占位符 4"/>
          <p:cNvSpPr>
            <a:spLocks noGrp="1"/>
          </p:cNvSpPr>
          <p:nvPr>
            <p:ph type="body" sz="quarter" idx="13"/>
          </p:nvPr>
        </p:nvSpPr>
        <p:spPr>
          <a:xfrm>
            <a:off x="3474157" y="1148313"/>
            <a:ext cx="3022632" cy="478562"/>
          </a:xfrm>
          <a:prstGeom prst="rect">
            <a:avLst/>
          </a:prstGeom>
        </p:spPr>
        <p:txBody>
          <a:bodyPr anchor="b"/>
          <a:lstStyle>
            <a:lvl1pPr marL="0" indent="0">
              <a:buNone/>
              <a:defRPr sz="1340" b="1"/>
            </a:lvl1pPr>
            <a:lvl2pPr marL="255905" indent="0">
              <a:buNone/>
              <a:defRPr sz="1120" b="1"/>
            </a:lvl2pPr>
            <a:lvl3pPr marL="511175" indent="0">
              <a:buNone/>
              <a:defRPr sz="1005" b="1"/>
            </a:lvl3pPr>
            <a:lvl4pPr marL="767080" indent="0">
              <a:buNone/>
              <a:defRPr sz="895" b="1"/>
            </a:lvl4pPr>
            <a:lvl5pPr marL="1022985" indent="0">
              <a:buNone/>
              <a:defRPr sz="895" b="1"/>
            </a:lvl5pPr>
            <a:lvl6pPr marL="1278890" indent="0">
              <a:buNone/>
              <a:defRPr sz="895" b="1"/>
            </a:lvl6pPr>
            <a:lvl7pPr marL="1534160" indent="0">
              <a:buNone/>
              <a:defRPr sz="895" b="1"/>
            </a:lvl7pPr>
            <a:lvl8pPr marL="1790065" indent="0">
              <a:buNone/>
              <a:defRPr sz="895" b="1"/>
            </a:lvl8pPr>
            <a:lvl9pPr marL="2045970" indent="0">
              <a:buNone/>
              <a:defRPr sz="895" b="1"/>
            </a:lvl9pPr>
          </a:lstStyle>
          <a:p>
            <a:pPr lvl="0"/>
            <a:r>
              <a:rPr lang="zh-CN" altLang="en-US" noProof="1"/>
              <a:t>单击此处编辑母版文本样式</a:t>
            </a:r>
          </a:p>
        </p:txBody>
      </p:sp>
      <p:sp>
        <p:nvSpPr>
          <p:cNvPr id="1049283" name="内容占位符 3"/>
          <p:cNvSpPr>
            <a:spLocks noGrp="1"/>
          </p:cNvSpPr>
          <p:nvPr>
            <p:ph sz="half" idx="12"/>
          </p:nvPr>
        </p:nvSpPr>
        <p:spPr>
          <a:xfrm>
            <a:off x="341983" y="1626875"/>
            <a:ext cx="3021742" cy="2955688"/>
          </a:xfrm>
          <a:prstGeom prst="rect">
            <a:avLst/>
          </a:prstGeom>
        </p:spPr>
        <p:txBody>
          <a:bodyPr/>
          <a:lstStyle>
            <a:lvl1pPr>
              <a:defRPr sz="1340"/>
            </a:lvl1pPr>
            <a:lvl2pPr>
              <a:defRPr sz="1120"/>
            </a:lvl2pPr>
            <a:lvl3pPr>
              <a:defRPr sz="1005"/>
            </a:lvl3pPr>
            <a:lvl4pPr>
              <a:defRPr sz="895"/>
            </a:lvl4pPr>
            <a:lvl5pPr>
              <a:defRPr sz="895"/>
            </a:lvl5pPr>
            <a:lvl6pPr>
              <a:defRPr sz="895"/>
            </a:lvl6pPr>
            <a:lvl7pPr>
              <a:defRPr sz="895"/>
            </a:lvl7pPr>
            <a:lvl8pPr>
              <a:defRPr sz="895"/>
            </a:lvl8pPr>
            <a:lvl9pPr>
              <a:defRPr sz="89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82" name="文本占位符 2"/>
          <p:cNvSpPr>
            <a:spLocks noGrp="1"/>
          </p:cNvSpPr>
          <p:nvPr>
            <p:ph type="body" idx="1"/>
          </p:nvPr>
        </p:nvSpPr>
        <p:spPr>
          <a:xfrm>
            <a:off x="341983" y="1148313"/>
            <a:ext cx="3021742" cy="478562"/>
          </a:xfrm>
          <a:prstGeom prst="rect">
            <a:avLst/>
          </a:prstGeom>
        </p:spPr>
        <p:txBody>
          <a:bodyPr anchor="b"/>
          <a:lstStyle>
            <a:lvl1pPr marL="0" indent="0">
              <a:buNone/>
              <a:defRPr sz="1340" b="1"/>
            </a:lvl1pPr>
            <a:lvl2pPr marL="255905" indent="0">
              <a:buNone/>
              <a:defRPr sz="1120" b="1"/>
            </a:lvl2pPr>
            <a:lvl3pPr marL="511175" indent="0">
              <a:buNone/>
              <a:defRPr sz="1005" b="1"/>
            </a:lvl3pPr>
            <a:lvl4pPr marL="767080" indent="0">
              <a:buNone/>
              <a:defRPr sz="895" b="1"/>
            </a:lvl4pPr>
            <a:lvl5pPr marL="1022985" indent="0">
              <a:buNone/>
              <a:defRPr sz="895" b="1"/>
            </a:lvl5pPr>
            <a:lvl6pPr marL="1278890" indent="0">
              <a:buNone/>
              <a:defRPr sz="895" b="1"/>
            </a:lvl6pPr>
            <a:lvl7pPr marL="1534160" indent="0">
              <a:buNone/>
              <a:defRPr sz="895" b="1"/>
            </a:lvl7pPr>
            <a:lvl8pPr marL="1790065" indent="0">
              <a:buNone/>
              <a:defRPr sz="895" b="1"/>
            </a:lvl8pPr>
            <a:lvl9pPr marL="2045970" indent="0">
              <a:buNone/>
              <a:defRPr sz="895" b="1"/>
            </a:lvl9pPr>
          </a:lstStyle>
          <a:p>
            <a:pPr lvl="0"/>
            <a:r>
              <a:rPr lang="zh-CN" altLang="en-US" noProof="1"/>
              <a:t>单击此处编辑母版文本样式</a:t>
            </a:r>
          </a:p>
        </p:txBody>
      </p:sp>
      <p:sp>
        <p:nvSpPr>
          <p:cNvPr id="1049281"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cSld name="4_1_">
    <p:bg>
      <p:bgPr>
        <a:solidFill>
          <a:srgbClr val="F2F2F2"/>
        </a:solidFill>
        <a:effectLst/>
      </p:bgPr>
    </p:bg>
    <p:spTree>
      <p:nvGrpSpPr>
        <p:cNvPr id="1" name=""/>
        <p:cNvGrpSpPr/>
        <p:nvPr/>
      </p:nvGrpSpPr>
      <p:grpSpPr>
        <a:xfrm>
          <a:off x="0" y="0"/>
          <a:ext cx="0" cy="0"/>
          <a:chOff x="0" y="0"/>
          <a:chExt cx="0" cy="0"/>
        </a:xfrm>
      </p:grpSpPr>
      <p:sp>
        <p:nvSpPr>
          <p:cNvPr id="1049286" name="日期占位符 1049285"/>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87" name="页脚占位符 1049286"/>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88" name="灯片编号占位符 1049287"/>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289"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cSld name="5_1_">
    <p:bg>
      <p:bgPr>
        <a:solidFill>
          <a:srgbClr val="F2F2F2"/>
        </a:solidFill>
        <a:effectLst/>
      </p:bgPr>
    </p:bg>
    <p:spTree>
      <p:nvGrpSpPr>
        <p:cNvPr id="1" name=""/>
        <p:cNvGrpSpPr/>
        <p:nvPr/>
      </p:nvGrpSpPr>
      <p:grpSpPr>
        <a:xfrm>
          <a:off x="0" y="0"/>
          <a:ext cx="0" cy="0"/>
          <a:chOff x="0" y="0"/>
          <a:chExt cx="0" cy="0"/>
        </a:xfrm>
      </p:grpSpPr>
      <p:sp>
        <p:nvSpPr>
          <p:cNvPr id="1048576" name="日期占位符 1048575"/>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8577" name="页脚占位符 1048576"/>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8578" name="灯片编号占位符 1048577"/>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cSld name="6_1_">
    <p:bg>
      <p:bgPr>
        <a:solidFill>
          <a:srgbClr val="F2F2F2"/>
        </a:solidFill>
        <a:effectLst/>
      </p:bgPr>
    </p:bg>
    <p:spTree>
      <p:nvGrpSpPr>
        <p:cNvPr id="1" name=""/>
        <p:cNvGrpSpPr/>
        <p:nvPr/>
      </p:nvGrpSpPr>
      <p:grpSpPr>
        <a:xfrm>
          <a:off x="0" y="0"/>
          <a:ext cx="0" cy="0"/>
          <a:chOff x="0" y="0"/>
          <a:chExt cx="0" cy="0"/>
        </a:xfrm>
      </p:grpSpPr>
      <p:sp>
        <p:nvSpPr>
          <p:cNvPr id="1049290" name="日期占位符 1049289"/>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91" name="页脚占位符 1049290"/>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92" name="灯片编号占位符 1049291"/>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295" name="文本占位符 3"/>
          <p:cNvSpPr>
            <a:spLocks noGrp="1"/>
          </p:cNvSpPr>
          <p:nvPr>
            <p:ph type="body" sz="half" idx="12"/>
          </p:nvPr>
        </p:nvSpPr>
        <p:spPr>
          <a:xfrm>
            <a:off x="341983" y="1073502"/>
            <a:ext cx="2249608" cy="3509063"/>
          </a:xfrm>
          <a:prstGeom prst="rect">
            <a:avLst/>
          </a:prstGeom>
        </p:spPr>
        <p:txBody>
          <a:bodyPr/>
          <a:lstStyle>
            <a:lvl1pPr marL="0" indent="0">
              <a:buNone/>
              <a:defRPr sz="780"/>
            </a:lvl1pPr>
            <a:lvl2pPr marL="255905" indent="0">
              <a:buNone/>
              <a:defRPr sz="675"/>
            </a:lvl2pPr>
            <a:lvl3pPr marL="511175" indent="0">
              <a:buNone/>
              <a:defRPr sz="560"/>
            </a:lvl3pPr>
            <a:lvl4pPr marL="767080" indent="0">
              <a:buNone/>
              <a:defRPr sz="505"/>
            </a:lvl4pPr>
            <a:lvl5pPr marL="1022985" indent="0">
              <a:buNone/>
              <a:defRPr sz="505"/>
            </a:lvl5pPr>
            <a:lvl6pPr marL="1278890" indent="0">
              <a:buNone/>
              <a:defRPr sz="505"/>
            </a:lvl6pPr>
            <a:lvl7pPr marL="1534160" indent="0">
              <a:buNone/>
              <a:defRPr sz="505"/>
            </a:lvl7pPr>
            <a:lvl8pPr marL="1790065" indent="0">
              <a:buNone/>
              <a:defRPr sz="505"/>
            </a:lvl8pPr>
            <a:lvl9pPr marL="2045970" indent="0">
              <a:buNone/>
              <a:defRPr sz="505"/>
            </a:lvl9pPr>
          </a:lstStyle>
          <a:p>
            <a:pPr lvl="0"/>
            <a:r>
              <a:rPr lang="zh-CN" altLang="en-US" noProof="1"/>
              <a:t>单击此处编辑母版文本样式</a:t>
            </a:r>
          </a:p>
        </p:txBody>
      </p:sp>
      <p:sp>
        <p:nvSpPr>
          <p:cNvPr id="1049294" name="内容占位符 2"/>
          <p:cNvSpPr>
            <a:spLocks noGrp="1"/>
          </p:cNvSpPr>
          <p:nvPr>
            <p:ph idx="1"/>
          </p:nvPr>
        </p:nvSpPr>
        <p:spPr>
          <a:xfrm>
            <a:off x="2673524" y="204257"/>
            <a:ext cx="3823265" cy="4378313"/>
          </a:xfrm>
          <a:prstGeom prst="rect">
            <a:avLst/>
          </a:prstGeom>
        </p:spPr>
        <p:txBody>
          <a:bodyPr/>
          <a:lstStyle>
            <a:lvl1pPr>
              <a:defRPr sz="1790"/>
            </a:lvl1pPr>
            <a:lvl2pPr>
              <a:defRPr sz="1565"/>
            </a:lvl2pPr>
            <a:lvl3pPr>
              <a:defRPr sz="1340"/>
            </a:lvl3pPr>
            <a:lvl4pPr>
              <a:defRPr sz="1120"/>
            </a:lvl4pPr>
            <a:lvl5pPr>
              <a:defRPr sz="1120"/>
            </a:lvl5pPr>
            <a:lvl6pPr>
              <a:defRPr sz="1120"/>
            </a:lvl6pPr>
            <a:lvl7pPr>
              <a:defRPr sz="1120"/>
            </a:lvl7pPr>
            <a:lvl8pPr>
              <a:defRPr sz="1120"/>
            </a:lvl8pPr>
            <a:lvl9pPr>
              <a:defRPr sz="112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93" name="标题 1"/>
          <p:cNvSpPr>
            <a:spLocks noGrp="1"/>
          </p:cNvSpPr>
          <p:nvPr>
            <p:ph type="title"/>
          </p:nvPr>
        </p:nvSpPr>
        <p:spPr>
          <a:xfrm>
            <a:off x="341983" y="204250"/>
            <a:ext cx="2249608" cy="869250"/>
          </a:xfrm>
          <a:prstGeom prst="rect">
            <a:avLst/>
          </a:prstGeom>
        </p:spPr>
        <p:txBody>
          <a:bodyPr anchor="b"/>
          <a:lstStyle>
            <a:lvl1pPr algn="l">
              <a:defRPr sz="1120" b="1"/>
            </a:lvl1pPr>
          </a:lstStyle>
          <a:p>
            <a:r>
              <a:rPr lang="zh-CN" altLang="en-US" noProof="1"/>
              <a:t>单击此处编辑母版标题样式</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7_1_">
    <p:bg>
      <p:bgPr>
        <a:solidFill>
          <a:srgbClr val="F2F2F2"/>
        </a:solidFill>
        <a:effectLst/>
      </p:bgPr>
    </p:bg>
    <p:spTree>
      <p:nvGrpSpPr>
        <p:cNvPr id="1" name=""/>
        <p:cNvGrpSpPr/>
        <p:nvPr/>
      </p:nvGrpSpPr>
      <p:grpSpPr>
        <a:xfrm>
          <a:off x="0" y="0"/>
          <a:ext cx="0" cy="0"/>
          <a:chOff x="0" y="0"/>
          <a:chExt cx="0" cy="0"/>
        </a:xfrm>
      </p:grpSpPr>
      <p:sp>
        <p:nvSpPr>
          <p:cNvPr id="1049296" name="日期占位符 1049295"/>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97" name="页脚占位符 1049296"/>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298" name="灯片编号占位符 1049297"/>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301" name="文本占位符 3"/>
          <p:cNvSpPr>
            <a:spLocks noGrp="1"/>
          </p:cNvSpPr>
          <p:nvPr>
            <p:ph type="body" sz="half" idx="12"/>
          </p:nvPr>
        </p:nvSpPr>
        <p:spPr>
          <a:xfrm>
            <a:off x="1340325" y="4014938"/>
            <a:ext cx="4103798" cy="602062"/>
          </a:xfrm>
          <a:prstGeom prst="rect">
            <a:avLst/>
          </a:prstGeom>
        </p:spPr>
        <p:txBody>
          <a:bodyPr/>
          <a:lstStyle>
            <a:lvl1pPr marL="0" indent="0">
              <a:buNone/>
              <a:defRPr sz="780"/>
            </a:lvl1pPr>
            <a:lvl2pPr marL="255905" indent="0">
              <a:buNone/>
              <a:defRPr sz="675"/>
            </a:lvl2pPr>
            <a:lvl3pPr marL="511175" indent="0">
              <a:buNone/>
              <a:defRPr sz="560"/>
            </a:lvl3pPr>
            <a:lvl4pPr marL="767080" indent="0">
              <a:buNone/>
              <a:defRPr sz="505"/>
            </a:lvl4pPr>
            <a:lvl5pPr marL="1022985" indent="0">
              <a:buNone/>
              <a:defRPr sz="505"/>
            </a:lvl5pPr>
            <a:lvl6pPr marL="1278890" indent="0">
              <a:buNone/>
              <a:defRPr sz="505"/>
            </a:lvl6pPr>
            <a:lvl7pPr marL="1534160" indent="0">
              <a:buNone/>
              <a:defRPr sz="505"/>
            </a:lvl7pPr>
            <a:lvl8pPr marL="1790065" indent="0">
              <a:buNone/>
              <a:defRPr sz="505"/>
            </a:lvl8pPr>
            <a:lvl9pPr marL="2045970" indent="0">
              <a:buNone/>
              <a:defRPr sz="505"/>
            </a:lvl9pPr>
          </a:lstStyle>
          <a:p>
            <a:pPr lvl="0"/>
            <a:r>
              <a:rPr lang="zh-CN" altLang="en-US" noProof="1"/>
              <a:t>单击此处编辑母版文本样式</a:t>
            </a:r>
          </a:p>
        </p:txBody>
      </p:sp>
      <p:sp>
        <p:nvSpPr>
          <p:cNvPr id="1049300" name="图片占位符 2"/>
          <p:cNvSpPr>
            <a:spLocks noGrp="1"/>
          </p:cNvSpPr>
          <p:nvPr>
            <p:ph type="pic" idx="1"/>
          </p:nvPr>
        </p:nvSpPr>
        <p:spPr>
          <a:xfrm>
            <a:off x="1340325" y="458375"/>
            <a:ext cx="4103798" cy="3078000"/>
          </a:xfrm>
          <a:prstGeom prst="rect">
            <a:avLst/>
          </a:prstGeom>
        </p:spPr>
        <p:txBody>
          <a:bodyPr/>
          <a:lstStyle>
            <a:lvl1pPr marL="0" indent="0">
              <a:buNone/>
              <a:defRPr sz="1790"/>
            </a:lvl1pPr>
            <a:lvl2pPr marL="255905" indent="0">
              <a:buNone/>
              <a:defRPr sz="1565"/>
            </a:lvl2pPr>
            <a:lvl3pPr marL="511175" indent="0">
              <a:buNone/>
              <a:defRPr sz="1340"/>
            </a:lvl3pPr>
            <a:lvl4pPr marL="767080" indent="0">
              <a:buNone/>
              <a:defRPr sz="1120"/>
            </a:lvl4pPr>
            <a:lvl5pPr marL="1022985" indent="0">
              <a:buNone/>
              <a:defRPr sz="1120"/>
            </a:lvl5pPr>
            <a:lvl6pPr marL="1278890" indent="0">
              <a:buNone/>
              <a:defRPr sz="1120"/>
            </a:lvl6pPr>
            <a:lvl7pPr marL="1534160" indent="0">
              <a:buNone/>
              <a:defRPr sz="1120"/>
            </a:lvl7pPr>
            <a:lvl8pPr marL="1790065" indent="0">
              <a:buNone/>
              <a:defRPr sz="1120"/>
            </a:lvl8pPr>
            <a:lvl9pPr marL="2045970" indent="0">
              <a:buNone/>
              <a:defRPr sz="1120"/>
            </a:lvl9pPr>
          </a:lstStyle>
          <a:p>
            <a:pPr marL="0" marR="0" lvl="0" indent="0" algn="l" defTabSz="683895" rtl="0" eaLnBrk="0" fontAlgn="base" latinLnBrk="0" hangingPunct="0">
              <a:lnSpc>
                <a:spcPct val="100000"/>
              </a:lnSpc>
              <a:spcBef>
                <a:spcPct val="15000"/>
              </a:spcBef>
              <a:spcAft>
                <a:spcPct val="0"/>
              </a:spcAft>
              <a:buClrTx/>
              <a:buSzTx/>
              <a:buFont typeface="Arial" panose="020B0604020202020204" pitchFamily="34" charset="0"/>
              <a:buNone/>
            </a:pPr>
            <a:endParaRPr kumimoji="0" lang="zh-CN" altLang="en-US" sz="1790" b="0" i="0" u="none" strike="noStrike" kern="1200" cap="none" spc="0" normalizeH="0" baseline="0" noProof="0">
              <a:ln>
                <a:noFill/>
              </a:ln>
              <a:solidFill>
                <a:schemeClr val="tx1"/>
              </a:solidFill>
              <a:effectLst/>
              <a:uLnTx/>
              <a:uFillTx/>
              <a:latin typeface="+mn-lt"/>
              <a:ea typeface="+mn-ea"/>
              <a:cs typeface="+mn-cs"/>
            </a:endParaRPr>
          </a:p>
        </p:txBody>
      </p:sp>
      <p:sp>
        <p:nvSpPr>
          <p:cNvPr id="1049299" name="标题 1"/>
          <p:cNvSpPr>
            <a:spLocks noGrp="1"/>
          </p:cNvSpPr>
          <p:nvPr>
            <p:ph type="title"/>
          </p:nvPr>
        </p:nvSpPr>
        <p:spPr>
          <a:xfrm>
            <a:off x="1340325" y="3591000"/>
            <a:ext cx="4103798" cy="423938"/>
          </a:xfrm>
          <a:prstGeom prst="rect">
            <a:avLst/>
          </a:prstGeom>
        </p:spPr>
        <p:txBody>
          <a:bodyPr anchor="b"/>
          <a:lstStyle>
            <a:lvl1pPr algn="l">
              <a:defRPr sz="1120" b="1"/>
            </a:lvl1pPr>
          </a:lstStyle>
          <a:p>
            <a:r>
              <a:rPr lang="zh-CN" altLang="en-US" noProof="1"/>
              <a:t>单击此处编辑母版标题样式</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8_1_">
    <p:bg>
      <p:bgPr>
        <a:solidFill>
          <a:srgbClr val="F2F2F2"/>
        </a:solidFill>
        <a:effectLst/>
      </p:bgPr>
    </p:bg>
    <p:spTree>
      <p:nvGrpSpPr>
        <p:cNvPr id="1" name=""/>
        <p:cNvGrpSpPr/>
        <p:nvPr/>
      </p:nvGrpSpPr>
      <p:grpSpPr>
        <a:xfrm>
          <a:off x="0" y="0"/>
          <a:ext cx="0" cy="0"/>
          <a:chOff x="0" y="0"/>
          <a:chExt cx="0" cy="0"/>
        </a:xfrm>
      </p:grpSpPr>
      <p:sp>
        <p:nvSpPr>
          <p:cNvPr id="1049302" name="日期占位符 1049301"/>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303" name="页脚占位符 1049302"/>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304" name="灯片编号占位符 1049303"/>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306" name="竖排文字占位符 2"/>
          <p:cNvSpPr>
            <a:spLocks noGrp="1"/>
          </p:cNvSpPr>
          <p:nvPr>
            <p:ph type="body" orient="vert" idx="1"/>
          </p:nvPr>
        </p:nvSpPr>
        <p:spPr>
          <a:xfrm>
            <a:off x="341984" y="1197007"/>
            <a:ext cx="6154806" cy="3385563"/>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305"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9_1_">
    <p:bg>
      <p:bgPr>
        <a:solidFill>
          <a:srgbClr val="F2F2F2"/>
        </a:solidFill>
        <a:effectLst/>
      </p:bgPr>
    </p:bg>
    <p:spTree>
      <p:nvGrpSpPr>
        <p:cNvPr id="1" name=""/>
        <p:cNvGrpSpPr/>
        <p:nvPr/>
      </p:nvGrpSpPr>
      <p:grpSpPr>
        <a:xfrm>
          <a:off x="0" y="0"/>
          <a:ext cx="0" cy="0"/>
          <a:chOff x="0" y="0"/>
          <a:chExt cx="0" cy="0"/>
        </a:xfrm>
      </p:grpSpPr>
      <p:sp>
        <p:nvSpPr>
          <p:cNvPr id="1049307" name="日期占位符 1049306"/>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308" name="页脚占位符 1049307"/>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9309" name="灯片编号占位符 1049308"/>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
        <p:nvSpPr>
          <p:cNvPr id="1049311" name="竖排文字占位符 2"/>
          <p:cNvSpPr>
            <a:spLocks noGrp="1"/>
          </p:cNvSpPr>
          <p:nvPr>
            <p:ph type="body" orient="vert" idx="1"/>
          </p:nvPr>
        </p:nvSpPr>
        <p:spPr>
          <a:xfrm>
            <a:off x="341985" y="205445"/>
            <a:ext cx="4531276" cy="4377125"/>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310" name="竖排标题 1"/>
          <p:cNvSpPr>
            <a:spLocks noGrp="1"/>
          </p:cNvSpPr>
          <p:nvPr>
            <p:ph type="title" orient="vert"/>
          </p:nvPr>
        </p:nvSpPr>
        <p:spPr>
          <a:xfrm>
            <a:off x="4958755" y="205445"/>
            <a:ext cx="1538034" cy="4377125"/>
          </a:xfrm>
          <a:prstGeom prst="rect">
            <a:avLst/>
          </a:prstGeom>
        </p:spPr>
        <p:txBody>
          <a:bodyPr vert="eaVert"/>
          <a:lstStyle/>
          <a:p>
            <a:r>
              <a:rPr lang="zh-CN" altLang="en-US" noProof="1"/>
              <a:t>单击此处编辑母版标题样式</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15_1_">
    <p:bg>
      <p:bgPr>
        <a:solidFill>
          <a:srgbClr val="F2F2F2"/>
        </a:solidFill>
        <a:effectLst/>
      </p:bgPr>
    </p:bg>
    <p:spTree>
      <p:nvGrpSpPr>
        <p:cNvPr id="1" name=""/>
        <p:cNvGrpSpPr/>
        <p:nvPr/>
      </p:nvGrpSpPr>
      <p:grpSpPr>
        <a:xfrm>
          <a:off x="0" y="0"/>
          <a:ext cx="0" cy="0"/>
          <a:chOff x="0" y="0"/>
          <a:chExt cx="0" cy="0"/>
        </a:xfrm>
      </p:grpSpPr>
      <p:sp>
        <p:nvSpPr>
          <p:cNvPr id="1048576" name="日期占位符 1048575"/>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8577" name="页脚占位符 1048576"/>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endParaRPr lang="zh-CN" altLang="en-US">
              <a:solidFill>
                <a:srgbClr val="000000"/>
              </a:solidFill>
            </a:endParaRPr>
          </a:p>
        </p:txBody>
      </p:sp>
      <p:sp>
        <p:nvSpPr>
          <p:cNvPr id="1048578" name="灯片编号占位符 1048577"/>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defTabSz="683895">
              <a:defRPr/>
            </a:pPr>
            <a:fld id="{566ABCEB-ACFC-4714-9973-3DA970169C29}" type="slidenum">
              <a:rPr lang="zh-CN" altLang="en-US" smtClean="0">
                <a:solidFill>
                  <a:srgbClr val="000000"/>
                </a:solidFill>
              </a:rPr>
              <a:t>‹#›</a:t>
            </a:fld>
            <a:endParaRPr lang="zh-CN" alt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3" name="图片 2097262"/>
          <p:cNvPicPr/>
          <p:nvPr/>
        </p:nvPicPr>
        <p:blipFill>
          <a:blip r:embed="rId2" cstate="print"/>
          <a:srcRect/>
          <a:stretch>
            <a:fillRect/>
          </a:stretch>
        </p:blipFill>
        <p:spPr>
          <a:xfrm>
            <a:off x="0" y="0"/>
            <a:ext cx="6838950" cy="787400"/>
          </a:xfrm>
          <a:prstGeom prst="rect">
            <a:avLst/>
          </a:prstGeom>
          <a:noFill/>
          <a:ln>
            <a:noFill/>
          </a:ln>
        </p:spPr>
      </p:pic>
      <p:sp>
        <p:nvSpPr>
          <p:cNvPr id="1049225" name="日期占位符 1049224"/>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26" name="页脚占位符 1049225"/>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27" name="灯片编号占位符 1049226"/>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32" name="内容占位符 5"/>
          <p:cNvSpPr>
            <a:spLocks noGrp="1"/>
          </p:cNvSpPr>
          <p:nvPr>
            <p:ph sz="quarter" idx="14"/>
          </p:nvPr>
        </p:nvSpPr>
        <p:spPr>
          <a:xfrm>
            <a:off x="3474157" y="1626875"/>
            <a:ext cx="3022632" cy="2955688"/>
          </a:xfrm>
          <a:prstGeom prst="rect">
            <a:avLst/>
          </a:prstGeom>
        </p:spPr>
        <p:txBody>
          <a:bodyPr/>
          <a:lstStyle>
            <a:lvl1pPr>
              <a:defRPr sz="1340"/>
            </a:lvl1pPr>
            <a:lvl2pPr>
              <a:defRPr sz="1120"/>
            </a:lvl2pPr>
            <a:lvl3pPr>
              <a:defRPr sz="1005"/>
            </a:lvl3pPr>
            <a:lvl4pPr>
              <a:defRPr sz="895"/>
            </a:lvl4pPr>
            <a:lvl5pPr>
              <a:defRPr sz="895"/>
            </a:lvl5pPr>
            <a:lvl6pPr>
              <a:defRPr sz="895"/>
            </a:lvl6pPr>
            <a:lvl7pPr>
              <a:defRPr sz="895"/>
            </a:lvl7pPr>
            <a:lvl8pPr>
              <a:defRPr sz="895"/>
            </a:lvl8pPr>
            <a:lvl9pPr>
              <a:defRPr sz="89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31" name="文本占位符 4"/>
          <p:cNvSpPr>
            <a:spLocks noGrp="1"/>
          </p:cNvSpPr>
          <p:nvPr>
            <p:ph type="body" sz="quarter" idx="13"/>
          </p:nvPr>
        </p:nvSpPr>
        <p:spPr>
          <a:xfrm>
            <a:off x="3474157" y="1148313"/>
            <a:ext cx="3022632" cy="478562"/>
          </a:xfrm>
          <a:prstGeom prst="rect">
            <a:avLst/>
          </a:prstGeom>
        </p:spPr>
        <p:txBody>
          <a:bodyPr anchor="b"/>
          <a:lstStyle>
            <a:lvl1pPr marL="0" indent="0">
              <a:buNone/>
              <a:defRPr sz="1340" b="1"/>
            </a:lvl1pPr>
            <a:lvl2pPr marL="255905" indent="0">
              <a:buNone/>
              <a:defRPr sz="1120" b="1"/>
            </a:lvl2pPr>
            <a:lvl3pPr marL="511175" indent="0">
              <a:buNone/>
              <a:defRPr sz="1005" b="1"/>
            </a:lvl3pPr>
            <a:lvl4pPr marL="767080" indent="0">
              <a:buNone/>
              <a:defRPr sz="895" b="1"/>
            </a:lvl4pPr>
            <a:lvl5pPr marL="1022985" indent="0">
              <a:buNone/>
              <a:defRPr sz="895" b="1"/>
            </a:lvl5pPr>
            <a:lvl6pPr marL="1278890" indent="0">
              <a:buNone/>
              <a:defRPr sz="895" b="1"/>
            </a:lvl6pPr>
            <a:lvl7pPr marL="1534160" indent="0">
              <a:buNone/>
              <a:defRPr sz="895" b="1"/>
            </a:lvl7pPr>
            <a:lvl8pPr marL="1790065" indent="0">
              <a:buNone/>
              <a:defRPr sz="895" b="1"/>
            </a:lvl8pPr>
            <a:lvl9pPr marL="2045970" indent="0">
              <a:buNone/>
              <a:defRPr sz="895" b="1"/>
            </a:lvl9pPr>
          </a:lstStyle>
          <a:p>
            <a:pPr lvl="0"/>
            <a:r>
              <a:rPr lang="zh-CN" altLang="en-US" noProof="1"/>
              <a:t>单击此处编辑母版文本样式</a:t>
            </a:r>
          </a:p>
        </p:txBody>
      </p:sp>
      <p:sp>
        <p:nvSpPr>
          <p:cNvPr id="1049230" name="内容占位符 3"/>
          <p:cNvSpPr>
            <a:spLocks noGrp="1"/>
          </p:cNvSpPr>
          <p:nvPr>
            <p:ph sz="half" idx="12"/>
          </p:nvPr>
        </p:nvSpPr>
        <p:spPr>
          <a:xfrm>
            <a:off x="341983" y="1626875"/>
            <a:ext cx="3021742" cy="2955688"/>
          </a:xfrm>
          <a:prstGeom prst="rect">
            <a:avLst/>
          </a:prstGeom>
        </p:spPr>
        <p:txBody>
          <a:bodyPr/>
          <a:lstStyle>
            <a:lvl1pPr>
              <a:defRPr sz="1340"/>
            </a:lvl1pPr>
            <a:lvl2pPr>
              <a:defRPr sz="1120"/>
            </a:lvl2pPr>
            <a:lvl3pPr>
              <a:defRPr sz="1005"/>
            </a:lvl3pPr>
            <a:lvl4pPr>
              <a:defRPr sz="895"/>
            </a:lvl4pPr>
            <a:lvl5pPr>
              <a:defRPr sz="895"/>
            </a:lvl5pPr>
            <a:lvl6pPr>
              <a:defRPr sz="895"/>
            </a:lvl6pPr>
            <a:lvl7pPr>
              <a:defRPr sz="895"/>
            </a:lvl7pPr>
            <a:lvl8pPr>
              <a:defRPr sz="895"/>
            </a:lvl8pPr>
            <a:lvl9pPr>
              <a:defRPr sz="89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29" name="文本占位符 2"/>
          <p:cNvSpPr>
            <a:spLocks noGrp="1"/>
          </p:cNvSpPr>
          <p:nvPr>
            <p:ph type="body" idx="1"/>
          </p:nvPr>
        </p:nvSpPr>
        <p:spPr>
          <a:xfrm>
            <a:off x="341983" y="1148313"/>
            <a:ext cx="3021742" cy="478562"/>
          </a:xfrm>
          <a:prstGeom prst="rect">
            <a:avLst/>
          </a:prstGeom>
        </p:spPr>
        <p:txBody>
          <a:bodyPr anchor="b"/>
          <a:lstStyle>
            <a:lvl1pPr marL="0" indent="0">
              <a:buNone/>
              <a:defRPr sz="1340" b="1"/>
            </a:lvl1pPr>
            <a:lvl2pPr marL="255905" indent="0">
              <a:buNone/>
              <a:defRPr sz="1120" b="1"/>
            </a:lvl2pPr>
            <a:lvl3pPr marL="511175" indent="0">
              <a:buNone/>
              <a:defRPr sz="1005" b="1"/>
            </a:lvl3pPr>
            <a:lvl4pPr marL="767080" indent="0">
              <a:buNone/>
              <a:defRPr sz="895" b="1"/>
            </a:lvl4pPr>
            <a:lvl5pPr marL="1022985" indent="0">
              <a:buNone/>
              <a:defRPr sz="895" b="1"/>
            </a:lvl5pPr>
            <a:lvl6pPr marL="1278890" indent="0">
              <a:buNone/>
              <a:defRPr sz="895" b="1"/>
            </a:lvl6pPr>
            <a:lvl7pPr marL="1534160" indent="0">
              <a:buNone/>
              <a:defRPr sz="895" b="1"/>
            </a:lvl7pPr>
            <a:lvl8pPr marL="1790065" indent="0">
              <a:buNone/>
              <a:defRPr sz="895" b="1"/>
            </a:lvl8pPr>
            <a:lvl9pPr marL="2045970" indent="0">
              <a:buNone/>
              <a:defRPr sz="895" b="1"/>
            </a:lvl9pPr>
          </a:lstStyle>
          <a:p>
            <a:pPr lvl="0"/>
            <a:r>
              <a:rPr lang="zh-CN" altLang="en-US" noProof="1"/>
              <a:t>单击此处编辑母版文本样式</a:t>
            </a:r>
          </a:p>
        </p:txBody>
      </p:sp>
      <p:sp>
        <p:nvSpPr>
          <p:cNvPr id="1049228"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4" name="图片 2097263"/>
          <p:cNvPicPr/>
          <p:nvPr/>
        </p:nvPicPr>
        <p:blipFill>
          <a:blip r:embed="rId2" cstate="print"/>
          <a:srcRect/>
          <a:stretch>
            <a:fillRect/>
          </a:stretch>
        </p:blipFill>
        <p:spPr>
          <a:xfrm>
            <a:off x="0" y="0"/>
            <a:ext cx="6838950" cy="787400"/>
          </a:xfrm>
          <a:prstGeom prst="rect">
            <a:avLst/>
          </a:prstGeom>
          <a:noFill/>
          <a:ln>
            <a:noFill/>
          </a:ln>
        </p:spPr>
      </p:pic>
      <p:sp>
        <p:nvSpPr>
          <p:cNvPr id="1049233" name="日期占位符 1049232"/>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34" name="页脚占位符 1049233"/>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35" name="灯片编号占位符 1049234"/>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36" name="标题 1"/>
          <p:cNvSpPr>
            <a:spLocks noGrp="1"/>
          </p:cNvSpPr>
          <p:nvPr>
            <p:ph type="title"/>
          </p:nvPr>
        </p:nvSpPr>
        <p:spPr>
          <a:xfrm>
            <a:off x="341984" y="205438"/>
            <a:ext cx="6154806" cy="855000"/>
          </a:xfrm>
          <a:prstGeom prst="rect">
            <a:avLst/>
          </a:prstGeom>
        </p:spPr>
        <p:txBody>
          <a:bodyPr/>
          <a:lstStyle/>
          <a:p>
            <a:r>
              <a:rPr lang="zh-CN" altLang="en-US" noProof="1"/>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5" name="图片 2097264"/>
          <p:cNvPicPr/>
          <p:nvPr/>
        </p:nvPicPr>
        <p:blipFill>
          <a:blip r:embed="rId2" cstate="print"/>
          <a:srcRect/>
          <a:stretch>
            <a:fillRect/>
          </a:stretch>
        </p:blipFill>
        <p:spPr>
          <a:xfrm>
            <a:off x="0" y="0"/>
            <a:ext cx="6838950" cy="787400"/>
          </a:xfrm>
          <a:prstGeom prst="rect">
            <a:avLst/>
          </a:prstGeom>
          <a:noFill/>
          <a:ln>
            <a:noFill/>
          </a:ln>
        </p:spPr>
      </p:pic>
      <p:sp>
        <p:nvSpPr>
          <p:cNvPr id="1049237" name="日期占位符 1049236"/>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38" name="页脚占位符 1049237"/>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39" name="灯片编号占位符 1049238"/>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6" name="图片 2097265"/>
          <p:cNvPicPr/>
          <p:nvPr/>
        </p:nvPicPr>
        <p:blipFill>
          <a:blip r:embed="rId2" cstate="print"/>
          <a:srcRect/>
          <a:stretch>
            <a:fillRect/>
          </a:stretch>
        </p:blipFill>
        <p:spPr>
          <a:xfrm>
            <a:off x="0" y="0"/>
            <a:ext cx="6838950" cy="787400"/>
          </a:xfrm>
          <a:prstGeom prst="rect">
            <a:avLst/>
          </a:prstGeom>
          <a:noFill/>
          <a:ln>
            <a:noFill/>
          </a:ln>
        </p:spPr>
      </p:pic>
      <p:sp>
        <p:nvSpPr>
          <p:cNvPr id="1049240" name="日期占位符 1049239"/>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41" name="页脚占位符 1049240"/>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42" name="灯片编号占位符 1049241"/>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45" name="文本占位符 3"/>
          <p:cNvSpPr>
            <a:spLocks noGrp="1"/>
          </p:cNvSpPr>
          <p:nvPr>
            <p:ph type="body" sz="half" idx="12"/>
          </p:nvPr>
        </p:nvSpPr>
        <p:spPr>
          <a:xfrm>
            <a:off x="341983" y="1073502"/>
            <a:ext cx="2249608" cy="3509063"/>
          </a:xfrm>
          <a:prstGeom prst="rect">
            <a:avLst/>
          </a:prstGeom>
        </p:spPr>
        <p:txBody>
          <a:bodyPr/>
          <a:lstStyle>
            <a:lvl1pPr marL="0" indent="0">
              <a:buNone/>
              <a:defRPr sz="780"/>
            </a:lvl1pPr>
            <a:lvl2pPr marL="255905" indent="0">
              <a:buNone/>
              <a:defRPr sz="675"/>
            </a:lvl2pPr>
            <a:lvl3pPr marL="511175" indent="0">
              <a:buNone/>
              <a:defRPr sz="560"/>
            </a:lvl3pPr>
            <a:lvl4pPr marL="767080" indent="0">
              <a:buNone/>
              <a:defRPr sz="505"/>
            </a:lvl4pPr>
            <a:lvl5pPr marL="1022985" indent="0">
              <a:buNone/>
              <a:defRPr sz="505"/>
            </a:lvl5pPr>
            <a:lvl6pPr marL="1278890" indent="0">
              <a:buNone/>
              <a:defRPr sz="505"/>
            </a:lvl6pPr>
            <a:lvl7pPr marL="1534160" indent="0">
              <a:buNone/>
              <a:defRPr sz="505"/>
            </a:lvl7pPr>
            <a:lvl8pPr marL="1790065" indent="0">
              <a:buNone/>
              <a:defRPr sz="505"/>
            </a:lvl8pPr>
            <a:lvl9pPr marL="2045970" indent="0">
              <a:buNone/>
              <a:defRPr sz="505"/>
            </a:lvl9pPr>
          </a:lstStyle>
          <a:p>
            <a:pPr lvl="0"/>
            <a:r>
              <a:rPr lang="zh-CN" altLang="en-US" noProof="1"/>
              <a:t>单击此处编辑母版文本样式</a:t>
            </a:r>
          </a:p>
        </p:txBody>
      </p:sp>
      <p:sp>
        <p:nvSpPr>
          <p:cNvPr id="1049244" name="内容占位符 2"/>
          <p:cNvSpPr>
            <a:spLocks noGrp="1"/>
          </p:cNvSpPr>
          <p:nvPr>
            <p:ph idx="1"/>
          </p:nvPr>
        </p:nvSpPr>
        <p:spPr>
          <a:xfrm>
            <a:off x="2673524" y="204257"/>
            <a:ext cx="3823265" cy="4378313"/>
          </a:xfrm>
          <a:prstGeom prst="rect">
            <a:avLst/>
          </a:prstGeom>
        </p:spPr>
        <p:txBody>
          <a:bodyPr/>
          <a:lstStyle>
            <a:lvl1pPr>
              <a:defRPr sz="1790"/>
            </a:lvl1pPr>
            <a:lvl2pPr>
              <a:defRPr sz="1565"/>
            </a:lvl2pPr>
            <a:lvl3pPr>
              <a:defRPr sz="1340"/>
            </a:lvl3pPr>
            <a:lvl4pPr>
              <a:defRPr sz="1120"/>
            </a:lvl4pPr>
            <a:lvl5pPr>
              <a:defRPr sz="1120"/>
            </a:lvl5pPr>
            <a:lvl6pPr>
              <a:defRPr sz="1120"/>
            </a:lvl6pPr>
            <a:lvl7pPr>
              <a:defRPr sz="1120"/>
            </a:lvl7pPr>
            <a:lvl8pPr>
              <a:defRPr sz="1120"/>
            </a:lvl8pPr>
            <a:lvl9pPr>
              <a:defRPr sz="112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9243" name="标题 1"/>
          <p:cNvSpPr>
            <a:spLocks noGrp="1"/>
          </p:cNvSpPr>
          <p:nvPr>
            <p:ph type="title"/>
          </p:nvPr>
        </p:nvSpPr>
        <p:spPr>
          <a:xfrm>
            <a:off x="341983" y="204250"/>
            <a:ext cx="2249608" cy="869250"/>
          </a:xfrm>
          <a:prstGeom prst="rect">
            <a:avLst/>
          </a:prstGeom>
        </p:spPr>
        <p:txBody>
          <a:bodyPr anchor="b"/>
          <a:lstStyle>
            <a:lvl1pPr algn="l">
              <a:defRPr sz="1120" b="1"/>
            </a:lvl1pPr>
          </a:lstStyle>
          <a:p>
            <a:r>
              <a:rPr lang="zh-CN" altLang="en-US" noProof="1"/>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pic>
        <p:nvPicPr>
          <p:cNvPr id="2097267" name="图片 2097266"/>
          <p:cNvPicPr/>
          <p:nvPr/>
        </p:nvPicPr>
        <p:blipFill>
          <a:blip r:embed="rId2" cstate="print"/>
          <a:srcRect/>
          <a:stretch>
            <a:fillRect/>
          </a:stretch>
        </p:blipFill>
        <p:spPr>
          <a:xfrm>
            <a:off x="0" y="0"/>
            <a:ext cx="6838950" cy="787400"/>
          </a:xfrm>
          <a:prstGeom prst="rect">
            <a:avLst/>
          </a:prstGeom>
          <a:noFill/>
          <a:ln>
            <a:noFill/>
          </a:ln>
        </p:spPr>
      </p:pic>
      <p:sp>
        <p:nvSpPr>
          <p:cNvPr id="1049246" name="日期占位符 1049245"/>
          <p:cNvSpPr>
            <a:spLocks noGrp="1"/>
          </p:cNvSpPr>
          <p:nvPr>
            <p:ph type="dt" sz="half" idx="2"/>
          </p:nvPr>
        </p:nvSpPr>
        <p:spPr>
          <a:xfrm>
            <a:off x="3419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47" name="页脚占位符 1049246"/>
          <p:cNvSpPr>
            <a:spLocks noGrp="1"/>
          </p:cNvSpPr>
          <p:nvPr>
            <p:ph type="ftr" sz="quarter" idx="3"/>
          </p:nvPr>
        </p:nvSpPr>
        <p:spPr>
          <a:xfrm>
            <a:off x="2336642" y="4754562"/>
            <a:ext cx="2165668"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endParaRPr lang="zh-CN" altLang="en-US"/>
          </a:p>
        </p:txBody>
      </p:sp>
      <p:sp>
        <p:nvSpPr>
          <p:cNvPr id="1049248" name="灯片编号占位符 1049247"/>
          <p:cNvSpPr>
            <a:spLocks noGrp="1"/>
          </p:cNvSpPr>
          <p:nvPr>
            <p:ph type="sldNum" sz="quarter" idx="4"/>
          </p:nvPr>
        </p:nvSpPr>
        <p:spPr>
          <a:xfrm>
            <a:off x="4901248" y="4754562"/>
            <a:ext cx="1595755" cy="27305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eaLnBrk="1" latinLnBrk="1" hangingPunct="1">
              <a:buNone/>
            </a:pPr>
            <a:fld id="{566ABCEB-ACFC-4714-9973-3DA970169C29}" type="slidenum">
              <a:rPr lang="zh-CN" altLang="en-US"/>
              <a:t>‹#›</a:t>
            </a:fld>
            <a:endParaRPr lang="zh-CN" altLang="en-US"/>
          </a:p>
        </p:txBody>
      </p:sp>
      <p:sp>
        <p:nvSpPr>
          <p:cNvPr id="1049251" name="文本占位符 3"/>
          <p:cNvSpPr>
            <a:spLocks noGrp="1"/>
          </p:cNvSpPr>
          <p:nvPr>
            <p:ph type="body" sz="half" idx="12"/>
          </p:nvPr>
        </p:nvSpPr>
        <p:spPr>
          <a:xfrm>
            <a:off x="1340325" y="4014938"/>
            <a:ext cx="4103798" cy="602062"/>
          </a:xfrm>
          <a:prstGeom prst="rect">
            <a:avLst/>
          </a:prstGeom>
        </p:spPr>
        <p:txBody>
          <a:bodyPr/>
          <a:lstStyle>
            <a:lvl1pPr marL="0" indent="0">
              <a:buNone/>
              <a:defRPr sz="780"/>
            </a:lvl1pPr>
            <a:lvl2pPr marL="255905" indent="0">
              <a:buNone/>
              <a:defRPr sz="675"/>
            </a:lvl2pPr>
            <a:lvl3pPr marL="511175" indent="0">
              <a:buNone/>
              <a:defRPr sz="560"/>
            </a:lvl3pPr>
            <a:lvl4pPr marL="767080" indent="0">
              <a:buNone/>
              <a:defRPr sz="505"/>
            </a:lvl4pPr>
            <a:lvl5pPr marL="1022985" indent="0">
              <a:buNone/>
              <a:defRPr sz="505"/>
            </a:lvl5pPr>
            <a:lvl6pPr marL="1278890" indent="0">
              <a:buNone/>
              <a:defRPr sz="505"/>
            </a:lvl6pPr>
            <a:lvl7pPr marL="1534160" indent="0">
              <a:buNone/>
              <a:defRPr sz="505"/>
            </a:lvl7pPr>
            <a:lvl8pPr marL="1790065" indent="0">
              <a:buNone/>
              <a:defRPr sz="505"/>
            </a:lvl8pPr>
            <a:lvl9pPr marL="2045970" indent="0">
              <a:buNone/>
              <a:defRPr sz="505"/>
            </a:lvl9pPr>
          </a:lstStyle>
          <a:p>
            <a:pPr lvl="0"/>
            <a:r>
              <a:rPr lang="zh-CN" altLang="en-US" noProof="1"/>
              <a:t>单击此处编辑母版文本样式</a:t>
            </a:r>
          </a:p>
        </p:txBody>
      </p:sp>
      <p:sp>
        <p:nvSpPr>
          <p:cNvPr id="1049250" name="图片占位符 2"/>
          <p:cNvSpPr>
            <a:spLocks noGrp="1"/>
          </p:cNvSpPr>
          <p:nvPr>
            <p:ph type="pic" idx="1"/>
          </p:nvPr>
        </p:nvSpPr>
        <p:spPr>
          <a:xfrm>
            <a:off x="1340325" y="458375"/>
            <a:ext cx="4103798" cy="3078000"/>
          </a:xfrm>
          <a:prstGeom prst="rect">
            <a:avLst/>
          </a:prstGeom>
        </p:spPr>
        <p:txBody>
          <a:bodyPr/>
          <a:lstStyle>
            <a:lvl1pPr marL="0" indent="0">
              <a:buNone/>
              <a:defRPr sz="1790"/>
            </a:lvl1pPr>
            <a:lvl2pPr marL="255905" indent="0">
              <a:buNone/>
              <a:defRPr sz="1565"/>
            </a:lvl2pPr>
            <a:lvl3pPr marL="511175" indent="0">
              <a:buNone/>
              <a:defRPr sz="1340"/>
            </a:lvl3pPr>
            <a:lvl4pPr marL="767080" indent="0">
              <a:buNone/>
              <a:defRPr sz="1120"/>
            </a:lvl4pPr>
            <a:lvl5pPr marL="1022985" indent="0">
              <a:buNone/>
              <a:defRPr sz="1120"/>
            </a:lvl5pPr>
            <a:lvl6pPr marL="1278890" indent="0">
              <a:buNone/>
              <a:defRPr sz="1120"/>
            </a:lvl6pPr>
            <a:lvl7pPr marL="1534160" indent="0">
              <a:buNone/>
              <a:defRPr sz="1120"/>
            </a:lvl7pPr>
            <a:lvl8pPr marL="1790065" indent="0">
              <a:buNone/>
              <a:defRPr sz="1120"/>
            </a:lvl8pPr>
            <a:lvl9pPr marL="2045970" indent="0">
              <a:buNone/>
              <a:defRPr sz="1120"/>
            </a:lvl9pPr>
          </a:lstStyle>
          <a:p>
            <a:pPr marL="0" marR="0" lvl="0" indent="0" algn="l" defTabSz="683895" rtl="0" eaLnBrk="0" fontAlgn="base" latinLnBrk="0" hangingPunct="0">
              <a:lnSpc>
                <a:spcPct val="100000"/>
              </a:lnSpc>
              <a:spcBef>
                <a:spcPct val="15000"/>
              </a:spcBef>
              <a:spcAft>
                <a:spcPct val="0"/>
              </a:spcAft>
              <a:buClrTx/>
              <a:buSzTx/>
              <a:buFont typeface="Arial" panose="020B0604020202020204" pitchFamily="34" charset="0"/>
              <a:buNone/>
            </a:pPr>
            <a:endParaRPr kumimoji="0" lang="zh-CN" altLang="en-US" sz="1790" b="0" i="0" u="none" strike="noStrike" kern="1200" cap="none" spc="0" normalizeH="0" baseline="0" noProof="0">
              <a:ln>
                <a:noFill/>
              </a:ln>
              <a:solidFill>
                <a:schemeClr val="tx1"/>
              </a:solidFill>
              <a:effectLst/>
              <a:uLnTx/>
              <a:uFillTx/>
              <a:latin typeface="+mn-lt"/>
              <a:ea typeface="+mn-ea"/>
              <a:cs typeface="+mn-cs"/>
            </a:endParaRPr>
          </a:p>
        </p:txBody>
      </p:sp>
      <p:sp>
        <p:nvSpPr>
          <p:cNvPr id="1049249" name="标题 1"/>
          <p:cNvSpPr>
            <a:spLocks noGrp="1"/>
          </p:cNvSpPr>
          <p:nvPr>
            <p:ph type="title"/>
          </p:nvPr>
        </p:nvSpPr>
        <p:spPr>
          <a:xfrm>
            <a:off x="1340325" y="3591000"/>
            <a:ext cx="4103798" cy="423938"/>
          </a:xfrm>
          <a:prstGeom prst="rect">
            <a:avLst/>
          </a:prstGeom>
        </p:spPr>
        <p:txBody>
          <a:bodyPr anchor="b"/>
          <a:lstStyle>
            <a:lvl1pPr algn="l">
              <a:defRPr sz="1120" b="1"/>
            </a:lvl1pPr>
          </a:lstStyle>
          <a:p>
            <a:r>
              <a:rPr lang="zh-CN" altLang="en-US" noProof="1"/>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theme" Target="../theme/theme3.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097258" name="图片 2097257"/>
          <p:cNvPicPr/>
          <p:nvPr/>
        </p:nvPicPr>
        <p:blipFill>
          <a:blip r:embed="rId13" cstate="print"/>
          <a:srcRect/>
          <a:stretch>
            <a:fillRect/>
          </a:stretch>
        </p:blipFill>
        <p:spPr>
          <a:xfrm>
            <a:off x="0" y="0"/>
            <a:ext cx="6838950" cy="787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ftr="0" dt="0"/>
  <p:txStyles>
    <p:titleStyle>
      <a:lvl1pPr algn="ctr" rtl="0" eaLnBrk="0" fontAlgn="base" hangingPunct="0">
        <a:spcBef>
          <a:spcPct val="0"/>
        </a:spcBef>
        <a:spcAft>
          <a:spcPct val="0"/>
        </a:spcAft>
        <a:defRPr sz="2395" kern="1200">
          <a:solidFill>
            <a:schemeClr val="tx1"/>
          </a:solidFill>
          <a:latin typeface="+mj-lt"/>
          <a:ea typeface="+mj-ea"/>
          <a:cs typeface="+mj-cs"/>
        </a:defRPr>
      </a:lvl1pPr>
      <a:lvl2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5pPr>
      <a:lvl6pPr marL="341630"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6pPr>
      <a:lvl7pPr marL="683895"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7pPr>
      <a:lvl8pPr marL="1025525"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8pPr>
      <a:lvl9pPr marL="1367790"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9pPr>
    </p:titleStyle>
    <p:bodyStyle>
      <a:lvl1pPr marL="192405" indent="-192405" algn="l" rtl="0" eaLnBrk="0" fontAlgn="base" hangingPunct="0">
        <a:spcBef>
          <a:spcPct val="15000"/>
        </a:spcBef>
        <a:spcAft>
          <a:spcPct val="0"/>
        </a:spcAft>
        <a:buFont typeface="Arial" panose="020B0604020202020204" pitchFamily="34" charset="0"/>
        <a:buChar char="•"/>
        <a:defRPr sz="1720" kern="1200">
          <a:solidFill>
            <a:schemeClr val="tx1"/>
          </a:solidFill>
          <a:latin typeface="+mn-lt"/>
          <a:ea typeface="+mn-ea"/>
          <a:cs typeface="+mn-cs"/>
        </a:defRPr>
      </a:lvl1pPr>
      <a:lvl2pPr marL="415290" indent="-160020" algn="l" rtl="0" eaLnBrk="0" fontAlgn="base" hangingPunct="0">
        <a:spcBef>
          <a:spcPct val="15000"/>
        </a:spcBef>
        <a:spcAft>
          <a:spcPct val="0"/>
        </a:spcAft>
        <a:buFont typeface="Arial" panose="020B0604020202020204" pitchFamily="34" charset="0"/>
        <a:buChar char="–"/>
        <a:defRPr sz="1495" kern="1200">
          <a:solidFill>
            <a:schemeClr val="tx1"/>
          </a:solidFill>
          <a:latin typeface="+mn-lt"/>
          <a:ea typeface="+mn-ea"/>
          <a:cs typeface="+mn-cs"/>
        </a:defRPr>
      </a:lvl2pPr>
      <a:lvl3pPr marL="638810" indent="-127000" algn="l" rtl="0" eaLnBrk="0" fontAlgn="base" hangingPunct="0">
        <a:spcBef>
          <a:spcPct val="15000"/>
        </a:spcBef>
        <a:spcAft>
          <a:spcPct val="0"/>
        </a:spcAft>
        <a:buFont typeface="Arial" panose="020B0604020202020204" pitchFamily="34" charset="0"/>
        <a:buChar char="•"/>
        <a:defRPr sz="1270" kern="1200">
          <a:solidFill>
            <a:schemeClr val="tx1"/>
          </a:solidFill>
          <a:latin typeface="+mn-lt"/>
          <a:ea typeface="+mn-ea"/>
          <a:cs typeface="+mn-cs"/>
        </a:defRPr>
      </a:lvl3pPr>
      <a:lvl4pPr marL="895350" indent="-128270" algn="l" rtl="0" eaLnBrk="0" fontAlgn="base" hangingPunct="0">
        <a:spcBef>
          <a:spcPct val="15000"/>
        </a:spcBef>
        <a:spcAft>
          <a:spcPct val="0"/>
        </a:spcAft>
        <a:buFont typeface="Arial" panose="020B0604020202020204" pitchFamily="34" charset="0"/>
        <a:buChar char="–"/>
        <a:defRPr sz="1045" kern="1200">
          <a:solidFill>
            <a:schemeClr val="tx1"/>
          </a:solidFill>
          <a:latin typeface="+mn-lt"/>
          <a:ea typeface="+mn-ea"/>
          <a:cs typeface="+mn-cs"/>
        </a:defRPr>
      </a:lvl4pPr>
      <a:lvl5pPr marL="1151255" indent="-128270" algn="l" rtl="0" eaLnBrk="0" fontAlgn="base" hangingPunct="0">
        <a:spcBef>
          <a:spcPct val="15000"/>
        </a:spcBef>
        <a:spcAft>
          <a:spcPct val="0"/>
        </a:spcAft>
        <a:buFont typeface="Arial" panose="020B0604020202020204" pitchFamily="34" charset="0"/>
        <a:buChar char="»"/>
        <a:defRPr sz="1045" kern="1200">
          <a:solidFill>
            <a:schemeClr val="tx1"/>
          </a:solidFill>
          <a:latin typeface="+mn-lt"/>
          <a:ea typeface="+mn-ea"/>
          <a:cs typeface="+mn-cs"/>
        </a:defRPr>
      </a:lvl5pPr>
      <a:lvl6pPr marL="1406525" indent="-127635" algn="l" defTabSz="511175" rtl="0" eaLnBrk="1" latinLnBrk="0" hangingPunct="1">
        <a:spcBef>
          <a:spcPct val="15000"/>
        </a:spcBef>
        <a:buFont typeface="Arial" panose="020B0604020202020204" pitchFamily="34" charset="0"/>
        <a:buChar char="•"/>
        <a:defRPr sz="1120" kern="1200">
          <a:solidFill>
            <a:schemeClr val="tx1"/>
          </a:solidFill>
          <a:latin typeface="+mn-lt"/>
          <a:ea typeface="+mn-ea"/>
          <a:cs typeface="+mn-cs"/>
        </a:defRPr>
      </a:lvl6pPr>
      <a:lvl7pPr marL="1662430" indent="-127635" algn="l" defTabSz="511175" rtl="0" eaLnBrk="1" latinLnBrk="0" hangingPunct="1">
        <a:spcBef>
          <a:spcPct val="15000"/>
        </a:spcBef>
        <a:buFont typeface="Arial" panose="020B0604020202020204" pitchFamily="34" charset="0"/>
        <a:buChar char="•"/>
        <a:defRPr sz="1120" kern="1200">
          <a:solidFill>
            <a:schemeClr val="tx1"/>
          </a:solidFill>
          <a:latin typeface="+mn-lt"/>
          <a:ea typeface="+mn-ea"/>
          <a:cs typeface="+mn-cs"/>
        </a:defRPr>
      </a:lvl7pPr>
      <a:lvl8pPr marL="1917700" indent="-127635" algn="l" defTabSz="511175" rtl="0" eaLnBrk="1" latinLnBrk="0" hangingPunct="1">
        <a:spcBef>
          <a:spcPct val="15000"/>
        </a:spcBef>
        <a:buFont typeface="Arial" panose="020B0604020202020204" pitchFamily="34" charset="0"/>
        <a:buChar char="•"/>
        <a:defRPr sz="1120" kern="1200">
          <a:solidFill>
            <a:schemeClr val="tx1"/>
          </a:solidFill>
          <a:latin typeface="+mn-lt"/>
          <a:ea typeface="+mn-ea"/>
          <a:cs typeface="+mn-cs"/>
        </a:defRPr>
      </a:lvl8pPr>
      <a:lvl9pPr marL="2173605" indent="-127635" algn="l" defTabSz="511175" rtl="0" eaLnBrk="1" latinLnBrk="0" hangingPunct="1">
        <a:spcBef>
          <a:spcPct val="15000"/>
        </a:spcBef>
        <a:buFont typeface="Arial" panose="020B0604020202020204" pitchFamily="34" charset="0"/>
        <a:buChar char="•"/>
        <a:defRPr sz="1120" kern="1200">
          <a:solidFill>
            <a:schemeClr val="tx1"/>
          </a:solidFill>
          <a:latin typeface="+mn-lt"/>
          <a:ea typeface="+mn-ea"/>
          <a:cs typeface="+mn-cs"/>
        </a:defRPr>
      </a:lvl9pPr>
    </p:bodyStyle>
    <p:otherStyle>
      <a:defPPr>
        <a:defRPr lang="zh-CN"/>
      </a:defPPr>
      <a:lvl1pPr marL="0" algn="l" defTabSz="511175" rtl="0" eaLnBrk="1" latinLnBrk="0" hangingPunct="1">
        <a:defRPr sz="1005" kern="1200">
          <a:solidFill>
            <a:schemeClr val="tx1"/>
          </a:solidFill>
          <a:latin typeface="+mn-lt"/>
          <a:ea typeface="+mn-ea"/>
          <a:cs typeface="+mn-cs"/>
        </a:defRPr>
      </a:lvl1pPr>
      <a:lvl2pPr marL="255905" algn="l" defTabSz="511175" rtl="0" eaLnBrk="1" latinLnBrk="0" hangingPunct="1">
        <a:defRPr sz="1005" kern="1200">
          <a:solidFill>
            <a:schemeClr val="tx1"/>
          </a:solidFill>
          <a:latin typeface="+mn-lt"/>
          <a:ea typeface="+mn-ea"/>
          <a:cs typeface="+mn-cs"/>
        </a:defRPr>
      </a:lvl2pPr>
      <a:lvl3pPr marL="511175" algn="l" defTabSz="511175" rtl="0" eaLnBrk="1" latinLnBrk="0" hangingPunct="1">
        <a:defRPr sz="1005" kern="1200">
          <a:solidFill>
            <a:schemeClr val="tx1"/>
          </a:solidFill>
          <a:latin typeface="+mn-lt"/>
          <a:ea typeface="+mn-ea"/>
          <a:cs typeface="+mn-cs"/>
        </a:defRPr>
      </a:lvl3pPr>
      <a:lvl4pPr marL="767080" algn="l" defTabSz="511175" rtl="0" eaLnBrk="1" latinLnBrk="0" hangingPunct="1">
        <a:defRPr sz="1005" kern="1200">
          <a:solidFill>
            <a:schemeClr val="tx1"/>
          </a:solidFill>
          <a:latin typeface="+mn-lt"/>
          <a:ea typeface="+mn-ea"/>
          <a:cs typeface="+mn-cs"/>
        </a:defRPr>
      </a:lvl4pPr>
      <a:lvl5pPr marL="1022985" algn="l" defTabSz="511175" rtl="0" eaLnBrk="1" latinLnBrk="0" hangingPunct="1">
        <a:defRPr sz="1005" kern="1200">
          <a:solidFill>
            <a:schemeClr val="tx1"/>
          </a:solidFill>
          <a:latin typeface="+mn-lt"/>
          <a:ea typeface="+mn-ea"/>
          <a:cs typeface="+mn-cs"/>
        </a:defRPr>
      </a:lvl5pPr>
      <a:lvl6pPr marL="1278890" algn="l" defTabSz="511175" rtl="0" eaLnBrk="1" latinLnBrk="0" hangingPunct="1">
        <a:defRPr sz="1005" kern="1200">
          <a:solidFill>
            <a:schemeClr val="tx1"/>
          </a:solidFill>
          <a:latin typeface="+mn-lt"/>
          <a:ea typeface="+mn-ea"/>
          <a:cs typeface="+mn-cs"/>
        </a:defRPr>
      </a:lvl6pPr>
      <a:lvl7pPr marL="1534160" algn="l" defTabSz="511175" rtl="0" eaLnBrk="1" latinLnBrk="0" hangingPunct="1">
        <a:defRPr sz="1005" kern="1200">
          <a:solidFill>
            <a:schemeClr val="tx1"/>
          </a:solidFill>
          <a:latin typeface="+mn-lt"/>
          <a:ea typeface="+mn-ea"/>
          <a:cs typeface="+mn-cs"/>
        </a:defRPr>
      </a:lvl7pPr>
      <a:lvl8pPr marL="1790065" algn="l" defTabSz="511175" rtl="0" eaLnBrk="1" latinLnBrk="0" hangingPunct="1">
        <a:defRPr sz="1005" kern="1200">
          <a:solidFill>
            <a:schemeClr val="tx1"/>
          </a:solidFill>
          <a:latin typeface="+mn-lt"/>
          <a:ea typeface="+mn-ea"/>
          <a:cs typeface="+mn-cs"/>
        </a:defRPr>
      </a:lvl8pPr>
      <a:lvl9pPr marL="2045970" algn="l" defTabSz="511175" rtl="0" eaLnBrk="1" latinLnBrk="0" hangingPunct="1">
        <a:defRPr sz="10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8596" name="标题占位符 1048595"/>
          <p:cNvSpPr>
            <a:spLocks noGrp="1"/>
          </p:cNvSpPr>
          <p:nvPr>
            <p:ph type="title"/>
          </p:nvPr>
        </p:nvSpPr>
        <p:spPr>
          <a:xfrm>
            <a:off x="470179" y="273057"/>
            <a:ext cx="5898594" cy="992187"/>
          </a:xfrm>
          <a:prstGeom prst="rect">
            <a:avLst/>
          </a:prstGeom>
          <a:noFill/>
          <a:ln>
            <a:noFill/>
          </a:ln>
        </p:spPr>
        <p:txBody>
          <a:bodyPr vert="horz" lIns="96420" tIns="48210" rIns="96420" bIns="48210" anchor="ctr"/>
          <a:lstStyle/>
          <a:p>
            <a:pPr lvl="0"/>
            <a:r>
              <a:rPr lang="zh-CN" altLang="en-US"/>
              <a:t>单击此处编辑母版标题样式</a:t>
            </a:r>
          </a:p>
        </p:txBody>
      </p:sp>
      <p:sp>
        <p:nvSpPr>
          <p:cNvPr id="1048597" name="文本占位符 1048596"/>
          <p:cNvSpPr>
            <a:spLocks noGrp="1"/>
          </p:cNvSpPr>
          <p:nvPr>
            <p:ph type="body" idx="1"/>
          </p:nvPr>
        </p:nvSpPr>
        <p:spPr>
          <a:xfrm>
            <a:off x="470179" y="1365257"/>
            <a:ext cx="5898594" cy="3254375"/>
          </a:xfrm>
          <a:prstGeom prst="rect">
            <a:avLst/>
          </a:prstGeom>
          <a:noFill/>
          <a:ln>
            <a:noFill/>
          </a:ln>
        </p:spPr>
        <p:txBody>
          <a:bodyPr vert="horz" lIns="96420" tIns="48210" rIns="96420" bIns="48210"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98" name="日期占位符 1048597"/>
          <p:cNvSpPr>
            <a:spLocks noGrp="1"/>
          </p:cNvSpPr>
          <p:nvPr>
            <p:ph type="dt" sz="half" idx="2"/>
          </p:nvPr>
        </p:nvSpPr>
        <p:spPr>
          <a:xfrm>
            <a:off x="47017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fld id="{566ABCEB-ACFC-4714-9973-3DA970169C29}" type="datetime1">
              <a:rPr lang="zh-CN" altLang="en-US" sz="675">
                <a:solidFill>
                  <a:srgbClr val="898989"/>
                </a:solidFill>
                <a:latin typeface="Calibri" panose="020F0502020204030204" pitchFamily="34" charset="0"/>
              </a:rPr>
              <a:t>2023/9/6</a:t>
            </a:fld>
            <a:endParaRPr lang="zh-CN" altLang="en-US" sz="675">
              <a:solidFill>
                <a:srgbClr val="898989"/>
              </a:solidFill>
              <a:latin typeface="Calibri" panose="020F0502020204030204" pitchFamily="34" charset="0"/>
            </a:endParaRPr>
          </a:p>
        </p:txBody>
      </p:sp>
      <p:sp>
        <p:nvSpPr>
          <p:cNvPr id="1048599" name="页脚占位符 1048598"/>
          <p:cNvSpPr>
            <a:spLocks noGrp="1"/>
          </p:cNvSpPr>
          <p:nvPr>
            <p:ph type="ftr" sz="quarter" idx="3"/>
          </p:nvPr>
        </p:nvSpPr>
        <p:spPr>
          <a:xfrm>
            <a:off x="2265403" y="4754562"/>
            <a:ext cx="2308146"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ctr"/>
            <a:endParaRPr lang="zh-CN" altLang="en-US" sz="675">
              <a:solidFill>
                <a:srgbClr val="898989"/>
              </a:solidFill>
              <a:latin typeface="Calibri" panose="020F0502020204030204" pitchFamily="34" charset="0"/>
            </a:endParaRPr>
          </a:p>
        </p:txBody>
      </p:sp>
      <p:sp>
        <p:nvSpPr>
          <p:cNvPr id="1048600" name="灯片编号占位符 1048599"/>
          <p:cNvSpPr>
            <a:spLocks noGrp="1"/>
          </p:cNvSpPr>
          <p:nvPr>
            <p:ph type="sldNum" sz="quarter" idx="4"/>
          </p:nvPr>
        </p:nvSpPr>
        <p:spPr>
          <a:xfrm>
            <a:off x="4830008" y="4754562"/>
            <a:ext cx="1538764" cy="273050"/>
          </a:xfrm>
          <a:prstGeom prst="rect">
            <a:avLst/>
          </a:prstGeom>
          <a:noFill/>
          <a:ln>
            <a:noFill/>
          </a:ln>
        </p:spPr>
        <p:txBody>
          <a:bodyPr vert="horz" lIns="96420" tIns="48210" rIns="96420" bIns="48210" anchor="ctr"/>
          <a:lstStyle>
            <a:lvl1pPr marL="0" indent="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1pPr>
            <a:lvl2pPr marL="255270" indent="8636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2pPr>
            <a:lvl3pPr marL="510540" indent="173355"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3pPr>
            <a:lvl4pPr marL="767080" indent="25908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4pPr>
            <a:lvl5pPr marL="1022350" indent="345440" algn="l" rtl="0" eaLnBrk="1" fontAlgn="base" latinLnBrk="1" hangingPunct="1">
              <a:lnSpc>
                <a:spcPct val="100000"/>
              </a:lnSpc>
              <a:spcBef>
                <a:spcPct val="0"/>
              </a:spcBef>
              <a:spcAft>
                <a:spcPct val="0"/>
              </a:spcAft>
              <a:buFontTx/>
              <a:buNone/>
              <a:defRPr sz="970" b="0" i="0" u="none" baseline="0">
                <a:solidFill>
                  <a:schemeClr val="dk1"/>
                </a:solidFill>
                <a:latin typeface="Calibri" panose="020F0502020204030204" pitchFamily="34" charset="0"/>
                <a:ea typeface="宋体" panose="02010600030101010101" pitchFamily="2" charset="-122"/>
                <a:sym typeface="Arial" panose="020B0604020202020204" pitchFamily="34" charset="0"/>
              </a:defRPr>
            </a:lvl5pPr>
          </a:lstStyle>
          <a:p>
            <a:pPr lvl="0" algn="r"/>
            <a:fld id="{566ABCEB-ACFC-4714-9973-3DA970169C29}" type="slidenum">
              <a:rPr lang="zh-CN" altLang="en-US" sz="675">
                <a:solidFill>
                  <a:srgbClr val="898989"/>
                </a:solidFill>
                <a:latin typeface="Calibri" panose="020F0502020204030204" pitchFamily="34" charset="0"/>
              </a:rPr>
              <a:t>‹#›</a:t>
            </a:fld>
            <a:endParaRPr lang="zh-CN" altLang="en-US" sz="675">
              <a:solidFill>
                <a:srgbClr val="898989"/>
              </a:solidFill>
              <a:latin typeface="Calibri" panose="020F0502020204030204" pitchFamily="34" charset="0"/>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01" r:id="rId15"/>
  </p:sldLayoutIdLst>
  <p:hf sldNum="0" ftr="0" dt="0"/>
  <p:txStyles>
    <p:titleStyle>
      <a:lvl1pPr algn="l" defTabSz="510540" rtl="0" eaLnBrk="0" fontAlgn="base" hangingPunct="0">
        <a:lnSpc>
          <a:spcPct val="90000"/>
        </a:lnSpc>
        <a:spcBef>
          <a:spcPct val="0"/>
        </a:spcBef>
        <a:spcAft>
          <a:spcPct val="0"/>
        </a:spcAft>
        <a:defRPr sz="2395" kern="1200">
          <a:solidFill>
            <a:schemeClr val="tx1"/>
          </a:solidFill>
          <a:latin typeface="+mj-lt"/>
          <a:ea typeface="+mj-ea"/>
          <a:cs typeface="+mj-cs"/>
        </a:defRPr>
      </a:lvl1pPr>
      <a:lvl2pPr algn="l" defTabSz="510540" rtl="0" eaLnBrk="0" fontAlgn="base" hangingPunct="0">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2pPr>
      <a:lvl3pPr algn="l" defTabSz="510540" rtl="0" eaLnBrk="0" fontAlgn="base" hangingPunct="0">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3pPr>
      <a:lvl4pPr algn="l" defTabSz="510540" rtl="0" eaLnBrk="0" fontAlgn="base" hangingPunct="0">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4pPr>
      <a:lvl5pPr algn="l" defTabSz="510540" rtl="0" eaLnBrk="0" fontAlgn="base" hangingPunct="0">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5pPr>
      <a:lvl6pPr marL="341630" algn="l" defTabSz="510540" rtl="0" fontAlgn="base">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6pPr>
      <a:lvl7pPr marL="683895" algn="l" defTabSz="510540" rtl="0" fontAlgn="base">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7pPr>
      <a:lvl8pPr marL="1025525" algn="l" defTabSz="510540" rtl="0" fontAlgn="base">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8pPr>
      <a:lvl9pPr marL="1367790" algn="l" defTabSz="510540" rtl="0" fontAlgn="base">
        <a:lnSpc>
          <a:spcPct val="90000"/>
        </a:lnSpc>
        <a:spcBef>
          <a:spcPct val="0"/>
        </a:spcBef>
        <a:spcAft>
          <a:spcPct val="0"/>
        </a:spcAft>
        <a:defRPr sz="2395">
          <a:solidFill>
            <a:schemeClr val="tx1"/>
          </a:solidFill>
          <a:latin typeface="Calibri Light" panose="020F0302020204030204" pitchFamily="34" charset="0"/>
          <a:ea typeface="宋体" panose="02010600030101010101" pitchFamily="2" charset="-122"/>
        </a:defRPr>
      </a:lvl9pPr>
    </p:titleStyle>
    <p:bodyStyle>
      <a:lvl1pPr marL="127000" indent="-127000" algn="l" defTabSz="510540" rtl="0" eaLnBrk="0" fontAlgn="base" hangingPunct="0">
        <a:lnSpc>
          <a:spcPct val="90000"/>
        </a:lnSpc>
        <a:spcBef>
          <a:spcPts val="560"/>
        </a:spcBef>
        <a:spcAft>
          <a:spcPct val="0"/>
        </a:spcAft>
        <a:buFont typeface="Arial" panose="020B0604020202020204" pitchFamily="34" charset="0"/>
        <a:buChar char="•"/>
        <a:defRPr sz="1570" kern="1200">
          <a:solidFill>
            <a:schemeClr val="tx1"/>
          </a:solidFill>
          <a:latin typeface="+mn-lt"/>
          <a:ea typeface="+mn-ea"/>
          <a:cs typeface="+mn-cs"/>
        </a:defRPr>
      </a:lvl1pPr>
      <a:lvl2pPr marL="383540" indent="-127000" algn="l" defTabSz="510540" rtl="0" eaLnBrk="0" fontAlgn="base" hangingPunct="0">
        <a:lnSpc>
          <a:spcPct val="90000"/>
        </a:lnSpc>
        <a:spcBef>
          <a:spcPts val="280"/>
        </a:spcBef>
        <a:spcAft>
          <a:spcPct val="0"/>
        </a:spcAft>
        <a:buFont typeface="Arial" panose="020B0604020202020204" pitchFamily="34" charset="0"/>
        <a:buChar char="•"/>
        <a:defRPr sz="1270" kern="1200">
          <a:solidFill>
            <a:schemeClr val="tx1"/>
          </a:solidFill>
          <a:latin typeface="+mn-lt"/>
          <a:ea typeface="+mn-ea"/>
          <a:cs typeface="+mn-cs"/>
        </a:defRPr>
      </a:lvl2pPr>
      <a:lvl3pPr marL="638810" indent="-127000" algn="l" defTabSz="510540" rtl="0" eaLnBrk="0" fontAlgn="base" hangingPunct="0">
        <a:lnSpc>
          <a:spcPct val="90000"/>
        </a:lnSpc>
        <a:spcBef>
          <a:spcPts val="280"/>
        </a:spcBef>
        <a:spcAft>
          <a:spcPct val="0"/>
        </a:spcAft>
        <a:buFont typeface="Arial" panose="020B0604020202020204" pitchFamily="34" charset="0"/>
        <a:buChar char="•"/>
        <a:defRPr sz="1045" kern="1200">
          <a:solidFill>
            <a:schemeClr val="tx1"/>
          </a:solidFill>
          <a:latin typeface="+mn-lt"/>
          <a:ea typeface="+mn-ea"/>
          <a:cs typeface="+mn-cs"/>
        </a:defRPr>
      </a:lvl3pPr>
      <a:lvl4pPr marL="894080" indent="-127000" algn="l" defTabSz="510540" rtl="0" eaLnBrk="0" fontAlgn="base" hangingPunct="0">
        <a:lnSpc>
          <a:spcPct val="90000"/>
        </a:lnSpc>
        <a:spcBef>
          <a:spcPts val="280"/>
        </a:spcBef>
        <a:spcAft>
          <a:spcPct val="0"/>
        </a:spcAft>
        <a:buFont typeface="Arial" panose="020B0604020202020204" pitchFamily="34" charset="0"/>
        <a:buChar char="•"/>
        <a:defRPr sz="970" kern="1200">
          <a:solidFill>
            <a:schemeClr val="tx1"/>
          </a:solidFill>
          <a:latin typeface="+mn-lt"/>
          <a:ea typeface="+mn-ea"/>
          <a:cs typeface="+mn-cs"/>
        </a:defRPr>
      </a:lvl4pPr>
      <a:lvl5pPr marL="1150620" indent="-127000" algn="l" defTabSz="510540" rtl="0" eaLnBrk="0" fontAlgn="base" hangingPunct="0">
        <a:lnSpc>
          <a:spcPct val="90000"/>
        </a:lnSpc>
        <a:spcBef>
          <a:spcPts val="280"/>
        </a:spcBef>
        <a:spcAft>
          <a:spcPct val="0"/>
        </a:spcAft>
        <a:buFont typeface="Arial" panose="020B0604020202020204" pitchFamily="34" charset="0"/>
        <a:buChar char="•"/>
        <a:defRPr sz="970" kern="1200">
          <a:solidFill>
            <a:schemeClr val="tx1"/>
          </a:solidFill>
          <a:latin typeface="+mn-lt"/>
          <a:ea typeface="+mn-ea"/>
          <a:cs typeface="+mn-cs"/>
        </a:defRPr>
      </a:lvl5pPr>
      <a:lvl6pPr marL="1406525" indent="-127635" algn="l" defTabSz="511175" rtl="0" eaLnBrk="1" latinLnBrk="0" hangingPunct="1">
        <a:lnSpc>
          <a:spcPct val="90000"/>
        </a:lnSpc>
        <a:spcBef>
          <a:spcPts val="280"/>
        </a:spcBef>
        <a:buFont typeface="Arial" panose="020B0604020202020204" pitchFamily="34" charset="0"/>
        <a:buChar char="•"/>
        <a:defRPr sz="1005" kern="1200">
          <a:solidFill>
            <a:schemeClr val="tx1"/>
          </a:solidFill>
          <a:latin typeface="+mn-lt"/>
          <a:ea typeface="+mn-ea"/>
          <a:cs typeface="+mn-cs"/>
        </a:defRPr>
      </a:lvl6pPr>
      <a:lvl7pPr marL="1661795" indent="-127635" algn="l" defTabSz="511175" rtl="0" eaLnBrk="1" latinLnBrk="0" hangingPunct="1">
        <a:lnSpc>
          <a:spcPct val="90000"/>
        </a:lnSpc>
        <a:spcBef>
          <a:spcPts val="280"/>
        </a:spcBef>
        <a:buFont typeface="Arial" panose="020B0604020202020204" pitchFamily="34" charset="0"/>
        <a:buChar char="•"/>
        <a:defRPr sz="1005" kern="1200">
          <a:solidFill>
            <a:schemeClr val="tx1"/>
          </a:solidFill>
          <a:latin typeface="+mn-lt"/>
          <a:ea typeface="+mn-ea"/>
          <a:cs typeface="+mn-cs"/>
        </a:defRPr>
      </a:lvl7pPr>
      <a:lvl8pPr marL="1917700" indent="-127635" algn="l" defTabSz="511175" rtl="0" eaLnBrk="1" latinLnBrk="0" hangingPunct="1">
        <a:lnSpc>
          <a:spcPct val="90000"/>
        </a:lnSpc>
        <a:spcBef>
          <a:spcPts val="280"/>
        </a:spcBef>
        <a:buFont typeface="Arial" panose="020B0604020202020204" pitchFamily="34" charset="0"/>
        <a:buChar char="•"/>
        <a:defRPr sz="1005" kern="1200">
          <a:solidFill>
            <a:schemeClr val="tx1"/>
          </a:solidFill>
          <a:latin typeface="+mn-lt"/>
          <a:ea typeface="+mn-ea"/>
          <a:cs typeface="+mn-cs"/>
        </a:defRPr>
      </a:lvl8pPr>
      <a:lvl9pPr marL="2172970" indent="-127635" algn="l" defTabSz="511175" rtl="0" eaLnBrk="1" latinLnBrk="0" hangingPunct="1">
        <a:lnSpc>
          <a:spcPct val="90000"/>
        </a:lnSpc>
        <a:spcBef>
          <a:spcPts val="280"/>
        </a:spcBef>
        <a:buFont typeface="Arial" panose="020B0604020202020204" pitchFamily="34" charset="0"/>
        <a:buChar char="•"/>
        <a:defRPr sz="1005" kern="1200">
          <a:solidFill>
            <a:schemeClr val="tx1"/>
          </a:solidFill>
          <a:latin typeface="+mn-lt"/>
          <a:ea typeface="+mn-ea"/>
          <a:cs typeface="+mn-cs"/>
        </a:defRPr>
      </a:lvl9pPr>
    </p:bodyStyle>
    <p:otherStyle>
      <a:defPPr>
        <a:defRPr lang="zh-CN"/>
      </a:defPPr>
      <a:lvl1pPr marL="0" algn="l" defTabSz="511175" rtl="0" eaLnBrk="1" latinLnBrk="0" hangingPunct="1">
        <a:defRPr sz="1005" kern="1200">
          <a:solidFill>
            <a:schemeClr val="tx1"/>
          </a:solidFill>
          <a:latin typeface="+mn-lt"/>
          <a:ea typeface="+mn-ea"/>
          <a:cs typeface="+mn-cs"/>
        </a:defRPr>
      </a:lvl1pPr>
      <a:lvl2pPr marL="255905" algn="l" defTabSz="511175" rtl="0" eaLnBrk="1" latinLnBrk="0" hangingPunct="1">
        <a:defRPr sz="1005" kern="1200">
          <a:solidFill>
            <a:schemeClr val="tx1"/>
          </a:solidFill>
          <a:latin typeface="+mn-lt"/>
          <a:ea typeface="+mn-ea"/>
          <a:cs typeface="+mn-cs"/>
        </a:defRPr>
      </a:lvl2pPr>
      <a:lvl3pPr marL="511175" algn="l" defTabSz="511175" rtl="0" eaLnBrk="1" latinLnBrk="0" hangingPunct="1">
        <a:defRPr sz="1005" kern="1200">
          <a:solidFill>
            <a:schemeClr val="tx1"/>
          </a:solidFill>
          <a:latin typeface="+mn-lt"/>
          <a:ea typeface="+mn-ea"/>
          <a:cs typeface="+mn-cs"/>
        </a:defRPr>
      </a:lvl3pPr>
      <a:lvl4pPr marL="767080" algn="l" defTabSz="511175" rtl="0" eaLnBrk="1" latinLnBrk="0" hangingPunct="1">
        <a:defRPr sz="1005" kern="1200">
          <a:solidFill>
            <a:schemeClr val="tx1"/>
          </a:solidFill>
          <a:latin typeface="+mn-lt"/>
          <a:ea typeface="+mn-ea"/>
          <a:cs typeface="+mn-cs"/>
        </a:defRPr>
      </a:lvl4pPr>
      <a:lvl5pPr marL="1022985" algn="l" defTabSz="511175" rtl="0" eaLnBrk="1" latinLnBrk="0" hangingPunct="1">
        <a:defRPr sz="1005" kern="1200">
          <a:solidFill>
            <a:schemeClr val="tx1"/>
          </a:solidFill>
          <a:latin typeface="+mn-lt"/>
          <a:ea typeface="+mn-ea"/>
          <a:cs typeface="+mn-cs"/>
        </a:defRPr>
      </a:lvl5pPr>
      <a:lvl6pPr marL="1278255" algn="l" defTabSz="511175" rtl="0" eaLnBrk="1" latinLnBrk="0" hangingPunct="1">
        <a:defRPr sz="1005" kern="1200">
          <a:solidFill>
            <a:schemeClr val="tx1"/>
          </a:solidFill>
          <a:latin typeface="+mn-lt"/>
          <a:ea typeface="+mn-ea"/>
          <a:cs typeface="+mn-cs"/>
        </a:defRPr>
      </a:lvl6pPr>
      <a:lvl7pPr marL="1534160" algn="l" defTabSz="511175" rtl="0" eaLnBrk="1" latinLnBrk="0" hangingPunct="1">
        <a:defRPr sz="1005" kern="1200">
          <a:solidFill>
            <a:schemeClr val="tx1"/>
          </a:solidFill>
          <a:latin typeface="+mn-lt"/>
          <a:ea typeface="+mn-ea"/>
          <a:cs typeface="+mn-cs"/>
        </a:defRPr>
      </a:lvl7pPr>
      <a:lvl8pPr marL="1790065" algn="l" defTabSz="511175" rtl="0" eaLnBrk="1" latinLnBrk="0" hangingPunct="1">
        <a:defRPr sz="1005" kern="1200">
          <a:solidFill>
            <a:schemeClr val="tx1"/>
          </a:solidFill>
          <a:latin typeface="+mn-lt"/>
          <a:ea typeface="+mn-ea"/>
          <a:cs typeface="+mn-cs"/>
        </a:defRPr>
      </a:lvl8pPr>
      <a:lvl9pPr marL="2045335" algn="l" defTabSz="511175" rtl="0" eaLnBrk="1" latinLnBrk="0" hangingPunct="1">
        <a:defRPr sz="10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Lst>
  <p:hf sldNum="0" ftr="0" dt="0"/>
  <p:txStyles>
    <p:titleStyle>
      <a:lvl1pPr algn="ctr" rtl="0" eaLnBrk="0" fontAlgn="base" hangingPunct="0">
        <a:spcBef>
          <a:spcPct val="0"/>
        </a:spcBef>
        <a:spcAft>
          <a:spcPct val="0"/>
        </a:spcAft>
        <a:defRPr sz="2395" kern="1200">
          <a:solidFill>
            <a:schemeClr val="tx1"/>
          </a:solidFill>
          <a:latin typeface="+mj-lt"/>
          <a:ea typeface="+mj-ea"/>
          <a:cs typeface="+mj-cs"/>
        </a:defRPr>
      </a:lvl1pPr>
      <a:lvl2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5pPr>
      <a:lvl6pPr marL="255905" algn="ctr" rtl="0" fontAlgn="base">
        <a:spcBef>
          <a:spcPct val="0"/>
        </a:spcBef>
        <a:spcAft>
          <a:spcPct val="0"/>
        </a:spcAft>
        <a:defRPr sz="2460">
          <a:solidFill>
            <a:schemeClr val="tx1"/>
          </a:solidFill>
          <a:latin typeface="Calibri" panose="020F0502020204030204" pitchFamily="34" charset="0"/>
          <a:ea typeface="宋体" panose="02010600030101010101" pitchFamily="2" charset="-122"/>
        </a:defRPr>
      </a:lvl6pPr>
      <a:lvl7pPr marL="511175" algn="ctr" rtl="0" fontAlgn="base">
        <a:spcBef>
          <a:spcPct val="0"/>
        </a:spcBef>
        <a:spcAft>
          <a:spcPct val="0"/>
        </a:spcAft>
        <a:defRPr sz="2460">
          <a:solidFill>
            <a:schemeClr val="tx1"/>
          </a:solidFill>
          <a:latin typeface="Calibri" panose="020F0502020204030204" pitchFamily="34" charset="0"/>
          <a:ea typeface="宋体" panose="02010600030101010101" pitchFamily="2" charset="-122"/>
        </a:defRPr>
      </a:lvl7pPr>
      <a:lvl8pPr marL="767080" algn="ctr" rtl="0" fontAlgn="base">
        <a:spcBef>
          <a:spcPct val="0"/>
        </a:spcBef>
        <a:spcAft>
          <a:spcPct val="0"/>
        </a:spcAft>
        <a:defRPr sz="2460">
          <a:solidFill>
            <a:schemeClr val="tx1"/>
          </a:solidFill>
          <a:latin typeface="Calibri" panose="020F0502020204030204" pitchFamily="34" charset="0"/>
          <a:ea typeface="宋体" panose="02010600030101010101" pitchFamily="2" charset="-122"/>
        </a:defRPr>
      </a:lvl8pPr>
      <a:lvl9pPr marL="1022985" algn="ctr" rtl="0" fontAlgn="base">
        <a:spcBef>
          <a:spcPct val="0"/>
        </a:spcBef>
        <a:spcAft>
          <a:spcPct val="0"/>
        </a:spcAft>
        <a:defRPr sz="2460">
          <a:solidFill>
            <a:schemeClr val="tx1"/>
          </a:solidFill>
          <a:latin typeface="Calibri" panose="020F0502020204030204" pitchFamily="34" charset="0"/>
          <a:ea typeface="宋体" panose="02010600030101010101" pitchFamily="2" charset="-122"/>
        </a:defRPr>
      </a:lvl9pPr>
    </p:titleStyle>
    <p:bodyStyle>
      <a:lvl1pPr marL="191135" indent="-191135" algn="l" rtl="0" eaLnBrk="0" fontAlgn="base" hangingPunct="0">
        <a:spcBef>
          <a:spcPct val="20000"/>
        </a:spcBef>
        <a:spcAft>
          <a:spcPct val="0"/>
        </a:spcAft>
        <a:buFont typeface="Arial" panose="020B0604020202020204" pitchFamily="34" charset="0"/>
        <a:buChar char="•"/>
        <a:defRPr sz="1720" kern="1200">
          <a:solidFill>
            <a:schemeClr val="tx1"/>
          </a:solidFill>
          <a:latin typeface="+mn-lt"/>
          <a:ea typeface="+mn-ea"/>
          <a:cs typeface="+mn-cs"/>
        </a:defRPr>
      </a:lvl1pPr>
      <a:lvl2pPr marL="415290" indent="-159385" algn="l" rtl="0" eaLnBrk="0" fontAlgn="base" hangingPunct="0">
        <a:spcBef>
          <a:spcPct val="20000"/>
        </a:spcBef>
        <a:spcAft>
          <a:spcPct val="0"/>
        </a:spcAft>
        <a:buFont typeface="Arial" panose="020B0604020202020204" pitchFamily="34" charset="0"/>
        <a:buChar char="–"/>
        <a:defRPr sz="1495" kern="1200">
          <a:solidFill>
            <a:schemeClr val="tx1"/>
          </a:solidFill>
          <a:latin typeface="+mn-lt"/>
          <a:ea typeface="+mn-ea"/>
          <a:cs typeface="+mn-cs"/>
        </a:defRPr>
      </a:lvl2pPr>
      <a:lvl3pPr marL="638810" indent="-127000" algn="l" rtl="0" eaLnBrk="0" fontAlgn="base" hangingPunct="0">
        <a:spcBef>
          <a:spcPct val="20000"/>
        </a:spcBef>
        <a:spcAft>
          <a:spcPct val="0"/>
        </a:spcAft>
        <a:buFont typeface="Arial" panose="020B0604020202020204" pitchFamily="34" charset="0"/>
        <a:buChar char="•"/>
        <a:defRPr sz="1270" kern="1200">
          <a:solidFill>
            <a:schemeClr val="tx1"/>
          </a:solidFill>
          <a:latin typeface="+mn-lt"/>
          <a:ea typeface="+mn-ea"/>
          <a:cs typeface="+mn-cs"/>
        </a:defRPr>
      </a:lvl3pPr>
      <a:lvl4pPr marL="894080" indent="-127000" algn="l" rtl="0" eaLnBrk="0" fontAlgn="base" hangingPunct="0">
        <a:spcBef>
          <a:spcPct val="20000"/>
        </a:spcBef>
        <a:spcAft>
          <a:spcPct val="0"/>
        </a:spcAft>
        <a:buFont typeface="Arial" panose="020B0604020202020204" pitchFamily="34" charset="0"/>
        <a:buChar char="–"/>
        <a:defRPr sz="1045" kern="1200">
          <a:solidFill>
            <a:schemeClr val="tx1"/>
          </a:solidFill>
          <a:latin typeface="+mn-lt"/>
          <a:ea typeface="+mn-ea"/>
          <a:cs typeface="+mn-cs"/>
        </a:defRPr>
      </a:lvl4pPr>
      <a:lvl5pPr marL="1150620" indent="-127000" algn="l" rtl="0" eaLnBrk="0" fontAlgn="base" hangingPunct="0">
        <a:spcBef>
          <a:spcPct val="20000"/>
        </a:spcBef>
        <a:spcAft>
          <a:spcPct val="0"/>
        </a:spcAft>
        <a:buFont typeface="Arial" panose="020B0604020202020204" pitchFamily="34" charset="0"/>
        <a:buChar char="»"/>
        <a:defRPr sz="1045" kern="1200">
          <a:solidFill>
            <a:schemeClr val="tx1"/>
          </a:solidFill>
          <a:latin typeface="+mn-lt"/>
          <a:ea typeface="+mn-ea"/>
          <a:cs typeface="+mn-cs"/>
        </a:defRPr>
      </a:lvl5pPr>
      <a:lvl6pPr marL="1406525" indent="-127635" algn="l" defTabSz="511175" rtl="0" eaLnBrk="1" latinLnBrk="0" hangingPunct="1">
        <a:spcBef>
          <a:spcPct val="20000"/>
        </a:spcBef>
        <a:buFont typeface="Arial" panose="020B0604020202020204" pitchFamily="34" charset="0"/>
        <a:buChar char="•"/>
        <a:defRPr sz="1120" kern="1200">
          <a:solidFill>
            <a:schemeClr val="tx1"/>
          </a:solidFill>
          <a:latin typeface="+mn-lt"/>
          <a:ea typeface="+mn-ea"/>
          <a:cs typeface="+mn-cs"/>
        </a:defRPr>
      </a:lvl6pPr>
      <a:lvl7pPr marL="1661795" indent="-127635" algn="l" defTabSz="511175" rtl="0" eaLnBrk="1" latinLnBrk="0" hangingPunct="1">
        <a:spcBef>
          <a:spcPct val="20000"/>
        </a:spcBef>
        <a:buFont typeface="Arial" panose="020B0604020202020204" pitchFamily="34" charset="0"/>
        <a:buChar char="•"/>
        <a:defRPr sz="1120" kern="1200">
          <a:solidFill>
            <a:schemeClr val="tx1"/>
          </a:solidFill>
          <a:latin typeface="+mn-lt"/>
          <a:ea typeface="+mn-ea"/>
          <a:cs typeface="+mn-cs"/>
        </a:defRPr>
      </a:lvl7pPr>
      <a:lvl8pPr marL="1917700" indent="-127635" algn="l" defTabSz="511175" rtl="0" eaLnBrk="1" latinLnBrk="0" hangingPunct="1">
        <a:spcBef>
          <a:spcPct val="20000"/>
        </a:spcBef>
        <a:buFont typeface="Arial" panose="020B0604020202020204" pitchFamily="34" charset="0"/>
        <a:buChar char="•"/>
        <a:defRPr sz="1120" kern="1200">
          <a:solidFill>
            <a:schemeClr val="tx1"/>
          </a:solidFill>
          <a:latin typeface="+mn-lt"/>
          <a:ea typeface="+mn-ea"/>
          <a:cs typeface="+mn-cs"/>
        </a:defRPr>
      </a:lvl8pPr>
      <a:lvl9pPr marL="2173605" indent="-127635" algn="l" defTabSz="511175" rtl="0" eaLnBrk="1" latinLnBrk="0" hangingPunct="1">
        <a:spcBef>
          <a:spcPct val="20000"/>
        </a:spcBef>
        <a:buFont typeface="Arial" panose="020B0604020202020204" pitchFamily="34" charset="0"/>
        <a:buChar char="•"/>
        <a:defRPr sz="1120" kern="1200">
          <a:solidFill>
            <a:schemeClr val="tx1"/>
          </a:solidFill>
          <a:latin typeface="+mn-lt"/>
          <a:ea typeface="+mn-ea"/>
          <a:cs typeface="+mn-cs"/>
        </a:defRPr>
      </a:lvl9pPr>
    </p:bodyStyle>
    <p:otherStyle>
      <a:defPPr>
        <a:defRPr lang="zh-CN"/>
      </a:defPPr>
      <a:lvl1pPr marL="0" algn="l" defTabSz="511175" rtl="0" eaLnBrk="1" latinLnBrk="0" hangingPunct="1">
        <a:defRPr sz="1005" kern="1200">
          <a:solidFill>
            <a:schemeClr val="tx1"/>
          </a:solidFill>
          <a:latin typeface="+mn-lt"/>
          <a:ea typeface="+mn-ea"/>
          <a:cs typeface="+mn-cs"/>
        </a:defRPr>
      </a:lvl1pPr>
      <a:lvl2pPr marL="255905" algn="l" defTabSz="511175" rtl="0" eaLnBrk="1" latinLnBrk="0" hangingPunct="1">
        <a:defRPr sz="1005" kern="1200">
          <a:solidFill>
            <a:schemeClr val="tx1"/>
          </a:solidFill>
          <a:latin typeface="+mn-lt"/>
          <a:ea typeface="+mn-ea"/>
          <a:cs typeface="+mn-cs"/>
        </a:defRPr>
      </a:lvl2pPr>
      <a:lvl3pPr marL="511175" algn="l" defTabSz="511175" rtl="0" eaLnBrk="1" latinLnBrk="0" hangingPunct="1">
        <a:defRPr sz="1005" kern="1200">
          <a:solidFill>
            <a:schemeClr val="tx1"/>
          </a:solidFill>
          <a:latin typeface="+mn-lt"/>
          <a:ea typeface="+mn-ea"/>
          <a:cs typeface="+mn-cs"/>
        </a:defRPr>
      </a:lvl3pPr>
      <a:lvl4pPr marL="767080" algn="l" defTabSz="511175" rtl="0" eaLnBrk="1" latinLnBrk="0" hangingPunct="1">
        <a:defRPr sz="1005" kern="1200">
          <a:solidFill>
            <a:schemeClr val="tx1"/>
          </a:solidFill>
          <a:latin typeface="+mn-lt"/>
          <a:ea typeface="+mn-ea"/>
          <a:cs typeface="+mn-cs"/>
        </a:defRPr>
      </a:lvl4pPr>
      <a:lvl5pPr marL="1022985" algn="l" defTabSz="511175" rtl="0" eaLnBrk="1" latinLnBrk="0" hangingPunct="1">
        <a:defRPr sz="1005" kern="1200">
          <a:solidFill>
            <a:schemeClr val="tx1"/>
          </a:solidFill>
          <a:latin typeface="+mn-lt"/>
          <a:ea typeface="+mn-ea"/>
          <a:cs typeface="+mn-cs"/>
        </a:defRPr>
      </a:lvl5pPr>
      <a:lvl6pPr marL="1278255" algn="l" defTabSz="511175" rtl="0" eaLnBrk="1" latinLnBrk="0" hangingPunct="1">
        <a:defRPr sz="1005" kern="1200">
          <a:solidFill>
            <a:schemeClr val="tx1"/>
          </a:solidFill>
          <a:latin typeface="+mn-lt"/>
          <a:ea typeface="+mn-ea"/>
          <a:cs typeface="+mn-cs"/>
        </a:defRPr>
      </a:lvl6pPr>
      <a:lvl7pPr marL="1534160" algn="l" defTabSz="511175" rtl="0" eaLnBrk="1" latinLnBrk="0" hangingPunct="1">
        <a:defRPr sz="1005" kern="1200">
          <a:solidFill>
            <a:schemeClr val="tx1"/>
          </a:solidFill>
          <a:latin typeface="+mn-lt"/>
          <a:ea typeface="+mn-ea"/>
          <a:cs typeface="+mn-cs"/>
        </a:defRPr>
      </a:lvl7pPr>
      <a:lvl8pPr marL="1790065" algn="l" defTabSz="511175" rtl="0" eaLnBrk="1" latinLnBrk="0" hangingPunct="1">
        <a:defRPr sz="1005" kern="1200">
          <a:solidFill>
            <a:schemeClr val="tx1"/>
          </a:solidFill>
          <a:latin typeface="+mn-lt"/>
          <a:ea typeface="+mn-ea"/>
          <a:cs typeface="+mn-cs"/>
        </a:defRPr>
      </a:lvl8pPr>
      <a:lvl9pPr marL="2045970" algn="l" defTabSz="511175" rtl="0" eaLnBrk="1" latinLnBrk="0" hangingPunct="1">
        <a:defRPr sz="100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ftr="0" dt="0"/>
  <p:txStyles>
    <p:titleStyle>
      <a:lvl1pPr algn="ctr" rtl="0" eaLnBrk="0" fontAlgn="base" hangingPunct="0">
        <a:spcBef>
          <a:spcPct val="0"/>
        </a:spcBef>
        <a:spcAft>
          <a:spcPct val="0"/>
        </a:spcAft>
        <a:defRPr sz="2395" kern="1200">
          <a:solidFill>
            <a:schemeClr val="tx1"/>
          </a:solidFill>
          <a:latin typeface="+mj-lt"/>
          <a:ea typeface="+mj-ea"/>
          <a:cs typeface="+mj-cs"/>
        </a:defRPr>
      </a:lvl1pPr>
      <a:lvl2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2395">
          <a:solidFill>
            <a:schemeClr val="tx1"/>
          </a:solidFill>
          <a:latin typeface="Calibri" panose="020F0502020204030204" pitchFamily="34" charset="0"/>
          <a:ea typeface="宋体" panose="02010600030101010101" pitchFamily="2" charset="-122"/>
        </a:defRPr>
      </a:lvl5pPr>
      <a:lvl6pPr marL="341630"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6pPr>
      <a:lvl7pPr marL="683895"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7pPr>
      <a:lvl8pPr marL="1025525"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8pPr>
      <a:lvl9pPr marL="1367790" algn="ctr" rtl="0" fontAlgn="base">
        <a:spcBef>
          <a:spcPct val="0"/>
        </a:spcBef>
        <a:spcAft>
          <a:spcPct val="0"/>
        </a:spcAft>
        <a:defRPr sz="3290">
          <a:solidFill>
            <a:schemeClr val="tx1"/>
          </a:solidFill>
          <a:latin typeface="Calibri" panose="020F0502020204030204" pitchFamily="34" charset="0"/>
          <a:ea typeface="宋体" panose="02010600030101010101" pitchFamily="2" charset="-122"/>
        </a:defRPr>
      </a:lvl9pPr>
    </p:titleStyle>
    <p:bodyStyle>
      <a:lvl1pPr marL="192405" indent="-192405" algn="l" rtl="0" eaLnBrk="0" fontAlgn="base" hangingPunct="0">
        <a:spcBef>
          <a:spcPct val="15000"/>
        </a:spcBef>
        <a:spcAft>
          <a:spcPct val="0"/>
        </a:spcAft>
        <a:buFont typeface="Arial" panose="020B0604020202020204" pitchFamily="34" charset="0"/>
        <a:buChar char="•"/>
        <a:defRPr sz="1720" kern="1200">
          <a:solidFill>
            <a:schemeClr val="tx1"/>
          </a:solidFill>
          <a:latin typeface="+mn-lt"/>
          <a:ea typeface="+mn-ea"/>
          <a:cs typeface="+mn-cs"/>
        </a:defRPr>
      </a:lvl1pPr>
      <a:lvl2pPr marL="415290" indent="-160020" algn="l" rtl="0" eaLnBrk="0" fontAlgn="base" hangingPunct="0">
        <a:spcBef>
          <a:spcPct val="15000"/>
        </a:spcBef>
        <a:spcAft>
          <a:spcPct val="0"/>
        </a:spcAft>
        <a:buFont typeface="Arial" panose="020B0604020202020204" pitchFamily="34" charset="0"/>
        <a:buChar char="–"/>
        <a:defRPr sz="1495" kern="1200">
          <a:solidFill>
            <a:schemeClr val="tx1"/>
          </a:solidFill>
          <a:latin typeface="+mn-lt"/>
          <a:ea typeface="+mn-ea"/>
          <a:cs typeface="+mn-cs"/>
        </a:defRPr>
      </a:lvl2pPr>
      <a:lvl3pPr marL="638810" indent="-127000" algn="l" rtl="0" eaLnBrk="0" fontAlgn="base" hangingPunct="0">
        <a:spcBef>
          <a:spcPct val="15000"/>
        </a:spcBef>
        <a:spcAft>
          <a:spcPct val="0"/>
        </a:spcAft>
        <a:buFont typeface="Arial" panose="020B0604020202020204" pitchFamily="34" charset="0"/>
        <a:buChar char="•"/>
        <a:defRPr sz="1270" kern="1200">
          <a:solidFill>
            <a:schemeClr val="tx1"/>
          </a:solidFill>
          <a:latin typeface="+mn-lt"/>
          <a:ea typeface="+mn-ea"/>
          <a:cs typeface="+mn-cs"/>
        </a:defRPr>
      </a:lvl3pPr>
      <a:lvl4pPr marL="895350" indent="-128270" algn="l" rtl="0" eaLnBrk="0" fontAlgn="base" hangingPunct="0">
        <a:spcBef>
          <a:spcPct val="15000"/>
        </a:spcBef>
        <a:spcAft>
          <a:spcPct val="0"/>
        </a:spcAft>
        <a:buFont typeface="Arial" panose="020B0604020202020204" pitchFamily="34" charset="0"/>
        <a:buChar char="–"/>
        <a:defRPr sz="1045" kern="1200">
          <a:solidFill>
            <a:schemeClr val="tx1"/>
          </a:solidFill>
          <a:latin typeface="+mn-lt"/>
          <a:ea typeface="+mn-ea"/>
          <a:cs typeface="+mn-cs"/>
        </a:defRPr>
      </a:lvl4pPr>
      <a:lvl5pPr marL="1151255" indent="-128270" algn="l" rtl="0" eaLnBrk="0" fontAlgn="base" hangingPunct="0">
        <a:spcBef>
          <a:spcPct val="15000"/>
        </a:spcBef>
        <a:spcAft>
          <a:spcPct val="0"/>
        </a:spcAft>
        <a:buFont typeface="Arial" panose="020B0604020202020204" pitchFamily="34" charset="0"/>
        <a:buChar char="»"/>
        <a:defRPr sz="1045" kern="1200">
          <a:solidFill>
            <a:schemeClr val="tx1"/>
          </a:solidFill>
          <a:latin typeface="+mn-lt"/>
          <a:ea typeface="+mn-ea"/>
          <a:cs typeface="+mn-cs"/>
        </a:defRPr>
      </a:lvl5pPr>
      <a:lvl6pPr marL="1406525" indent="-127635" algn="l" defTabSz="511175" rtl="0" eaLnBrk="1" latinLnBrk="0" hangingPunct="1">
        <a:spcBef>
          <a:spcPct val="15000"/>
        </a:spcBef>
        <a:buFont typeface="Arial" panose="020B0604020202020204" pitchFamily="34" charset="0"/>
        <a:buChar char="•"/>
        <a:defRPr sz="1120" kern="1200">
          <a:solidFill>
            <a:schemeClr val="tx1"/>
          </a:solidFill>
          <a:latin typeface="+mn-lt"/>
          <a:ea typeface="+mn-ea"/>
          <a:cs typeface="+mn-cs"/>
        </a:defRPr>
      </a:lvl6pPr>
      <a:lvl7pPr marL="1662430" indent="-127635" algn="l" defTabSz="511175" rtl="0" eaLnBrk="1" latinLnBrk="0" hangingPunct="1">
        <a:spcBef>
          <a:spcPct val="15000"/>
        </a:spcBef>
        <a:buFont typeface="Arial" panose="020B0604020202020204" pitchFamily="34" charset="0"/>
        <a:buChar char="•"/>
        <a:defRPr sz="1120" kern="1200">
          <a:solidFill>
            <a:schemeClr val="tx1"/>
          </a:solidFill>
          <a:latin typeface="+mn-lt"/>
          <a:ea typeface="+mn-ea"/>
          <a:cs typeface="+mn-cs"/>
        </a:defRPr>
      </a:lvl7pPr>
      <a:lvl8pPr marL="1917700" indent="-127635" algn="l" defTabSz="511175" rtl="0" eaLnBrk="1" latinLnBrk="0" hangingPunct="1">
        <a:spcBef>
          <a:spcPct val="15000"/>
        </a:spcBef>
        <a:buFont typeface="Arial" panose="020B0604020202020204" pitchFamily="34" charset="0"/>
        <a:buChar char="•"/>
        <a:defRPr sz="1120" kern="1200">
          <a:solidFill>
            <a:schemeClr val="tx1"/>
          </a:solidFill>
          <a:latin typeface="+mn-lt"/>
          <a:ea typeface="+mn-ea"/>
          <a:cs typeface="+mn-cs"/>
        </a:defRPr>
      </a:lvl8pPr>
      <a:lvl9pPr marL="2173605" indent="-127635" algn="l" defTabSz="511175" rtl="0" eaLnBrk="1" latinLnBrk="0" hangingPunct="1">
        <a:spcBef>
          <a:spcPct val="15000"/>
        </a:spcBef>
        <a:buFont typeface="Arial" panose="020B0604020202020204" pitchFamily="34" charset="0"/>
        <a:buChar char="•"/>
        <a:defRPr sz="1120" kern="1200">
          <a:solidFill>
            <a:schemeClr val="tx1"/>
          </a:solidFill>
          <a:latin typeface="+mn-lt"/>
          <a:ea typeface="+mn-ea"/>
          <a:cs typeface="+mn-cs"/>
        </a:defRPr>
      </a:lvl9pPr>
    </p:bodyStyle>
    <p:otherStyle>
      <a:defPPr>
        <a:defRPr lang="zh-CN"/>
      </a:defPPr>
      <a:lvl1pPr marL="0" algn="l" defTabSz="511175" rtl="0" eaLnBrk="1" latinLnBrk="0" hangingPunct="1">
        <a:defRPr sz="1005" kern="1200">
          <a:solidFill>
            <a:schemeClr val="tx1"/>
          </a:solidFill>
          <a:latin typeface="+mn-lt"/>
          <a:ea typeface="+mn-ea"/>
          <a:cs typeface="+mn-cs"/>
        </a:defRPr>
      </a:lvl1pPr>
      <a:lvl2pPr marL="255905" algn="l" defTabSz="511175" rtl="0" eaLnBrk="1" latinLnBrk="0" hangingPunct="1">
        <a:defRPr sz="1005" kern="1200">
          <a:solidFill>
            <a:schemeClr val="tx1"/>
          </a:solidFill>
          <a:latin typeface="+mn-lt"/>
          <a:ea typeface="+mn-ea"/>
          <a:cs typeface="+mn-cs"/>
        </a:defRPr>
      </a:lvl2pPr>
      <a:lvl3pPr marL="511175" algn="l" defTabSz="511175" rtl="0" eaLnBrk="1" latinLnBrk="0" hangingPunct="1">
        <a:defRPr sz="1005" kern="1200">
          <a:solidFill>
            <a:schemeClr val="tx1"/>
          </a:solidFill>
          <a:latin typeface="+mn-lt"/>
          <a:ea typeface="+mn-ea"/>
          <a:cs typeface="+mn-cs"/>
        </a:defRPr>
      </a:lvl3pPr>
      <a:lvl4pPr marL="767080" algn="l" defTabSz="511175" rtl="0" eaLnBrk="1" latinLnBrk="0" hangingPunct="1">
        <a:defRPr sz="1005" kern="1200">
          <a:solidFill>
            <a:schemeClr val="tx1"/>
          </a:solidFill>
          <a:latin typeface="+mn-lt"/>
          <a:ea typeface="+mn-ea"/>
          <a:cs typeface="+mn-cs"/>
        </a:defRPr>
      </a:lvl4pPr>
      <a:lvl5pPr marL="1022985" algn="l" defTabSz="511175" rtl="0" eaLnBrk="1" latinLnBrk="0" hangingPunct="1">
        <a:defRPr sz="1005" kern="1200">
          <a:solidFill>
            <a:schemeClr val="tx1"/>
          </a:solidFill>
          <a:latin typeface="+mn-lt"/>
          <a:ea typeface="+mn-ea"/>
          <a:cs typeface="+mn-cs"/>
        </a:defRPr>
      </a:lvl5pPr>
      <a:lvl6pPr marL="1278890" algn="l" defTabSz="511175" rtl="0" eaLnBrk="1" latinLnBrk="0" hangingPunct="1">
        <a:defRPr sz="1005" kern="1200">
          <a:solidFill>
            <a:schemeClr val="tx1"/>
          </a:solidFill>
          <a:latin typeface="+mn-lt"/>
          <a:ea typeface="+mn-ea"/>
          <a:cs typeface="+mn-cs"/>
        </a:defRPr>
      </a:lvl6pPr>
      <a:lvl7pPr marL="1534160" algn="l" defTabSz="511175" rtl="0" eaLnBrk="1" latinLnBrk="0" hangingPunct="1">
        <a:defRPr sz="1005" kern="1200">
          <a:solidFill>
            <a:schemeClr val="tx1"/>
          </a:solidFill>
          <a:latin typeface="+mn-lt"/>
          <a:ea typeface="+mn-ea"/>
          <a:cs typeface="+mn-cs"/>
        </a:defRPr>
      </a:lvl7pPr>
      <a:lvl8pPr marL="1790065" algn="l" defTabSz="511175" rtl="0" eaLnBrk="1" latinLnBrk="0" hangingPunct="1">
        <a:defRPr sz="1005" kern="1200">
          <a:solidFill>
            <a:schemeClr val="tx1"/>
          </a:solidFill>
          <a:latin typeface="+mn-lt"/>
          <a:ea typeface="+mn-ea"/>
          <a:cs typeface="+mn-cs"/>
        </a:defRPr>
      </a:lvl8pPr>
      <a:lvl9pPr marL="2045970" algn="l" defTabSz="511175" rtl="0" eaLnBrk="1" latinLnBrk="0" hangingPunct="1">
        <a:defRPr sz="10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8.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4.xml"/><Relationship Id="rId1" Type="http://schemas.openxmlformats.org/officeDocument/2006/relationships/slideLayout" Target="../slideLayouts/slideLayout2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5.xml"/><Relationship Id="rId1" Type="http://schemas.openxmlformats.org/officeDocument/2006/relationships/slideLayout" Target="../slideLayouts/slideLayout2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06.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6.xml"/><Relationship Id="rId1" Type="http://schemas.openxmlformats.org/officeDocument/2006/relationships/slideLayout" Target="../slideLayouts/slideLayout2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0.xml"/><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2.xml"/></Relationships>
</file>

<file path=ppt/slides/_rels/slide1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8.xml"/><Relationship Id="rId1" Type="http://schemas.openxmlformats.org/officeDocument/2006/relationships/slideLayout" Target="../slideLayouts/slideLayout22.xml"/><Relationship Id="rId5" Type="http://schemas.openxmlformats.org/officeDocument/2006/relationships/hyperlink" Target="https://www.bilibili.com/video/BV1kQ4y1r7mG?from=search&amp;seid=7427759057075012929&amp;spm_id_from=333.337.0.0" TargetMode="External"/><Relationship Id="rId4" Type="http://schemas.openxmlformats.org/officeDocument/2006/relationships/image" Target="../media/image66.jpeg"/></Relationships>
</file>

<file path=ppt/slides/_rels/slide1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9.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0.xml"/><Relationship Id="rId1" Type="http://schemas.openxmlformats.org/officeDocument/2006/relationships/slideLayout" Target="../slideLayouts/slideLayout22.xml"/><Relationship Id="rId5" Type="http://schemas.openxmlformats.org/officeDocument/2006/relationships/image" Target="../media/image69.jpeg"/><Relationship Id="rId4" Type="http://schemas.openxmlformats.org/officeDocument/2006/relationships/hyperlink" Target="https://www.bilibili.com/video/av295144669/?vd_source=58be15b11b2fb0a85a3cb6017e02bf31"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1.xml"/><Relationship Id="rId1" Type="http://schemas.openxmlformats.org/officeDocument/2006/relationships/slideLayout" Target="../slideLayouts/slideLayout22.xml"/><Relationship Id="rId4" Type="http://schemas.openxmlformats.org/officeDocument/2006/relationships/image" Target="../media/image71.jpeg"/></Relationships>
</file>

<file path=ppt/slides/_rels/slide1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2.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1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3.xml"/><Relationship Id="rId1" Type="http://schemas.openxmlformats.org/officeDocument/2006/relationships/slideLayout" Target="../slideLayouts/slideLayout22.xml"/><Relationship Id="rId4" Type="http://schemas.openxmlformats.org/officeDocument/2006/relationships/image" Target="../media/image74.png"/></Relationships>
</file>

<file path=ppt/slides/_rels/slide1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4.xml"/><Relationship Id="rId1" Type="http://schemas.openxmlformats.org/officeDocument/2006/relationships/slideLayout" Target="../slideLayouts/slideLayout22.xml"/></Relationships>
</file>

<file path=ppt/slides/_rels/slide125.xml.rels><?xml version="1.0" encoding="UTF-8" standalone="yes"?>
<Relationships xmlns="http://schemas.openxmlformats.org/package/2006/relationships"><Relationship Id="rId3" Type="http://schemas.openxmlformats.org/officeDocument/2006/relationships/hyperlink" Target="https://www.bilibili.com/video/BV1Bg411r7K5/?spm_id_from=333.337.search-card.all.click&amp;vd_source=58be15b11b2fb0a85a3cb6017e02bf31" TargetMode="External"/><Relationship Id="rId2" Type="http://schemas.openxmlformats.org/officeDocument/2006/relationships/notesSlide" Target="../notesSlides/notesSlide125.xml"/><Relationship Id="rId1" Type="http://schemas.openxmlformats.org/officeDocument/2006/relationships/slideLayout" Target="../slideLayouts/slideLayout22.xml"/><Relationship Id="rId5" Type="http://schemas.openxmlformats.org/officeDocument/2006/relationships/image" Target="../media/image77.jpeg"/><Relationship Id="rId4" Type="http://schemas.openxmlformats.org/officeDocument/2006/relationships/image" Target="../media/image76.png"/></Relationships>
</file>

<file path=ppt/slides/_rels/slide1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6.xml"/><Relationship Id="rId1" Type="http://schemas.openxmlformats.org/officeDocument/2006/relationships/slideLayout" Target="../slideLayouts/slideLayout22.xml"/></Relationships>
</file>

<file path=ppt/slides/_rels/slide1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7.xml"/><Relationship Id="rId1" Type="http://schemas.openxmlformats.org/officeDocument/2006/relationships/slideLayout" Target="../slideLayouts/slideLayout22.xml"/><Relationship Id="rId5" Type="http://schemas.openxmlformats.org/officeDocument/2006/relationships/image" Target="../media/image81.png"/><Relationship Id="rId4" Type="http://schemas.openxmlformats.org/officeDocument/2006/relationships/image" Target="../media/image80.png"/></Relationships>
</file>

<file path=ppt/slides/_rels/slide12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28.xml"/><Relationship Id="rId1" Type="http://schemas.openxmlformats.org/officeDocument/2006/relationships/slideLayout" Target="../slideLayouts/slideLayout22.xml"/><Relationship Id="rId5" Type="http://schemas.openxmlformats.org/officeDocument/2006/relationships/image" Target="../media/image84.png"/><Relationship Id="rId4" Type="http://schemas.openxmlformats.org/officeDocument/2006/relationships/image" Target="../media/image83.png"/></Relationships>
</file>

<file path=ppt/slides/_rels/slide129.xml.rels><?xml version="1.0" encoding="UTF-8" standalone="yes"?>
<Relationships xmlns="http://schemas.openxmlformats.org/package/2006/relationships"><Relationship Id="rId3" Type="http://schemas.openxmlformats.org/officeDocument/2006/relationships/hyperlink" Target="https://www.ixigua.com/7051397142719496736" TargetMode="External"/><Relationship Id="rId2" Type="http://schemas.openxmlformats.org/officeDocument/2006/relationships/notesSlide" Target="../notesSlides/notesSlide129.xml"/><Relationship Id="rId1" Type="http://schemas.openxmlformats.org/officeDocument/2006/relationships/slideLayout" Target="../slideLayouts/slideLayout22.xml"/><Relationship Id="rId6" Type="http://schemas.openxmlformats.org/officeDocument/2006/relationships/hyperlink" Target="https://www.bilibili.com/video/BV1Vr4y1i7My?from=search&amp;seid=16203268939360790131&amp;spm_id_from=333.337.0.0" TargetMode="External"/><Relationship Id="rId5" Type="http://schemas.openxmlformats.org/officeDocument/2006/relationships/image" Target="../media/image86.png"/><Relationship Id="rId4" Type="http://schemas.openxmlformats.org/officeDocument/2006/relationships/image" Target="../media/image8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0.xml"/><Relationship Id="rId1" Type="http://schemas.openxmlformats.org/officeDocument/2006/relationships/slideLayout" Target="../slideLayouts/slideLayout22.xml"/><Relationship Id="rId4" Type="http://schemas.openxmlformats.org/officeDocument/2006/relationships/hyperlink" Target="https://www.ixigua.com/6726769135172190727"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1.xml"/><Relationship Id="rId1" Type="http://schemas.openxmlformats.org/officeDocument/2006/relationships/slideLayout" Target="../slideLayouts/slideLayout22.xml"/><Relationship Id="rId5" Type="http://schemas.openxmlformats.org/officeDocument/2006/relationships/hyperlink" Target="https://www.bilibili.com/video/BV1ko4y1j7TA/?spm_id_from=333.337.search-card.all.click&amp;vd_source=58be15b11b2fb0a85a3cb6017e02bf31" TargetMode="External"/><Relationship Id="rId4" Type="http://schemas.openxmlformats.org/officeDocument/2006/relationships/image" Target="../media/image89.png"/></Relationships>
</file>

<file path=ppt/slides/_rels/slide1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2.xml"/><Relationship Id="rId1" Type="http://schemas.openxmlformats.org/officeDocument/2006/relationships/slideLayout" Target="../slideLayouts/slideLayout22.xml"/><Relationship Id="rId5" Type="http://schemas.openxmlformats.org/officeDocument/2006/relationships/hyperlink" Target="https://www.bilibili.com/video/BV12h411j7SC/?spm_id_from=333.788.recommend_more_video.0&amp;vd_source=58be15b11b2fb0a85a3cb6017e02bf31" TargetMode="External"/><Relationship Id="rId4" Type="http://schemas.openxmlformats.org/officeDocument/2006/relationships/image" Target="../media/image91.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2.xml"/></Relationships>
</file>

<file path=ppt/slides/_rels/slide136.xml.rels><?xml version="1.0" encoding="UTF-8" standalone="yes"?>
<Relationships xmlns="http://schemas.openxmlformats.org/package/2006/relationships"><Relationship Id="rId3" Type="http://schemas.openxmlformats.org/officeDocument/2006/relationships/hyperlink" Target="http://www.so.com/s?q=%E5%A1%9E%E8%89%B2&amp;ie=utf-8&amp;src=internal_wenda_recommend_textn" TargetMode="External"/><Relationship Id="rId2" Type="http://schemas.openxmlformats.org/officeDocument/2006/relationships/notesSlide" Target="../notesSlides/notesSlide136.xml"/><Relationship Id="rId1" Type="http://schemas.openxmlformats.org/officeDocument/2006/relationships/slideLayout" Target="../slideLayouts/slideLayout2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2.xml"/><Relationship Id="rId1" Type="http://schemas.openxmlformats.org/officeDocument/2006/relationships/tags" Target="../tags/tag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0.xml"/><Relationship Id="rId1" Type="http://schemas.openxmlformats.org/officeDocument/2006/relationships/slideLayout" Target="../slideLayouts/slideLayout22.xml"/><Relationship Id="rId4" Type="http://schemas.openxmlformats.org/officeDocument/2006/relationships/slide" Target="slide93.xml"/></Relationships>
</file>

<file path=ppt/slides/_rels/slide1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41.xml"/><Relationship Id="rId1" Type="http://schemas.openxmlformats.org/officeDocument/2006/relationships/slideLayout" Target="../slideLayouts/slideLayout2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0.xml"/><Relationship Id="rId1" Type="http://schemas.openxmlformats.org/officeDocument/2006/relationships/slideLayout" Target="../slideLayouts/slideLayout2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2.xml"/></Relationships>
</file>

<file path=ppt/slides/_rels/slide1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2.xml"/><Relationship Id="rId1" Type="http://schemas.openxmlformats.org/officeDocument/2006/relationships/slideLayout" Target="../slideLayouts/slideLayout22.xml"/><Relationship Id="rId4" Type="http://schemas.openxmlformats.org/officeDocument/2006/relationships/image" Target="../media/image66.jpeg"/></Relationships>
</file>

<file path=ppt/slides/_rels/slide1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3.xml"/><Relationship Id="rId1" Type="http://schemas.openxmlformats.org/officeDocument/2006/relationships/slideLayout" Target="../slideLayouts/slideLayout22.xml"/><Relationship Id="rId4" Type="http://schemas.openxmlformats.org/officeDocument/2006/relationships/image" Target="../media/image93.jpeg"/></Relationships>
</file>

<file path=ppt/slides/_rels/slide1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4.xml"/><Relationship Id="rId1" Type="http://schemas.openxmlformats.org/officeDocument/2006/relationships/slideLayout" Target="../slideLayouts/slideLayout22.xml"/><Relationship Id="rId4" Type="http://schemas.openxmlformats.org/officeDocument/2006/relationships/image" Target="../media/image94.png"/></Relationships>
</file>

<file path=ppt/slides/_rels/slide1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5.xml"/><Relationship Id="rId1" Type="http://schemas.openxmlformats.org/officeDocument/2006/relationships/slideLayout" Target="../slideLayouts/slideLayout22.xml"/></Relationships>
</file>

<file path=ppt/slides/_rels/slide1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6.xml"/><Relationship Id="rId1" Type="http://schemas.openxmlformats.org/officeDocument/2006/relationships/slideLayout" Target="../slideLayouts/slideLayout22.xml"/></Relationships>
</file>

<file path=ppt/slides/_rels/slide1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7.xml"/><Relationship Id="rId1" Type="http://schemas.openxmlformats.org/officeDocument/2006/relationships/slideLayout" Target="../slideLayouts/slideLayout22.xml"/></Relationships>
</file>

<file path=ppt/slides/_rels/slide1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8.xml"/><Relationship Id="rId1" Type="http://schemas.openxmlformats.org/officeDocument/2006/relationships/slideLayout" Target="../slideLayouts/slideLayout22.xml"/><Relationship Id="rId4" Type="http://schemas.openxmlformats.org/officeDocument/2006/relationships/image" Target="../media/image95.jpeg"/></Relationships>
</file>

<file path=ppt/slides/_rels/slide1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9.xml"/><Relationship Id="rId1" Type="http://schemas.openxmlformats.org/officeDocument/2006/relationships/slideLayout" Target="../slideLayouts/slideLayout22.xml"/><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0.xml"/><Relationship Id="rId1" Type="http://schemas.openxmlformats.org/officeDocument/2006/relationships/slideLayout" Target="../slideLayouts/slideLayout22.xml"/><Relationship Id="rId5" Type="http://schemas.openxmlformats.org/officeDocument/2006/relationships/image" Target="../media/image98.png"/><Relationship Id="rId4" Type="http://schemas.openxmlformats.org/officeDocument/2006/relationships/image" Target="../media/image97.png"/></Relationships>
</file>

<file path=ppt/slides/_rels/slide1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1.xml"/><Relationship Id="rId1" Type="http://schemas.openxmlformats.org/officeDocument/2006/relationships/slideLayout" Target="../slideLayouts/slideLayout22.xml"/><Relationship Id="rId4" Type="http://schemas.openxmlformats.org/officeDocument/2006/relationships/image" Target="../media/image86.png"/></Relationships>
</file>

<file path=ppt/slides/_rels/slide1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2.xml"/><Relationship Id="rId1" Type="http://schemas.openxmlformats.org/officeDocument/2006/relationships/slideLayout" Target="../slideLayouts/slideLayout22.xml"/><Relationship Id="rId4" Type="http://schemas.openxmlformats.org/officeDocument/2006/relationships/image" Target="../media/image89.png"/></Relationships>
</file>

<file path=ppt/slides/_rels/slide1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3.xml"/><Relationship Id="rId1" Type="http://schemas.openxmlformats.org/officeDocument/2006/relationships/slideLayout" Target="../slideLayouts/slideLayout22.xml"/><Relationship Id="rId4" Type="http://schemas.openxmlformats.org/officeDocument/2006/relationships/image" Target="../media/image100.png"/></Relationships>
</file>

<file path=ppt/slides/_rels/slide1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4.xml"/><Relationship Id="rId1" Type="http://schemas.openxmlformats.org/officeDocument/2006/relationships/slideLayout" Target="../slideLayouts/slideLayout22.xml"/><Relationship Id="rId4" Type="http://schemas.openxmlformats.org/officeDocument/2006/relationships/image" Target="../media/image9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7.xml"/><Relationship Id="rId5" Type="http://schemas.openxmlformats.org/officeDocument/2006/relationships/image" Target="../media/image12.jpe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2.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2.xml"/><Relationship Id="rId5" Type="http://schemas.openxmlformats.org/officeDocument/2006/relationships/image" Target="../media/image26.emf"/><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22.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2.xml"/><Relationship Id="rId1" Type="http://schemas.openxmlformats.org/officeDocument/2006/relationships/tags" Target="../tags/tag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slide" Target="slide25.xml"/><Relationship Id="rId7" Type="http://schemas.openxmlformats.org/officeDocument/2006/relationships/slide" Target="slide44.xml"/><Relationship Id="rId2" Type="http://schemas.openxmlformats.org/officeDocument/2006/relationships/notesSlide" Target="../notesSlides/notesSlide55.xml"/><Relationship Id="rId1" Type="http://schemas.openxmlformats.org/officeDocument/2006/relationships/slideLayout" Target="../slideLayouts/slideLayout22.xml"/><Relationship Id="rId6" Type="http://schemas.openxmlformats.org/officeDocument/2006/relationships/slide" Target="slide43.xml"/><Relationship Id="rId5" Type="http://schemas.openxmlformats.org/officeDocument/2006/relationships/slide" Target="slide42.xml"/><Relationship Id="rId4" Type="http://schemas.openxmlformats.org/officeDocument/2006/relationships/slide" Target="slide41.xml"/><Relationship Id="rId9" Type="http://schemas.openxmlformats.org/officeDocument/2006/relationships/slide" Target="slide4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8.jpeg"/><Relationship Id="rId7" Type="http://schemas.openxmlformats.org/officeDocument/2006/relationships/diagramColors" Target="../diagrams/colors2.xml"/><Relationship Id="rId2" Type="http://schemas.openxmlformats.org/officeDocument/2006/relationships/notesSlide" Target="../notesSlides/notesSlide58.xml"/><Relationship Id="rId1" Type="http://schemas.openxmlformats.org/officeDocument/2006/relationships/slideLayout" Target="../slideLayouts/slideLayout2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slide" Target="slide2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2.xml"/><Relationship Id="rId1" Type="http://schemas.openxmlformats.org/officeDocument/2006/relationships/tags" Target="../tags/tag5.xml"/><Relationship Id="rId4" Type="http://schemas.openxmlformats.org/officeDocument/2006/relationships/slide" Target="slide2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60.xml"/><Relationship Id="rId1" Type="http://schemas.openxmlformats.org/officeDocument/2006/relationships/slideLayout" Target="../slideLayouts/slideLayout22.xml"/><Relationship Id="rId5" Type="http://schemas.openxmlformats.org/officeDocument/2006/relationships/hyperlink" Target="https://www.balticexchange.com/en/data-services/routes.html" TargetMode="Externa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62.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2.xml"/><Relationship Id="rId1" Type="http://schemas.openxmlformats.org/officeDocument/2006/relationships/tags" Target="../tags/tag6.xml"/><Relationship Id="rId4" Type="http://schemas.openxmlformats.org/officeDocument/2006/relationships/slide" Target="slide2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2.xml"/><Relationship Id="rId1" Type="http://schemas.openxmlformats.org/officeDocument/2006/relationships/tags" Target="../tags/tag7.xml"/><Relationship Id="rId5" Type="http://schemas.openxmlformats.org/officeDocument/2006/relationships/slide" Target="slide22.xml"/><Relationship Id="rId4" Type="http://schemas.openxmlformats.org/officeDocument/2006/relationships/image" Target="../media/image42.jpe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2.xml"/><Relationship Id="rId1" Type="http://schemas.openxmlformats.org/officeDocument/2006/relationships/tags" Target="../tags/tag8.xml"/><Relationship Id="rId4" Type="http://schemas.openxmlformats.org/officeDocument/2006/relationships/slide" Target="slide22.xml"/></Relationships>
</file>

<file path=ppt/slides/_rels/slide67.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67.xml"/><Relationship Id="rId1" Type="http://schemas.openxmlformats.org/officeDocument/2006/relationships/slideLayout" Target="../slideLayouts/slideLayout22.xml"/><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8.xml"/><Relationship Id="rId1" Type="http://schemas.openxmlformats.org/officeDocument/2006/relationships/slideLayout" Target="../slideLayouts/slideLayout2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9.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69.xml"/><Relationship Id="rId1" Type="http://schemas.openxmlformats.org/officeDocument/2006/relationships/slideLayout" Target="../slideLayouts/slideLayout22.xml"/><Relationship Id="rId4" Type="http://schemas.openxmlformats.org/officeDocument/2006/relationships/hyperlink" Target="https://www.balticexchange.com/en/data-services/routes.htm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70.xml"/><Relationship Id="rId1" Type="http://schemas.openxmlformats.org/officeDocument/2006/relationships/slideLayout" Target="../slideLayouts/slideLayout22.xml"/><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 Target="slide22.xml"/><Relationship Id="rId7"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2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75.xml"/><Relationship Id="rId1" Type="http://schemas.openxmlformats.org/officeDocument/2006/relationships/slideLayout" Target="../slideLayouts/slideLayout22.xml"/><Relationship Id="rId4" Type="http://schemas.openxmlformats.org/officeDocument/2006/relationships/hyperlink" Target="https://finance.sina.com.cn/jjxw/2021-09-02/doc-iktzqtyt3677466.shtml" TargetMode="External"/></Relationships>
</file>

<file path=ppt/slides/_rels/slide76.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76.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78.xml"/><Relationship Id="rId1" Type="http://schemas.openxmlformats.org/officeDocument/2006/relationships/slideLayout" Target="../slideLayouts/slideLayout22.xml"/><Relationship Id="rId4" Type="http://schemas.openxmlformats.org/officeDocument/2006/relationships/image" Target="../media/image51.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2.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chart" Target="../charts/char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22.xml"/><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1.xml"/><Relationship Id="rId1" Type="http://schemas.openxmlformats.org/officeDocument/2006/relationships/slideLayout" Target="../slideLayouts/slideLayout2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2.xml"/><Relationship Id="rId1" Type="http://schemas.openxmlformats.org/officeDocument/2006/relationships/slideLayout" Target="../slideLayouts/slideLayout2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3.xml"/><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4.xml"/><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5.xml"/><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6.xml"/><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7.xml"/><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8.xml"/><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9.xml"/><Relationship Id="rId1" Type="http://schemas.openxmlformats.org/officeDocument/2006/relationships/slideLayout" Target="../slideLayouts/slideLayout22.xml"/><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1.xml"/><Relationship Id="rId1" Type="http://schemas.openxmlformats.org/officeDocument/2006/relationships/slideLayout" Target="../slideLayouts/slideLayout22.xml"/><Relationship Id="rId5" Type="http://schemas.openxmlformats.org/officeDocument/2006/relationships/image" Target="../media/image55.png"/><Relationship Id="rId4" Type="http://schemas.openxmlformats.org/officeDocument/2006/relationships/image" Target="../media/image54.png"/></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2.xml"/><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3.xml"/><Relationship Id="rId1" Type="http://schemas.openxmlformats.org/officeDocument/2006/relationships/slideLayout" Target="../slideLayouts/slideLayout12.xml"/><Relationship Id="rId5" Type="http://schemas.openxmlformats.org/officeDocument/2006/relationships/slide" Target="slide133.xml"/><Relationship Id="rId4" Type="http://schemas.openxmlformats.org/officeDocument/2006/relationships/slide" Target="slide117.xml"/></Relationships>
</file>

<file path=ppt/slides/_rels/slide9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4.xml"/><Relationship Id="rId1" Type="http://schemas.openxmlformats.org/officeDocument/2006/relationships/slideLayout" Target="../slideLayouts/slideLayout22.xml"/><Relationship Id="rId4" Type="http://schemas.openxmlformats.org/officeDocument/2006/relationships/image" Target="../media/image60.png"/></Relationships>
</file>

<file path=ppt/slides/_rels/slide9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5.xml"/><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9.xml"/><Relationship Id="rId1" Type="http://schemas.openxmlformats.org/officeDocument/2006/relationships/slideLayout" Target="../slideLayouts/slideLayout2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2097152" name="图片 2097151"/>
          <p:cNvPicPr/>
          <p:nvPr/>
        </p:nvPicPr>
        <p:blipFill>
          <a:blip r:embed="rId4" cstate="print"/>
          <a:srcRect/>
          <a:stretch>
            <a:fillRect/>
          </a:stretch>
        </p:blipFill>
        <p:spPr>
          <a:xfrm>
            <a:off x="80738" y="188342"/>
            <a:ext cx="2051685" cy="430996"/>
          </a:xfrm>
          <a:prstGeom prst="rect">
            <a:avLst/>
          </a:prstGeom>
          <a:noFill/>
          <a:ln>
            <a:noFill/>
          </a:ln>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010660"/>
            <a:ext cx="2139315" cy="1109980"/>
          </a:xfrm>
          <a:prstGeom prst="rect">
            <a:avLst/>
          </a:prstGeom>
        </p:spPr>
      </p:pic>
      <p:pic>
        <p:nvPicPr>
          <p:cNvPr id="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1060" y="4010660"/>
            <a:ext cx="2311400" cy="110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2460" y="4010660"/>
            <a:ext cx="2396490" cy="1113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188284" y="1340470"/>
            <a:ext cx="6462384" cy="651269"/>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ctr" defTabSz="683895">
              <a:lnSpc>
                <a:spcPts val="5235"/>
              </a:lnSpc>
              <a:defRPr/>
            </a:pPr>
            <a:r>
              <a:rPr lang="zh-CN" altLang="en-US" sz="2690" b="1" dirty="0">
                <a:solidFill>
                  <a:srgbClr val="F2F2F2"/>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mn-ea"/>
              </a:rPr>
              <a:t>航运</a:t>
            </a:r>
            <a:r>
              <a:rPr lang="zh-CN" altLang="en-US" sz="2690" b="1" dirty="0" smtClean="0">
                <a:solidFill>
                  <a:srgbClr val="F2F2F2"/>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mn-ea"/>
              </a:rPr>
              <a:t>金融概况</a:t>
            </a:r>
            <a:endParaRPr lang="zh-CN" altLang="en-US" sz="2395" b="1" dirty="0">
              <a:solidFill>
                <a:srgbClr val="F2F2F2"/>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1696204" y="2348582"/>
            <a:ext cx="3235439" cy="117397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ctr" defTabSz="683895">
              <a:lnSpc>
                <a:spcPct val="200000"/>
              </a:lnSpc>
              <a:defRPr/>
            </a:pPr>
            <a:r>
              <a:rPr lang="zh-CN" altLang="en-US" sz="1795" b="1" dirty="0">
                <a:solidFill>
                  <a:srgbClr val="FFFFFF"/>
                </a:solidFill>
                <a:latin typeface="微软雅黑" panose="020B0503020204020204" pitchFamily="34" charset="-122"/>
                <a:ea typeface="微软雅黑" panose="020B0503020204020204" pitchFamily="34" charset="-122"/>
              </a:rPr>
              <a:t>航运经济与管理</a:t>
            </a:r>
            <a:r>
              <a:rPr lang="zh-CN" altLang="en-US" sz="1795" b="1" dirty="0" smtClean="0">
                <a:solidFill>
                  <a:srgbClr val="FFFFFF"/>
                </a:solidFill>
                <a:latin typeface="微软雅黑" panose="020B0503020204020204" pitchFamily="34" charset="-122"/>
                <a:ea typeface="微软雅黑" panose="020B0503020204020204" pitchFamily="34" charset="-122"/>
              </a:rPr>
              <a:t>学院</a:t>
            </a:r>
            <a:endParaRPr lang="en-US" altLang="zh-CN" sz="1795" b="1" dirty="0" smtClean="0">
              <a:solidFill>
                <a:srgbClr val="FFFFFF"/>
              </a:solidFill>
              <a:latin typeface="微软雅黑" panose="020B0503020204020204" pitchFamily="34" charset="-122"/>
              <a:ea typeface="微软雅黑" panose="020B0503020204020204" pitchFamily="34" charset="-122"/>
            </a:endParaRPr>
          </a:p>
          <a:p>
            <a:pPr algn="ctr" defTabSz="683895">
              <a:lnSpc>
                <a:spcPct val="200000"/>
              </a:lnSpc>
              <a:defRPr/>
            </a:pPr>
            <a:r>
              <a:rPr lang="zh-CN" altLang="en-US" sz="1795" b="1" dirty="0">
                <a:solidFill>
                  <a:srgbClr val="FFFFFF"/>
                </a:solidFill>
                <a:latin typeface="微软雅黑" panose="020B0503020204020204" pitchFamily="34" charset="-122"/>
                <a:ea typeface="微软雅黑" panose="020B0503020204020204" pitchFamily="34" charset="-122"/>
              </a:rPr>
              <a:t>航运金融系</a:t>
            </a:r>
            <a:r>
              <a:rPr lang="en-US" altLang="en-US" sz="1795" b="1" dirty="0" smtClean="0">
                <a:solidFill>
                  <a:srgbClr val="FFFFFF"/>
                </a:solidFill>
                <a:latin typeface="微软雅黑" panose="020B0503020204020204" pitchFamily="34" charset="-122"/>
                <a:ea typeface="微软雅黑" panose="020B0503020204020204" pitchFamily="34" charset="-122"/>
              </a:rPr>
              <a:t>：</a:t>
            </a:r>
            <a:r>
              <a:rPr lang="zh-CN" altLang="en-US" sz="1795" b="1" dirty="0">
                <a:solidFill>
                  <a:srgbClr val="FFFFFF"/>
                </a:solidFill>
                <a:latin typeface="楷体" panose="02010609060101010101" pitchFamily="49" charset="-122"/>
                <a:ea typeface="楷体" panose="02010609060101010101" pitchFamily="49" charset="-122"/>
                <a:cs typeface="楷体" panose="02010609060101010101" pitchFamily="49" charset="-122"/>
              </a:rPr>
              <a:t>孟斌</a:t>
            </a:r>
          </a:p>
        </p:txBody>
      </p:sp>
    </p:spTree>
  </p:cSld>
  <p:clrMapOvr>
    <a:masterClrMapping/>
  </p:clrMapOvr>
  <mc:AlternateContent xmlns:mc="http://schemas.openxmlformats.org/markup-compatibility/2006" xmlns:p14="http://schemas.microsoft.com/office/powerpoint/2010/main">
    <mc:Choice Requires="p14">
      <p:transition spd="slow" p14:dur="999" advTm="2560"/>
    </mc:Choice>
    <mc:Fallback xmlns="">
      <p:transition spd="slow" advTm="256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48613"/>
          <p:cNvSpPr txBox="1"/>
          <p:nvPr/>
        </p:nvSpPr>
        <p:spPr>
          <a:xfrm>
            <a:off x="257648" y="281691"/>
            <a:ext cx="235667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导论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航运最新进展</a:t>
            </a:r>
            <a:endParaRPr lang="zh-CN" altLang="en-US" sz="1600" b="1" dirty="0">
              <a:solidFill>
                <a:srgbClr val="004289"/>
              </a:solidFill>
              <a:ea typeface="黑体" panose="02010609060101010101" pitchFamily="49" charset="-122"/>
              <a:cs typeface="Arial" panose="020B0604020202020204"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114" y="677618"/>
            <a:ext cx="6521197" cy="3831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946128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57810" y="1201420"/>
            <a:ext cx="6264910" cy="309562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48945" y="996950"/>
            <a:ext cx="5941695" cy="3134995"/>
          </a:xfrm>
          <a:prstGeom prst="rect">
            <a:avLst/>
          </a:prstGeom>
          <a:noFill/>
          <a:ln w="9525">
            <a:noFill/>
            <a:miter lim="800000"/>
          </a:ln>
        </p:spPr>
        <p:txBody>
          <a:bodyPr wrap="square" lIns="57443" tIns="28721" rIns="57443" bIns="28721">
            <a:spAutoFit/>
          </a:bodyPr>
          <a:lstStyle/>
          <a:p>
            <a:pPr defTabSz="1222375" fontAlgn="base" latinLnBrk="1">
              <a:lnSpc>
                <a:spcPct val="125000"/>
              </a:lnSpc>
              <a:spcBef>
                <a:spcPts val="0"/>
              </a:spcBef>
              <a:spcAft>
                <a:spcPts val="0"/>
              </a:spcAft>
              <a:buFont typeface="Arial" panose="020B0604020202020204" pitchFamily="34" charset="0"/>
            </a:pP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fontAlgn="base" latinLnBrk="1">
              <a:lnSpc>
                <a:spcPct val="125000"/>
              </a:lnSpc>
              <a:spcBef>
                <a:spcPts val="0"/>
              </a:spcBef>
              <a:spcAft>
                <a:spcPts val="0"/>
              </a:spcAft>
              <a:buFont typeface="Arial" panose="020B0604020202020204" pitchFamily="34" charset="0"/>
              <a:buChar char="•"/>
            </a:pP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自营企业</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是指</a:t>
            </a:r>
            <a:r>
              <a:rPr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国际航运企业本身购买或订购船舶，自行经营客货国际水路运输的航运企业</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。这种运营模式由企业自己来完成运输任务，其好处就是企业获得的利润在企业内部流动，而且不会依赖其它航运企业，从整体上保证了公司的效益，是大型航运公司的主要运营方式。</a:t>
            </a:r>
            <a:endParaRPr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defTabSz="1222375" fontAlgn="base" latinLnBrk="1">
              <a:lnSpc>
                <a:spcPct val="125000"/>
              </a:lnSpc>
              <a:spcBef>
                <a:spcPts val="0"/>
              </a:spcBef>
              <a:spcAft>
                <a:spcPts val="0"/>
              </a:spcAft>
              <a:buFont typeface="Arial" panose="020B0604020202020204" pitchFamily="34" charset="0"/>
            </a:pP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fontAlgn="base" latinLnBrk="1">
              <a:lnSpc>
                <a:spcPct val="125000"/>
              </a:lnSpc>
              <a:spcBef>
                <a:spcPts val="0"/>
              </a:spcBef>
              <a:spcAft>
                <a:spcPts val="0"/>
              </a:spcAft>
              <a:buFont typeface="Arial" panose="020B0604020202020204" pitchFamily="34" charset="0"/>
              <a:buChar char="•"/>
            </a:pP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自营航运企业的管理模式</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是</a:t>
            </a:r>
            <a:r>
              <a:rPr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企业内部各职能部门彼此独立的完成各自的运输任务</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，企业内部设有独立运作的综合管理部门，统一管理企业的运输工作。</a:t>
            </a:r>
          </a:p>
        </p:txBody>
      </p:sp>
      <p:sp>
        <p:nvSpPr>
          <p:cNvPr id="2" name="文本框 1"/>
          <p:cNvSpPr txBox="1"/>
          <p:nvPr/>
        </p:nvSpPr>
        <p:spPr>
          <a:xfrm>
            <a:off x="363220" y="662940"/>
            <a:ext cx="2540000" cy="437515"/>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自营企业：</a:t>
            </a:r>
            <a:endPar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6" name="TextBox 1048613">
            <a:extLst>
              <a:ext uri="{FF2B5EF4-FFF2-40B4-BE49-F238E27FC236}">
                <a16:creationId xmlns:a16="http://schemas.microsoft.com/office/drawing/2014/main" xmlns="" id="{B1BC6E4B-97F8-4C12-9BC5-380A5512EDA5}"/>
              </a:ext>
            </a:extLst>
          </p:cNvPr>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1.5.2 </a:t>
            </a:r>
            <a:r>
              <a:rPr lang="zh-CN" altLang="en-US" sz="1600" b="1" dirty="0">
                <a:solidFill>
                  <a:srgbClr val="004289"/>
                </a:solidFill>
                <a:ea typeface="黑体" panose="02010609060101010101" pitchFamily="49" charset="-122"/>
                <a:cs typeface="Arial" panose="020B0604020202020204" pitchFamily="34" charset="0"/>
              </a:rPr>
              <a:t>国际航运企业分类</a:t>
            </a:r>
          </a:p>
        </p:txBody>
      </p:sp>
    </p:spTree>
    <p:extLst>
      <p:ext uri="{BB962C8B-B14F-4D97-AF65-F5344CB8AC3E}">
        <p14:creationId xmlns:p14="http://schemas.microsoft.com/office/powerpoint/2010/main" val="5476855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57810" y="1201420"/>
            <a:ext cx="6264910" cy="3224530"/>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363220" y="910590"/>
            <a:ext cx="6160135" cy="3442335"/>
          </a:xfrm>
          <a:prstGeom prst="rect">
            <a:avLst/>
          </a:prstGeom>
          <a:noFill/>
          <a:ln w="9525">
            <a:noFill/>
            <a:miter lim="800000"/>
          </a:ln>
        </p:spPr>
        <p:txBody>
          <a:bodyPr wrap="square" lIns="57443" tIns="28721" rIns="57443" bIns="28721">
            <a:spAutoFit/>
          </a:bodyPr>
          <a:lstStyle/>
          <a:p>
            <a:pPr defTabSz="1222375" fontAlgn="base" latinLnBrk="1">
              <a:lnSpc>
                <a:spcPct val="125000"/>
              </a:lnSpc>
              <a:spcBef>
                <a:spcPts val="0"/>
              </a:spcBef>
              <a:spcAft>
                <a:spcPts val="0"/>
              </a:spcAft>
              <a:buFont typeface="Arial" panose="020B0604020202020204" pitchFamily="34" charset="0"/>
            </a:pP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a:lnSpc>
                <a:spcPct val="125000"/>
              </a:lnSpc>
              <a:spcBef>
                <a:spcPts val="0"/>
              </a:spcBef>
              <a:spcAft>
                <a:spcPts val="0"/>
              </a:spcAft>
              <a:buFont typeface="Arial" panose="020B0604020202020204" pitchFamily="34" charset="0"/>
              <a:buChar char="•"/>
            </a:pP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委托经营企业</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是指小型航运企业将其</a:t>
            </a:r>
            <a:r>
              <a:rPr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船舶委托给大型航运企业或</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有</a:t>
            </a:r>
            <a:r>
              <a:rPr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经验的航运代理人代为运营，支付代理费、货运酬金或付给代管费的企业。但这些船舶经营的盈亏仍由船东负责。</a:t>
            </a:r>
          </a:p>
          <a:p>
            <a:pPr marL="240030" indent="-240030" defTabSz="1222375">
              <a:lnSpc>
                <a:spcPct val="125000"/>
              </a:lnSpc>
              <a:spcBef>
                <a:spcPts val="0"/>
              </a:spcBef>
              <a:spcAft>
                <a:spcPts val="0"/>
              </a:spcAft>
              <a:buFont typeface="Arial" panose="020B0604020202020204" pitchFamily="34" charset="0"/>
              <a:buChar char="•"/>
            </a:pPr>
            <a:endParaRPr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a:lnSpc>
                <a:spcPct val="125000"/>
              </a:lnSpc>
              <a:spcBef>
                <a:spcPts val="0"/>
              </a:spcBef>
              <a:spcAft>
                <a:spcPts val="0"/>
              </a:spcAft>
              <a:buFont typeface="Arial" panose="020B0604020202020204" pitchFamily="34" charset="0"/>
              <a:buChar char="•"/>
            </a:pP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随着国际航运的不断发展，</a:t>
            </a: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委托运营模式</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已经越来越受到广泛的关注，许多小型航运企业凭借大企业的管理经营管理模式得以发展。委托运营模式</a:t>
            </a:r>
            <a:r>
              <a:rPr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有利于小型航运企业借鉴大型企业管理模式来控制运营成本，不断发展专业化管理，使得集团利益最大化。</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但是如何解决经营双方在管理上存在一定程度的信息不对称以及完善委托经营市场也是委托经营模式需要解决的共性问题。</a:t>
            </a:r>
          </a:p>
        </p:txBody>
      </p:sp>
      <p:sp>
        <p:nvSpPr>
          <p:cNvPr id="2" name="文本框 1"/>
          <p:cNvSpPr txBox="1"/>
          <p:nvPr/>
        </p:nvSpPr>
        <p:spPr>
          <a:xfrm>
            <a:off x="363220" y="662940"/>
            <a:ext cx="2540000" cy="437515"/>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委托经营企业：</a:t>
            </a:r>
          </a:p>
        </p:txBody>
      </p:sp>
      <p:sp>
        <p:nvSpPr>
          <p:cNvPr id="6" name="TextBox 1048613">
            <a:extLst>
              <a:ext uri="{FF2B5EF4-FFF2-40B4-BE49-F238E27FC236}">
                <a16:creationId xmlns:a16="http://schemas.microsoft.com/office/drawing/2014/main" xmlns="" id="{2B090804-737F-4524-A3F3-BD504216C3D4}"/>
              </a:ext>
            </a:extLst>
          </p:cNvPr>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1.5.2 </a:t>
            </a:r>
            <a:r>
              <a:rPr lang="zh-CN" altLang="en-US" sz="1600" b="1" dirty="0">
                <a:solidFill>
                  <a:srgbClr val="004289"/>
                </a:solidFill>
                <a:ea typeface="黑体" panose="02010609060101010101" pitchFamily="49" charset="-122"/>
                <a:cs typeface="Arial" panose="020B0604020202020204" pitchFamily="34" charset="0"/>
              </a:rPr>
              <a:t>国际航运企业分类</a:t>
            </a:r>
          </a:p>
        </p:txBody>
      </p:sp>
    </p:spTree>
    <p:extLst>
      <p:ext uri="{BB962C8B-B14F-4D97-AF65-F5344CB8AC3E}">
        <p14:creationId xmlns:p14="http://schemas.microsoft.com/office/powerpoint/2010/main" val="4902310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57810" y="1201420"/>
            <a:ext cx="6207760" cy="287210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47040" y="1100455"/>
            <a:ext cx="5829300" cy="2827020"/>
          </a:xfrm>
          <a:prstGeom prst="rect">
            <a:avLst/>
          </a:prstGeom>
          <a:noFill/>
          <a:ln w="9525">
            <a:noFill/>
            <a:miter lim="800000"/>
          </a:ln>
        </p:spPr>
        <p:txBody>
          <a:bodyPr wrap="square" lIns="57443" tIns="28721" rIns="57443" bIns="28721">
            <a:spAutoFit/>
          </a:bodyPr>
          <a:lstStyle/>
          <a:p>
            <a:pPr defTabSz="1222375" fontAlgn="base" latinLnBrk="1">
              <a:lnSpc>
                <a:spcPct val="125000"/>
              </a:lnSpc>
              <a:spcBef>
                <a:spcPts val="0"/>
              </a:spcBef>
              <a:spcAft>
                <a:spcPts val="0"/>
              </a:spcAft>
              <a:buFont typeface="Arial" panose="020B0604020202020204" pitchFamily="34" charset="0"/>
            </a:pP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a:lnSpc>
                <a:spcPct val="125000"/>
              </a:lnSpc>
              <a:spcBef>
                <a:spcPts val="0"/>
              </a:spcBef>
              <a:spcAft>
                <a:spcPts val="0"/>
              </a:spcAft>
              <a:buFont typeface="Arial" panose="020B0604020202020204" pitchFamily="34" charset="0"/>
              <a:buChar char="•"/>
            </a:pP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租船营运企业</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是指航运企业</a:t>
            </a:r>
            <a:r>
              <a:rPr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本身不购买或订造船舶，而是通过租用船舶经营国际水路运输，并向出租人支付租金等相关费用的企业。</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租船营运企业运输的主要货物是</a:t>
            </a:r>
            <a:r>
              <a:rPr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较低价值的大宗商品</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，例如煤炭、矿石、粮食、化肥、木材、石油等。</a:t>
            </a:r>
          </a:p>
          <a:p>
            <a:pPr marL="240030" indent="-240030" defTabSz="1222375">
              <a:lnSpc>
                <a:spcPct val="125000"/>
              </a:lnSpc>
              <a:spcBef>
                <a:spcPts val="0"/>
              </a:spcBef>
              <a:spcAft>
                <a:spcPts val="0"/>
              </a:spcAft>
              <a:buFont typeface="Arial" panose="020B0604020202020204" pitchFamily="34" charset="0"/>
              <a:buChar char="•"/>
            </a:pPr>
            <a:endParaRPr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a:lnSpc>
                <a:spcPct val="125000"/>
              </a:lnSpc>
              <a:spcBef>
                <a:spcPts val="0"/>
              </a:spcBef>
              <a:spcAft>
                <a:spcPts val="0"/>
              </a:spcAft>
              <a:buFont typeface="Arial" panose="020B0604020202020204" pitchFamily="34" charset="0"/>
              <a:buChar char="•"/>
            </a:pP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租船营运的经营模式</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由</a:t>
            </a:r>
            <a:r>
              <a:rPr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双方确定的租船合同来确定</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，租船企业根据需求选择船舶航线、航行时间以及载货种类，双方达成协议后进行船舶调度安排。</a:t>
            </a:r>
          </a:p>
        </p:txBody>
      </p:sp>
      <p:sp>
        <p:nvSpPr>
          <p:cNvPr id="2" name="文本框 1"/>
          <p:cNvSpPr txBox="1"/>
          <p:nvPr/>
        </p:nvSpPr>
        <p:spPr>
          <a:xfrm>
            <a:off x="363220" y="662940"/>
            <a:ext cx="2540000" cy="437515"/>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租船营运企业：</a:t>
            </a:r>
          </a:p>
        </p:txBody>
      </p:sp>
      <p:sp>
        <p:nvSpPr>
          <p:cNvPr id="6" name="TextBox 1048613">
            <a:extLst>
              <a:ext uri="{FF2B5EF4-FFF2-40B4-BE49-F238E27FC236}">
                <a16:creationId xmlns:a16="http://schemas.microsoft.com/office/drawing/2014/main" xmlns="" id="{66418C71-1092-4D64-8BA9-614BF50521EA}"/>
              </a:ext>
            </a:extLst>
          </p:cNvPr>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1.5.2 </a:t>
            </a:r>
            <a:r>
              <a:rPr lang="zh-CN" altLang="en-US" sz="1600" b="1" dirty="0">
                <a:solidFill>
                  <a:srgbClr val="004289"/>
                </a:solidFill>
                <a:ea typeface="黑体" panose="02010609060101010101" pitchFamily="49" charset="-122"/>
                <a:cs typeface="Arial" panose="020B0604020202020204" pitchFamily="34" charset="0"/>
              </a:rPr>
              <a:t>国际航运企业分类</a:t>
            </a:r>
          </a:p>
        </p:txBody>
      </p:sp>
    </p:spTree>
    <p:extLst>
      <p:ext uri="{BB962C8B-B14F-4D97-AF65-F5344CB8AC3E}">
        <p14:creationId xmlns:p14="http://schemas.microsoft.com/office/powerpoint/2010/main" val="2379891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57810" y="1147445"/>
            <a:ext cx="6207760" cy="321119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09575" y="916305"/>
            <a:ext cx="6055995" cy="3442335"/>
          </a:xfrm>
          <a:prstGeom prst="rect">
            <a:avLst/>
          </a:prstGeom>
          <a:noFill/>
          <a:ln w="9525">
            <a:noFill/>
            <a:miter lim="800000"/>
          </a:ln>
        </p:spPr>
        <p:txBody>
          <a:bodyPr wrap="square" lIns="57443" tIns="28721" rIns="57443" bIns="28721">
            <a:spAutoFit/>
          </a:bodyPr>
          <a:lstStyle/>
          <a:p>
            <a:pPr defTabSz="1222375" fontAlgn="base" latinLnBrk="1">
              <a:lnSpc>
                <a:spcPct val="125000"/>
              </a:lnSpc>
              <a:spcBef>
                <a:spcPts val="0"/>
              </a:spcBef>
              <a:spcAft>
                <a:spcPts val="0"/>
              </a:spcAft>
              <a:buFont typeface="Arial" panose="020B0604020202020204" pitchFamily="34" charset="0"/>
            </a:pP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a:lnSpc>
                <a:spcPct val="125000"/>
              </a:lnSpc>
              <a:spcBef>
                <a:spcPts val="0"/>
              </a:spcBef>
              <a:spcAft>
                <a:spcPts val="0"/>
              </a:spcAft>
              <a:buFont typeface="Arial" panose="020B0604020202020204" pitchFamily="34" charset="0"/>
              <a:buChar char="•"/>
            </a:pP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联合营运企业</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是指各航运企业</a:t>
            </a:r>
            <a:r>
              <a:rPr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在某一航线组织海运联盟，采取联合营运方式的多方航运企业。同一航线或数航线之所有货运公平分配装运，或运费收入公平分配，但各公司仍保持其独立性。</a:t>
            </a:r>
          </a:p>
          <a:p>
            <a:pPr marL="240030" indent="-240030" defTabSz="1222375">
              <a:lnSpc>
                <a:spcPct val="125000"/>
              </a:lnSpc>
              <a:spcBef>
                <a:spcPts val="0"/>
              </a:spcBef>
              <a:spcAft>
                <a:spcPts val="0"/>
              </a:spcAft>
              <a:buFont typeface="Arial" panose="020B0604020202020204" pitchFamily="34" charset="0"/>
              <a:buChar char="•"/>
            </a:pPr>
            <a:endParaRPr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a:lnSpc>
                <a:spcPct val="125000"/>
              </a:lnSpc>
              <a:spcBef>
                <a:spcPts val="0"/>
              </a:spcBef>
              <a:spcAft>
                <a:spcPts val="0"/>
              </a:spcAft>
              <a:buFont typeface="Arial" panose="020B0604020202020204" pitchFamily="34" charset="0"/>
              <a:buChar char="•"/>
            </a:pP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联合营运的商业模式</a:t>
            </a:r>
            <a:r>
              <a:rPr lang="zh-CN" altLang="en-US" sz="1600" b="1" dirty="0">
                <a:solidFill>
                  <a:srgbClr val="1F4E79"/>
                </a:solidFill>
                <a:latin typeface="Times New Roman" panose="02020603050405020304" pitchFamily="18" charset="0"/>
                <a:ea typeface="黑体" panose="02010609060101010101" pitchFamily="49" charset="-122"/>
                <a:cs typeface="Times New Roman" panose="02020603050405020304" pitchFamily="18" charset="0"/>
                <a:sym typeface="+mn-ea"/>
              </a:rPr>
              <a:t>是</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联运商相互合作，是一种体现双方或者多方合作优势获得共赢的模式。</a:t>
            </a:r>
            <a:r>
              <a:rPr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企业各自贡献出自己有优势的资源，联合推广运营，给多方都带来好处。</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然而联合营运模式的管理相对复杂，航运企业各方能够达成一致并统一管理是联合营运长期发展的关键。</a:t>
            </a:r>
          </a:p>
        </p:txBody>
      </p:sp>
      <p:sp>
        <p:nvSpPr>
          <p:cNvPr id="2" name="文本框 1"/>
          <p:cNvSpPr txBox="1"/>
          <p:nvPr/>
        </p:nvSpPr>
        <p:spPr>
          <a:xfrm>
            <a:off x="363220" y="662940"/>
            <a:ext cx="2540000" cy="437515"/>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联合营运企业：</a:t>
            </a:r>
          </a:p>
        </p:txBody>
      </p:sp>
      <p:sp>
        <p:nvSpPr>
          <p:cNvPr id="6" name="TextBox 1048613">
            <a:extLst>
              <a:ext uri="{FF2B5EF4-FFF2-40B4-BE49-F238E27FC236}">
                <a16:creationId xmlns:a16="http://schemas.microsoft.com/office/drawing/2014/main" xmlns="" id="{8B7F4948-8A43-499F-896F-9C036C6317FD}"/>
              </a:ext>
            </a:extLst>
          </p:cNvPr>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1.5.2 </a:t>
            </a:r>
            <a:r>
              <a:rPr lang="zh-CN" altLang="en-US" sz="1600" b="1" dirty="0">
                <a:solidFill>
                  <a:srgbClr val="004289"/>
                </a:solidFill>
                <a:ea typeface="黑体" panose="02010609060101010101" pitchFamily="49" charset="-122"/>
                <a:cs typeface="Arial" panose="020B0604020202020204" pitchFamily="34" charset="0"/>
              </a:rPr>
              <a:t>国际航运企业分类</a:t>
            </a:r>
          </a:p>
        </p:txBody>
      </p:sp>
    </p:spTree>
    <p:extLst>
      <p:ext uri="{BB962C8B-B14F-4D97-AF65-F5344CB8AC3E}">
        <p14:creationId xmlns:p14="http://schemas.microsoft.com/office/powerpoint/2010/main" val="18883613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0" marR="0" lvl="0" indent="0" algn="l" defTabSz="914400" rtl="0" eaLnBrk="1" fontAlgn="base" latinLnBrk="1" hangingPunct="1">
              <a:lnSpc>
                <a:spcPct val="100000"/>
              </a:lnSpc>
              <a:spcBef>
                <a:spcPct val="20000"/>
              </a:spcBef>
              <a:spcAft>
                <a:spcPct val="0"/>
              </a:spcAft>
              <a:buClrTx/>
              <a:buSzTx/>
              <a:buFontTx/>
              <a:buNone/>
              <a:tabLst/>
              <a:defRPr/>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a:t>
            </a:r>
            <a:r>
              <a:rPr kumimoji="0" lang="en-US" altLang="zh-CN" sz="1600" b="1" i="0" u="none" strike="noStrike" kern="0" cap="none" spc="0" normalizeH="0" baseline="0" noProof="0" dirty="0">
                <a:ln>
                  <a:noFill/>
                </a:ln>
                <a:solidFill>
                  <a:srgbClr val="004289"/>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.3 </a:t>
            </a:r>
            <a:r>
              <a:rPr kumimoji="0" lang="zh-CN" altLang="en-US" sz="1600" b="1" i="0" u="none" strike="noStrike" kern="0" cap="none" spc="0" normalizeH="0" baseline="0" noProof="0" dirty="0">
                <a:ln>
                  <a:noFill/>
                </a:ln>
                <a:solidFill>
                  <a:srgbClr val="5B9BD5">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航运公司的组织形式</a:t>
            </a:r>
            <a:endParaRPr kumimoji="0" lang="zh-CN" altLang="en-US" sz="1600" b="1" i="0" u="none" strike="noStrike" kern="0" cap="none" spc="0" normalizeH="0" baseline="0" noProof="0" dirty="0">
              <a:ln>
                <a:noFill/>
              </a:ln>
              <a:solidFill>
                <a:srgbClr val="004289"/>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7" name="矩形: 圆角 7"/>
          <p:cNvSpPr/>
          <p:nvPr/>
        </p:nvSpPr>
        <p:spPr>
          <a:xfrm>
            <a:off x="257810" y="1247140"/>
            <a:ext cx="6264910" cy="3268980"/>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cs typeface="+mn-cs"/>
              <a:sym typeface="Arial" panose="020B0604020202020204" pitchFamily="34" charset="0"/>
            </a:endParaRPr>
          </a:p>
        </p:txBody>
      </p:sp>
      <p:sp>
        <p:nvSpPr>
          <p:cNvPr id="2" name="文本框 1"/>
          <p:cNvSpPr txBox="1">
            <a:spLocks noChangeArrowheads="1"/>
          </p:cNvSpPr>
          <p:nvPr/>
        </p:nvSpPr>
        <p:spPr bwMode="auto">
          <a:xfrm>
            <a:off x="257810" y="734060"/>
            <a:ext cx="6146760" cy="323773"/>
          </a:xfrm>
          <a:prstGeom prst="rect">
            <a:avLst/>
          </a:prstGeom>
          <a:noFill/>
          <a:ln w="9525">
            <a:noFill/>
            <a:miter lim="800000"/>
          </a:ln>
        </p:spPr>
        <p:txBody>
          <a:bodyPr wrap="square" lIns="76804" tIns="38401" rIns="76804" bIns="38401">
            <a:spAutoFit/>
          </a:bodyPr>
          <a:lstStyle/>
          <a:p>
            <a:pPr marL="0" marR="0" lvl="0" indent="0" algn="l" defTabSz="1222375" rtl="0" eaLnBrk="1" fontAlgn="base" latinLnBrk="1" hangingPunct="1">
              <a:lnSpc>
                <a:spcPct val="100000"/>
              </a:lnSpc>
              <a:spcBef>
                <a:spcPct val="0"/>
              </a:spcBef>
              <a:spcAft>
                <a:spcPct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srgbClr val="5B9BD5">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现代航运公司的组织形式从债务角度考察可分为以下几种类型：</a:t>
            </a:r>
          </a:p>
        </p:txBody>
      </p:sp>
      <p:graphicFrame>
        <p:nvGraphicFramePr>
          <p:cNvPr id="3" name="图示 2">
            <a:extLst>
              <a:ext uri="{FF2B5EF4-FFF2-40B4-BE49-F238E27FC236}">
                <a16:creationId xmlns:a16="http://schemas.microsoft.com/office/drawing/2014/main" xmlns="" id="{7151B51E-7DE8-412E-B660-AC4569157E59}"/>
              </a:ext>
            </a:extLst>
          </p:cNvPr>
          <p:cNvGraphicFramePr/>
          <p:nvPr>
            <p:extLst>
              <p:ext uri="{D42A27DB-BD31-4B8C-83A1-F6EECF244321}">
                <p14:modId xmlns:p14="http://schemas.microsoft.com/office/powerpoint/2010/main" val="3063460548"/>
              </p:ext>
            </p:extLst>
          </p:nvPr>
        </p:nvGraphicFramePr>
        <p:xfrm>
          <a:off x="-812156" y="1591912"/>
          <a:ext cx="5609937" cy="2628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a:extLst>
              <a:ext uri="{FF2B5EF4-FFF2-40B4-BE49-F238E27FC236}">
                <a16:creationId xmlns:a16="http://schemas.microsoft.com/office/drawing/2014/main" xmlns="" id="{E9650736-0A74-4DF2-8C64-70D15A178F8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1042" y="1988542"/>
            <a:ext cx="3053528" cy="1720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6121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57810" y="1247140"/>
            <a:ext cx="6264910" cy="3268980"/>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cs typeface="+mn-cs"/>
              <a:sym typeface="Arial" panose="020B0604020202020204" pitchFamily="34" charset="0"/>
            </a:endParaRPr>
          </a:p>
        </p:txBody>
      </p:sp>
      <p:sp>
        <p:nvSpPr>
          <p:cNvPr id="2" name="文本框 1"/>
          <p:cNvSpPr txBox="1">
            <a:spLocks noChangeArrowheads="1"/>
          </p:cNvSpPr>
          <p:nvPr/>
        </p:nvSpPr>
        <p:spPr bwMode="auto">
          <a:xfrm>
            <a:off x="257810" y="734060"/>
            <a:ext cx="6146760" cy="323773"/>
          </a:xfrm>
          <a:prstGeom prst="rect">
            <a:avLst/>
          </a:prstGeom>
          <a:noFill/>
          <a:ln w="9525">
            <a:noFill/>
            <a:miter lim="800000"/>
          </a:ln>
        </p:spPr>
        <p:txBody>
          <a:bodyPr wrap="square" lIns="76804" tIns="38401" rIns="76804" bIns="38401">
            <a:spAutoFit/>
          </a:bodyPr>
          <a:lstStyle/>
          <a:p>
            <a:pPr defTabSz="1222375">
              <a:defRPr/>
            </a:pP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从经营规模角度考</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考察可分为</a:t>
            </a:r>
            <a:r>
              <a:rPr kumimoji="0" lang="zh-CN" altLang="en-US" sz="1600" b="1" i="0" u="none" strike="noStrike" kern="0" cap="none" spc="0" normalizeH="0" baseline="0" noProof="0" dirty="0">
                <a:ln>
                  <a:noFill/>
                </a:ln>
                <a:solidFill>
                  <a:srgbClr val="5B9BD5">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以下几种类型：</a:t>
            </a:r>
          </a:p>
        </p:txBody>
      </p:sp>
      <p:graphicFrame>
        <p:nvGraphicFramePr>
          <p:cNvPr id="3" name="图示 2">
            <a:extLst>
              <a:ext uri="{FF2B5EF4-FFF2-40B4-BE49-F238E27FC236}">
                <a16:creationId xmlns:a16="http://schemas.microsoft.com/office/drawing/2014/main" xmlns="" id="{7151B51E-7DE8-412E-B660-AC4569157E59}"/>
              </a:ext>
            </a:extLst>
          </p:cNvPr>
          <p:cNvGraphicFramePr/>
          <p:nvPr>
            <p:extLst>
              <p:ext uri="{D42A27DB-BD31-4B8C-83A1-F6EECF244321}">
                <p14:modId xmlns:p14="http://schemas.microsoft.com/office/powerpoint/2010/main" val="2192045556"/>
              </p:ext>
            </p:extLst>
          </p:nvPr>
        </p:nvGraphicFramePr>
        <p:xfrm>
          <a:off x="-812156" y="1567191"/>
          <a:ext cx="5609937" cy="2628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a:extLst>
              <a:ext uri="{FF2B5EF4-FFF2-40B4-BE49-F238E27FC236}">
                <a16:creationId xmlns:a16="http://schemas.microsoft.com/office/drawing/2014/main" xmlns="" id="{E9650736-0A74-4DF2-8C64-70D15A178F8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1042" y="1988542"/>
            <a:ext cx="3053528" cy="17209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48613">
            <a:extLst>
              <a:ext uri="{FF2B5EF4-FFF2-40B4-BE49-F238E27FC236}">
                <a16:creationId xmlns:a16="http://schemas.microsoft.com/office/drawing/2014/main" xmlns="" id="{D5E71754-80BB-402B-8AA0-71300F8E13B9}"/>
              </a:ext>
            </a:extLst>
          </p:cNvPr>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0" marR="0" lvl="0" indent="0" algn="l" defTabSz="914400" rtl="0" eaLnBrk="1" fontAlgn="base" latinLnBrk="1" hangingPunct="1">
              <a:lnSpc>
                <a:spcPct val="100000"/>
              </a:lnSpc>
              <a:spcBef>
                <a:spcPct val="20000"/>
              </a:spcBef>
              <a:spcAft>
                <a:spcPct val="0"/>
              </a:spcAft>
              <a:buClrTx/>
              <a:buSzTx/>
              <a:buFontTx/>
              <a:buNone/>
              <a:tabLst/>
              <a:defRPr/>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a:t>
            </a:r>
            <a:r>
              <a:rPr kumimoji="0" lang="en-US" altLang="zh-CN" sz="1600" b="1" i="0" u="none" strike="noStrike" kern="0" cap="none" spc="0" normalizeH="0" baseline="0" noProof="0" dirty="0">
                <a:ln>
                  <a:noFill/>
                </a:ln>
                <a:solidFill>
                  <a:srgbClr val="004289"/>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.3 </a:t>
            </a:r>
            <a:r>
              <a:rPr kumimoji="0" lang="zh-CN" altLang="en-US" sz="1600" b="1" i="0" u="none" strike="noStrike" kern="0" cap="none" spc="0" normalizeH="0" baseline="0" noProof="0" dirty="0">
                <a:ln>
                  <a:noFill/>
                </a:ln>
                <a:solidFill>
                  <a:srgbClr val="5B9BD5">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航运公司的组织形式</a:t>
            </a:r>
            <a:endParaRPr kumimoji="0" lang="zh-CN" altLang="en-US" sz="1600" b="1" i="0" u="none" strike="noStrike" kern="0" cap="none" spc="0" normalizeH="0" baseline="0" noProof="0" dirty="0">
              <a:ln>
                <a:noFill/>
              </a:ln>
              <a:solidFill>
                <a:srgbClr val="004289"/>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8727145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57810" y="1247140"/>
            <a:ext cx="6264910" cy="3268980"/>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cs typeface="+mn-cs"/>
              <a:sym typeface="Arial" panose="020B0604020202020204" pitchFamily="34" charset="0"/>
            </a:endParaRPr>
          </a:p>
        </p:txBody>
      </p:sp>
      <p:sp>
        <p:nvSpPr>
          <p:cNvPr id="2" name="文本框 1"/>
          <p:cNvSpPr txBox="1">
            <a:spLocks noChangeArrowheads="1"/>
          </p:cNvSpPr>
          <p:nvPr/>
        </p:nvSpPr>
        <p:spPr bwMode="auto">
          <a:xfrm>
            <a:off x="257810" y="734060"/>
            <a:ext cx="6146760" cy="323773"/>
          </a:xfrm>
          <a:prstGeom prst="rect">
            <a:avLst/>
          </a:prstGeom>
          <a:noFill/>
          <a:ln w="9525">
            <a:noFill/>
            <a:miter lim="800000"/>
          </a:ln>
        </p:spPr>
        <p:txBody>
          <a:bodyPr wrap="square" lIns="76804" tIns="38401" rIns="76804" bIns="38401">
            <a:spAutoFit/>
          </a:bodyPr>
          <a:lstStyle/>
          <a:p>
            <a:pPr marL="0" marR="0" lvl="0" indent="0" algn="l" defTabSz="1222375" rtl="0" eaLnBrk="1" fontAlgn="base" latinLnBrk="1" hangingPunct="1">
              <a:lnSpc>
                <a:spcPct val="100000"/>
              </a:lnSpc>
              <a:spcBef>
                <a:spcPct val="0"/>
              </a:spcBef>
              <a:spcAft>
                <a:spcPct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srgbClr val="5B9BD5">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从产权关系角度考察可分为以下几种类型：</a:t>
            </a:r>
          </a:p>
        </p:txBody>
      </p:sp>
      <p:graphicFrame>
        <p:nvGraphicFramePr>
          <p:cNvPr id="3" name="图示 2">
            <a:extLst>
              <a:ext uri="{FF2B5EF4-FFF2-40B4-BE49-F238E27FC236}">
                <a16:creationId xmlns:a16="http://schemas.microsoft.com/office/drawing/2014/main" xmlns="" id="{7151B51E-7DE8-412E-B660-AC4569157E59}"/>
              </a:ext>
            </a:extLst>
          </p:cNvPr>
          <p:cNvGraphicFramePr/>
          <p:nvPr>
            <p:extLst>
              <p:ext uri="{D42A27DB-BD31-4B8C-83A1-F6EECF244321}">
                <p14:modId xmlns:p14="http://schemas.microsoft.com/office/powerpoint/2010/main" val="4169613227"/>
              </p:ext>
            </p:extLst>
          </p:nvPr>
        </p:nvGraphicFramePr>
        <p:xfrm>
          <a:off x="-828997" y="1567191"/>
          <a:ext cx="5609937" cy="2628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a:extLst>
              <a:ext uri="{FF2B5EF4-FFF2-40B4-BE49-F238E27FC236}">
                <a16:creationId xmlns:a16="http://schemas.microsoft.com/office/drawing/2014/main" xmlns="" id="{E9650736-0A74-4DF2-8C64-70D15A178F8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1042" y="1988542"/>
            <a:ext cx="3053528" cy="17209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48613">
            <a:extLst>
              <a:ext uri="{FF2B5EF4-FFF2-40B4-BE49-F238E27FC236}">
                <a16:creationId xmlns:a16="http://schemas.microsoft.com/office/drawing/2014/main" xmlns="" id="{DE2EBE88-B2F9-4CCA-9D41-FDBA30241545}"/>
              </a:ext>
            </a:extLst>
          </p:cNvPr>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0" marR="0" lvl="0" indent="0" algn="l" defTabSz="914400" rtl="0" eaLnBrk="1" fontAlgn="base" latinLnBrk="1" hangingPunct="1">
              <a:lnSpc>
                <a:spcPct val="100000"/>
              </a:lnSpc>
              <a:spcBef>
                <a:spcPct val="20000"/>
              </a:spcBef>
              <a:spcAft>
                <a:spcPct val="0"/>
              </a:spcAft>
              <a:buClrTx/>
              <a:buSzTx/>
              <a:buFontTx/>
              <a:buNone/>
              <a:tabLst/>
              <a:defRPr/>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a:t>
            </a:r>
            <a:r>
              <a:rPr kumimoji="0" lang="en-US" altLang="zh-CN" sz="1600" b="1" i="0" u="none" strike="noStrike" kern="0" cap="none" spc="0" normalizeH="0" baseline="0" noProof="0" dirty="0">
                <a:ln>
                  <a:noFill/>
                </a:ln>
                <a:solidFill>
                  <a:srgbClr val="004289"/>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.3 </a:t>
            </a:r>
            <a:r>
              <a:rPr kumimoji="0" lang="zh-CN" altLang="en-US" sz="1600" b="1" i="0" u="none" strike="noStrike" kern="0" cap="none" spc="0" normalizeH="0" baseline="0" noProof="0" dirty="0">
                <a:ln>
                  <a:noFill/>
                </a:ln>
                <a:solidFill>
                  <a:srgbClr val="5B9BD5">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航运公司的组织形式</a:t>
            </a:r>
            <a:endParaRPr kumimoji="0" lang="zh-CN" altLang="en-US" sz="1600" b="1" i="0" u="none" strike="noStrike" kern="0" cap="none" spc="0" normalizeH="0" baseline="0" noProof="0" dirty="0">
              <a:ln>
                <a:noFill/>
              </a:ln>
              <a:solidFill>
                <a:srgbClr val="004289"/>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8074754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61074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defRPr/>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a:t>
            </a:r>
            <a:r>
              <a:rPr kumimoji="0" lang="en-US" altLang="zh-CN" sz="1600" b="1" i="0" u="none" strike="noStrike" kern="0" cap="none" spc="0" normalizeH="0" baseline="0" noProof="0" dirty="0">
                <a:ln>
                  <a:noFill/>
                </a:ln>
                <a:solidFill>
                  <a:srgbClr val="004289"/>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.4 </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航运企业的设立</a:t>
            </a:r>
          </a:p>
          <a:p>
            <a:pPr marL="0" marR="0" lvl="0" indent="0" algn="l" defTabSz="914400" rtl="0" eaLnBrk="1" fontAlgn="base" latinLnBrk="1" hangingPunct="1">
              <a:lnSpc>
                <a:spcPct val="100000"/>
              </a:lnSpc>
              <a:spcBef>
                <a:spcPct val="20000"/>
              </a:spcBef>
              <a:spcAft>
                <a:spcPct val="0"/>
              </a:spcAft>
              <a:buClrTx/>
              <a:buSzTx/>
              <a:buFontTx/>
              <a:buNone/>
              <a:tabLst/>
              <a:defRPr/>
            </a:pPr>
            <a:endParaRPr kumimoji="0" lang="zh-CN" altLang="en-US" sz="1600" b="1" i="0" u="none" strike="noStrike" kern="0" cap="none" spc="0" normalizeH="0" baseline="0" noProof="0" dirty="0">
              <a:ln>
                <a:noFill/>
              </a:ln>
              <a:solidFill>
                <a:srgbClr val="004289"/>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7" name="矩形: 圆角 7"/>
          <p:cNvSpPr/>
          <p:nvPr/>
        </p:nvSpPr>
        <p:spPr>
          <a:xfrm>
            <a:off x="257810" y="1247140"/>
            <a:ext cx="6264910" cy="3268980"/>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cs typeface="+mn-cs"/>
              <a:sym typeface="Arial" panose="020B0604020202020204" pitchFamily="34" charset="0"/>
            </a:endParaRPr>
          </a:p>
        </p:txBody>
      </p:sp>
      <p:sp>
        <p:nvSpPr>
          <p:cNvPr id="2" name="文本框 1"/>
          <p:cNvSpPr txBox="1">
            <a:spLocks noChangeArrowheads="1"/>
          </p:cNvSpPr>
          <p:nvPr/>
        </p:nvSpPr>
        <p:spPr bwMode="auto">
          <a:xfrm>
            <a:off x="257810" y="734060"/>
            <a:ext cx="6146760" cy="323773"/>
          </a:xfrm>
          <a:prstGeom prst="rect">
            <a:avLst/>
          </a:prstGeom>
          <a:noFill/>
          <a:ln w="9525">
            <a:noFill/>
            <a:miter lim="800000"/>
          </a:ln>
        </p:spPr>
        <p:txBody>
          <a:bodyPr wrap="square" lIns="76804" tIns="38401" rIns="76804" bIns="38401">
            <a:spAutoFit/>
          </a:bodyPr>
          <a:lstStyle/>
          <a:p>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航运企业设立的条件：</a:t>
            </a:r>
          </a:p>
        </p:txBody>
      </p:sp>
      <p:sp>
        <p:nvSpPr>
          <p:cNvPr id="8" name="文本框 7">
            <a:extLst>
              <a:ext uri="{FF2B5EF4-FFF2-40B4-BE49-F238E27FC236}">
                <a16:creationId xmlns:a16="http://schemas.microsoft.com/office/drawing/2014/main" xmlns="" id="{287F12B6-D4F9-47EE-83E2-15B34FB15EF1}"/>
              </a:ext>
            </a:extLst>
          </p:cNvPr>
          <p:cNvSpPr txBox="1"/>
          <p:nvPr/>
        </p:nvSpPr>
        <p:spPr>
          <a:xfrm>
            <a:off x="611163" y="1382417"/>
            <a:ext cx="6408712" cy="3046988"/>
          </a:xfrm>
          <a:prstGeom prst="rect">
            <a:avLst/>
          </a:prstGeom>
          <a:noFill/>
        </p:spPr>
        <p:txBody>
          <a:bodyPr wrap="square">
            <a:spAutoFit/>
          </a:bodyPr>
          <a:lstStyle/>
          <a:p>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        根据《中华人民共和国国际海运条例》第五条的规定，</a:t>
            </a:r>
            <a:endPar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其要经营国际船舶运输业务，还应当具备下列条件:</a:t>
            </a:r>
          </a:p>
          <a:p>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）有与经营国际海上运输业务相适应的船舶，其中必须</a:t>
            </a:r>
          </a:p>
          <a:p>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有中国籍船舶;</a:t>
            </a:r>
          </a:p>
          <a:p>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）投入运营的船舶符合国家规定的海上交通安全技术标</a:t>
            </a:r>
          </a:p>
          <a:p>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准;</a:t>
            </a:r>
          </a:p>
          <a:p>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）有提单，客票或者多式联运单证;</a:t>
            </a:r>
          </a:p>
          <a:p>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）有具备国务院交通主管部门规定的从业资格的高级业</a:t>
            </a:r>
          </a:p>
          <a:p>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务管理人员。</a:t>
            </a:r>
          </a:p>
          <a:p>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        另外，经营无船承运业务的企业，则要额外准备人民</a:t>
            </a:r>
          </a:p>
          <a:p>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币80万元的保证金，每设立一个分支机构，增加保证金</a:t>
            </a:r>
          </a:p>
          <a:p>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为人民币20万元整。</a:t>
            </a:r>
          </a:p>
        </p:txBody>
      </p:sp>
    </p:spTree>
    <p:extLst>
      <p:ext uri="{BB962C8B-B14F-4D97-AF65-F5344CB8AC3E}">
        <p14:creationId xmlns:p14="http://schemas.microsoft.com/office/powerpoint/2010/main" val="8217564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1.5.5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两种典型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
        <p:nvSpPr>
          <p:cNvPr id="7" name="矩形: 圆角 7"/>
          <p:cNvSpPr/>
          <p:nvPr/>
        </p:nvSpPr>
        <p:spPr>
          <a:xfrm>
            <a:off x="257810" y="1100455"/>
            <a:ext cx="6257925" cy="3552383"/>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60544" y="1528725"/>
            <a:ext cx="5911259" cy="2089328"/>
          </a:xfrm>
          <a:prstGeom prst="rect">
            <a:avLst/>
          </a:prstGeom>
          <a:noFill/>
          <a:ln w="9525">
            <a:noFill/>
            <a:miter lim="800000"/>
          </a:ln>
        </p:spPr>
        <p:txBody>
          <a:bodyPr wrap="square" lIns="57443" tIns="28721" rIns="57443" bIns="28721">
            <a:spAutoFit/>
          </a:bodyPr>
          <a:lstStyle/>
          <a:p>
            <a:pPr defTabSz="1222375" fontAlgn="base" latinLnBrk="1">
              <a:lnSpc>
                <a:spcPct val="125000"/>
              </a:lnSpc>
              <a:spcBef>
                <a:spcPts val="0"/>
              </a:spcBef>
              <a:spcAft>
                <a:spcPts val="0"/>
              </a:spcAft>
              <a:buFont typeface="Arial" panose="020B0604020202020204" pitchFamily="34" charset="0"/>
            </a:pP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defTabSz="1222375"/>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船舶代理企业</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是指从事船舶代理服务的企业</a:t>
            </a:r>
            <a:endPar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defTabSz="1222375"/>
            <a:endPar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defTabSz="1222375"/>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船舶代理服务</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是指受货物收货人、发货人、船舶所有人、船舶承租人或船舶经营人的委托，以委托人的名义或者自己的名义，在不直接提供货物运输劳务情况下，为委托人办理货物运输以及船舶进出港口、联系安排引航、靠泊和装卸等相关业务手续的业务活动。</a:t>
            </a:r>
            <a:endParaRPr 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2" name="文本框 1"/>
          <p:cNvSpPr txBox="1"/>
          <p:nvPr/>
        </p:nvSpPr>
        <p:spPr>
          <a:xfrm>
            <a:off x="363220" y="662940"/>
            <a:ext cx="2540000" cy="437515"/>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船舶代理企业：</a:t>
            </a:r>
          </a:p>
        </p:txBody>
      </p:sp>
    </p:spTree>
    <p:extLst>
      <p:ext uri="{BB962C8B-B14F-4D97-AF65-F5344CB8AC3E}">
        <p14:creationId xmlns:p14="http://schemas.microsoft.com/office/powerpoint/2010/main" val="21305898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57810" y="1100455"/>
            <a:ext cx="6257925" cy="3552383"/>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564471" y="1032510"/>
            <a:ext cx="5911259" cy="3320435"/>
          </a:xfrm>
          <a:prstGeom prst="rect">
            <a:avLst/>
          </a:prstGeom>
          <a:noFill/>
          <a:ln w="9525">
            <a:noFill/>
            <a:miter lim="800000"/>
          </a:ln>
        </p:spPr>
        <p:txBody>
          <a:bodyPr wrap="square" lIns="57443" tIns="28721" rIns="57443" bIns="28721">
            <a:spAutoFit/>
          </a:bodyPr>
          <a:lstStyle/>
          <a:p>
            <a:pPr defTabSz="1222375" fontAlgn="base" latinLnBrk="1">
              <a:lnSpc>
                <a:spcPct val="125000"/>
              </a:lnSpc>
              <a:spcBef>
                <a:spcPts val="0"/>
              </a:spcBef>
              <a:spcAft>
                <a:spcPts val="0"/>
              </a:spcAft>
              <a:buFont typeface="Arial" panose="020B0604020202020204" pitchFamily="34" charset="0"/>
            </a:pP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defTabSz="1222375"/>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船舶代理业</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属于服务型行业，船舶代理机构或代理人可以接受于船舶货运有关的任何人的委托，业务范围广泛，可以受船东委托代办定期或不定期船舶营运业务，也同时接受承租方委托代办有关业务。</a:t>
            </a:r>
            <a:endPar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defTabSz="1222375"/>
            <a:endPar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defTabSz="1222375"/>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船舶代理关系可以分为长期代理关系和航次代理关系：</a:t>
            </a:r>
            <a:endPar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defTabSz="1222375"/>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长期代理关系</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是指船公司根据船舶营运的需要，在经常有船舶靠泊的港口为自己选择适当的代理人，通过一次委托长期有效的委托方法，负责照管到港的属于船公司所有的船舶的代理关系形式。</a:t>
            </a:r>
            <a:endPar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defTabSz="1222375"/>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航次代理</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是指对不经常来港的船舶，在船舶每次来港前由船公司代理人逐船逐航次办理委托，并由代理人接受这种委托所建立的代理方式。</a:t>
            </a:r>
          </a:p>
        </p:txBody>
      </p:sp>
      <p:sp>
        <p:nvSpPr>
          <p:cNvPr id="2" name="文本框 1"/>
          <p:cNvSpPr txBox="1"/>
          <p:nvPr/>
        </p:nvSpPr>
        <p:spPr>
          <a:xfrm>
            <a:off x="363220" y="662940"/>
            <a:ext cx="2540000" cy="437515"/>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船舶代理企业：</a:t>
            </a:r>
          </a:p>
        </p:txBody>
      </p:sp>
      <p:sp>
        <p:nvSpPr>
          <p:cNvPr id="6" name="TextBox 1048613">
            <a:extLst>
              <a:ext uri="{FF2B5EF4-FFF2-40B4-BE49-F238E27FC236}">
                <a16:creationId xmlns:a16="http://schemas.microsoft.com/office/drawing/2014/main" xmlns="" id="{1A7F3FD9-8F64-4B74-9DB6-67FA6498F7E1}"/>
              </a:ext>
            </a:extLst>
          </p:cNvPr>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1.5.5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两种典型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Tree>
    <p:extLst>
      <p:ext uri="{BB962C8B-B14F-4D97-AF65-F5344CB8AC3E}">
        <p14:creationId xmlns:p14="http://schemas.microsoft.com/office/powerpoint/2010/main" val="1483203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48613"/>
          <p:cNvSpPr txBox="1"/>
          <p:nvPr/>
        </p:nvSpPr>
        <p:spPr>
          <a:xfrm>
            <a:off x="257648" y="281691"/>
            <a:ext cx="235667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导论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航运最新进展</a:t>
            </a:r>
            <a:endParaRPr lang="zh-CN" altLang="en-US" sz="1600" b="1" dirty="0">
              <a:solidFill>
                <a:srgbClr val="004289"/>
              </a:solidFill>
              <a:ea typeface="黑体" panose="02010609060101010101" pitchFamily="49" charset="-122"/>
              <a:cs typeface="Arial" panose="020B0604020202020204" pitchFamily="34" charset="0"/>
            </a:endParaRPr>
          </a:p>
        </p:txBody>
      </p:sp>
      <p:graphicFrame>
        <p:nvGraphicFramePr>
          <p:cNvPr id="4" name="图表 3">
            <a:extLst>
              <a:ext uri="{FF2B5EF4-FFF2-40B4-BE49-F238E27FC236}">
                <a16:creationId xmlns="" xmlns:a16="http://schemas.microsoft.com/office/drawing/2014/main" id="{20D693CB-755D-4755-B175-42C869A83430}"/>
              </a:ext>
            </a:extLst>
          </p:cNvPr>
          <p:cNvGraphicFramePr>
            <a:graphicFrameLocks/>
          </p:cNvGraphicFramePr>
          <p:nvPr>
            <p:extLst>
              <p:ext uri="{D42A27DB-BD31-4B8C-83A1-F6EECF244321}">
                <p14:modId xmlns:p14="http://schemas.microsoft.com/office/powerpoint/2010/main" val="161774893"/>
              </p:ext>
            </p:extLst>
          </p:nvPr>
        </p:nvGraphicFramePr>
        <p:xfrm>
          <a:off x="257648" y="764406"/>
          <a:ext cx="6402187" cy="4248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903944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3220" y="662940"/>
            <a:ext cx="2540000" cy="437515"/>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船舶代理企业：</a:t>
            </a:r>
          </a:p>
        </p:txBody>
      </p:sp>
      <p:pic>
        <p:nvPicPr>
          <p:cNvPr id="1026" name="Picture 2"/>
          <p:cNvPicPr>
            <a:picLocks noChangeAspect="1" noChangeArrowheads="1"/>
          </p:cNvPicPr>
          <p:nvPr/>
        </p:nvPicPr>
        <p:blipFill>
          <a:blip r:embed="rId3">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8184" y="1196453"/>
            <a:ext cx="6439643" cy="2973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048613">
            <a:extLst>
              <a:ext uri="{FF2B5EF4-FFF2-40B4-BE49-F238E27FC236}">
                <a16:creationId xmlns:a16="http://schemas.microsoft.com/office/drawing/2014/main" xmlns="" id="{482F490E-6857-42D5-A5B7-349B379F7035}"/>
              </a:ext>
            </a:extLst>
          </p:cNvPr>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1.5.5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两种典型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Tree>
    <p:extLst>
      <p:ext uri="{BB962C8B-B14F-4D97-AF65-F5344CB8AC3E}">
        <p14:creationId xmlns:p14="http://schemas.microsoft.com/office/powerpoint/2010/main" val="17263913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57810" y="1100455"/>
            <a:ext cx="6221730" cy="321119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552804" y="1700510"/>
            <a:ext cx="5887934" cy="1873308"/>
          </a:xfrm>
          <a:prstGeom prst="rect">
            <a:avLst/>
          </a:prstGeom>
          <a:noFill/>
          <a:ln w="9525">
            <a:noFill/>
            <a:miter lim="800000"/>
          </a:ln>
        </p:spPr>
        <p:txBody>
          <a:bodyPr wrap="square" lIns="57443" tIns="28721" rIns="57443" bIns="28721">
            <a:spAutoFit/>
          </a:bodyPr>
          <a:lstStyle/>
          <a:p>
            <a:pPr defTabSz="1222375" fontAlgn="base" latinLnBrk="1">
              <a:lnSpc>
                <a:spcPct val="125000"/>
              </a:lnSpc>
              <a:spcBef>
                <a:spcPts val="0"/>
              </a:spcBef>
              <a:spcAft>
                <a:spcPts val="0"/>
              </a:spcAft>
              <a:buFont typeface="Arial" panose="020B0604020202020204" pitchFamily="34" charset="0"/>
            </a:pPr>
            <a:r>
              <a:rPr lang="zh-CN"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货物代理：</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从事货物物流业务的货运代理人</a:t>
            </a:r>
            <a:endParaRPr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defTabSz="1222375" fontAlgn="base" latinLnBrk="1">
              <a:lnSpc>
                <a:spcPct val="125000"/>
              </a:lnSpc>
              <a:spcBef>
                <a:spcPts val="0"/>
              </a:spcBef>
              <a:spcAft>
                <a:spcPts val="0"/>
              </a:spcAft>
            </a:pPr>
            <a:r>
              <a:rPr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国际货运代理企业</a:t>
            </a:r>
            <a:r>
              <a:rPr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是指在合法的授权范围内接受货主的委托并代表货主办理有关海运货物的报关、交接、仓储、调拨、检验、包装、装箱、转运、订船等业务的企业。</a:t>
            </a:r>
            <a:endParaRPr 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defTabSz="1222375" fontAlgn="base" latinLnBrk="1">
              <a:lnSpc>
                <a:spcPct val="125000"/>
              </a:lnSpc>
              <a:spcBef>
                <a:spcPts val="0"/>
              </a:spcBef>
              <a:spcAft>
                <a:spcPts val="0"/>
              </a:spcAft>
            </a:pPr>
            <a:r>
              <a:rPr sz="1600" b="1" dirty="0" err="1">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从事国际货运代理业务的企业一般经营运输业务多年，精通业务，经验比较丰富，熟悉各种运输程序和规章制度</a:t>
            </a:r>
            <a:r>
              <a:rPr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a:t>
            </a:r>
            <a:endParaRPr 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2" name="文本框 1"/>
          <p:cNvSpPr txBox="1"/>
          <p:nvPr/>
        </p:nvSpPr>
        <p:spPr>
          <a:xfrm>
            <a:off x="363219" y="662940"/>
            <a:ext cx="4640431" cy="403316"/>
          </a:xfrm>
          <a:prstGeom prst="rect">
            <a:avLst/>
          </a:prstGeom>
          <a:noFill/>
        </p:spPr>
        <p:txBody>
          <a:bodyPr wrap="square" rtlCol="0" anchor="t">
            <a:spAutoFit/>
          </a:bodyPr>
          <a:lstStyle/>
          <a:p>
            <a:pPr defTabSz="1222375">
              <a:lnSpc>
                <a:spcPct val="125000"/>
              </a:lnSpc>
              <a:spcBef>
                <a:spcPts val="0"/>
              </a:spcBef>
              <a:spcAft>
                <a:spcPts val="0"/>
              </a:spcAft>
              <a:buFont typeface="Arial" panose="020B0604020202020204" pitchFamily="34" charset="0"/>
            </a:pPr>
            <a:r>
              <a:rPr b="1" dirty="0" err="1">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国际货运代理企业</a:t>
            </a:r>
            <a:endPar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6" name="TextBox 1048613">
            <a:extLst>
              <a:ext uri="{FF2B5EF4-FFF2-40B4-BE49-F238E27FC236}">
                <a16:creationId xmlns:a16="http://schemas.microsoft.com/office/drawing/2014/main" xmlns="" id="{017D957D-AD9D-444C-B3D6-8243CA484306}"/>
              </a:ext>
            </a:extLst>
          </p:cNvPr>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1.5.5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两种典型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Tree>
    <p:extLst>
      <p:ext uri="{BB962C8B-B14F-4D97-AF65-F5344CB8AC3E}">
        <p14:creationId xmlns:p14="http://schemas.microsoft.com/office/powerpoint/2010/main" val="4320549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57810" y="1100455"/>
            <a:ext cx="6221730" cy="321119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75508" y="1461621"/>
            <a:ext cx="5887934" cy="2488861"/>
          </a:xfrm>
          <a:prstGeom prst="rect">
            <a:avLst/>
          </a:prstGeom>
          <a:noFill/>
          <a:ln w="9525">
            <a:noFill/>
            <a:miter lim="800000"/>
          </a:ln>
        </p:spPr>
        <p:txBody>
          <a:bodyPr wrap="square" lIns="57443" tIns="28721" rIns="57443" bIns="28721">
            <a:spAutoFit/>
          </a:bodyPr>
          <a:lstStyle/>
          <a:p>
            <a:pPr marL="285750" indent="-285750" defTabSz="1222375">
              <a:lnSpc>
                <a:spcPct val="125000"/>
              </a:lnSpc>
              <a:spcBef>
                <a:spcPts val="0"/>
              </a:spcBef>
              <a:spcAft>
                <a:spcPts val="0"/>
              </a:spcAft>
              <a:buFont typeface="Arial" panose="020B0604020202020204" pitchFamily="34" charset="0"/>
              <a:buChar char="•"/>
            </a:pP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可以担任工商企业的顾问，为客户提供运费、包装、单证、结关、领事要求、金融等方面的业务咨询。</a:t>
            </a:r>
            <a:endPar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defTabSz="1222375">
              <a:lnSpc>
                <a:spcPct val="125000"/>
              </a:lnSpc>
              <a:spcBef>
                <a:spcPts val="0"/>
              </a:spcBef>
              <a:spcAft>
                <a:spcPts val="0"/>
              </a:spcAft>
              <a:buFont typeface="Arial" panose="020B0604020202020204" pitchFamily="34" charset="0"/>
              <a:buChar char="•"/>
            </a:pP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将小批量货物集中为成组货物，并以批量方式交付运输承运人，获得较为优惠的运输费率。</a:t>
            </a:r>
            <a:endPar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defTabSz="1222375">
              <a:lnSpc>
                <a:spcPct val="125000"/>
              </a:lnSpc>
              <a:spcBef>
                <a:spcPts val="0"/>
              </a:spcBef>
              <a:spcAft>
                <a:spcPts val="0"/>
              </a:spcAft>
              <a:buFont typeface="Arial" panose="020B0604020202020204" pitchFamily="34" charset="0"/>
              <a:buChar char="•"/>
            </a:pP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可以作为多式联运经营人或无船承运人承担“合同承运人”的重任，甚至可以将服务延伸至仓储、库存管理及其他物流增值服务，成为名副其实的全球第三方综合性服务供应商，解决工商企业全球供应链管理难题。</a:t>
            </a:r>
          </a:p>
        </p:txBody>
      </p:sp>
      <p:sp>
        <p:nvSpPr>
          <p:cNvPr id="2" name="文本框 1"/>
          <p:cNvSpPr txBox="1"/>
          <p:nvPr/>
        </p:nvSpPr>
        <p:spPr>
          <a:xfrm>
            <a:off x="363219" y="662940"/>
            <a:ext cx="4640431" cy="403316"/>
          </a:xfrm>
          <a:prstGeom prst="rect">
            <a:avLst/>
          </a:prstGeom>
          <a:noFill/>
        </p:spPr>
        <p:txBody>
          <a:bodyPr wrap="square" rtlCol="0" anchor="t">
            <a:spAutoFit/>
          </a:bodyPr>
          <a:lstStyle/>
          <a:p>
            <a:pPr defTabSz="1222375">
              <a:lnSpc>
                <a:spcPct val="125000"/>
              </a:lnSpc>
              <a:spcBef>
                <a:spcPts val="0"/>
              </a:spcBef>
              <a:spcAft>
                <a:spcPts val="0"/>
              </a:spcAft>
              <a:buFont typeface="Arial" panose="020B0604020202020204" pitchFamily="34" charset="0"/>
            </a:pPr>
            <a:r>
              <a:rPr b="1" dirty="0" err="1">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国际货运代理企业</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的作用</a:t>
            </a:r>
            <a:endPar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9" name="TextBox 1048613">
            <a:extLst>
              <a:ext uri="{FF2B5EF4-FFF2-40B4-BE49-F238E27FC236}">
                <a16:creationId xmlns:a16="http://schemas.microsoft.com/office/drawing/2014/main" xmlns="" id="{CB2A6CBD-1F93-4864-8526-366D67DFD82D}"/>
              </a:ext>
            </a:extLst>
          </p:cNvPr>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1.5.5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两种典型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Tree>
    <p:extLst>
      <p:ext uri="{BB962C8B-B14F-4D97-AF65-F5344CB8AC3E}">
        <p14:creationId xmlns:p14="http://schemas.microsoft.com/office/powerpoint/2010/main" val="11072815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57810" y="1100455"/>
            <a:ext cx="6221730" cy="321119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592560" y="1781840"/>
            <a:ext cx="5887934" cy="1565532"/>
          </a:xfrm>
          <a:prstGeom prst="rect">
            <a:avLst/>
          </a:prstGeom>
          <a:noFill/>
          <a:ln w="9525">
            <a:noFill/>
            <a:miter lim="800000"/>
          </a:ln>
        </p:spPr>
        <p:txBody>
          <a:bodyPr wrap="square" lIns="57443" tIns="28721" rIns="57443" bIns="28721">
            <a:spAutoFit/>
          </a:bodyPr>
          <a:lstStyle>
            <a:lvl1pPr defTabSz="1222375">
              <a:lnSpc>
                <a:spcPct val="125000"/>
              </a:lnSpc>
              <a:spcBef>
                <a:spcPts val="0"/>
              </a:spcBef>
              <a:spcAft>
                <a:spcPts val="0"/>
              </a:spcAft>
              <a:defRPr sz="1600" b="1">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defRPr>
            </a:lvl1pPr>
          </a:lstStyle>
          <a:p>
            <a:pPr marL="285750" indent="-285750">
              <a:buFont typeface="Arial" panose="020B0604020202020204" pitchFamily="34" charset="0"/>
              <a:buChar char="•"/>
            </a:pPr>
            <a:r>
              <a:rPr lang="zh-CN" altLang="zh-CN" dirty="0"/>
              <a:t>有权要求货主根据需要提供相应运输单证、文件等资料</a:t>
            </a:r>
            <a:endParaRPr lang="en-US" altLang="zh-CN" dirty="0"/>
          </a:p>
          <a:p>
            <a:pPr marL="285750" indent="-285750">
              <a:buFont typeface="Arial" panose="020B0604020202020204" pitchFamily="34" charset="0"/>
              <a:buChar char="•"/>
            </a:pPr>
            <a:r>
              <a:rPr lang="zh-CN" altLang="zh-CN" dirty="0"/>
              <a:t>有权要求货主预付或偿还处理委托事务而产生的各项费用</a:t>
            </a:r>
            <a:r>
              <a:rPr lang="en-US" altLang="zh-CN" dirty="0"/>
              <a:t>(</a:t>
            </a:r>
            <a:r>
              <a:rPr lang="zh-CN" altLang="zh-CN" dirty="0"/>
              <a:t>如装卸费</a:t>
            </a:r>
            <a:r>
              <a:rPr lang="en-US" altLang="zh-CN" dirty="0"/>
              <a:t>)</a:t>
            </a:r>
          </a:p>
          <a:p>
            <a:pPr marL="285750" indent="-285750">
              <a:buFont typeface="Arial" panose="020B0604020202020204" pitchFamily="34" charset="0"/>
              <a:buChar char="•"/>
            </a:pPr>
            <a:r>
              <a:rPr lang="zh-CN" altLang="zh-CN" dirty="0"/>
              <a:t>有权要求货主支付代理服务的佣金</a:t>
            </a:r>
            <a:endParaRPr lang="en-US" altLang="zh-CN" dirty="0"/>
          </a:p>
          <a:p>
            <a:pPr marL="285750" indent="-285750">
              <a:buFont typeface="Arial" panose="020B0604020202020204" pitchFamily="34" charset="0"/>
              <a:buChar char="•"/>
            </a:pPr>
            <a:r>
              <a:rPr lang="zh-CN" altLang="zh-CN" dirty="0"/>
              <a:t>有权要求货主承担因此而达成的运输合同</a:t>
            </a:r>
          </a:p>
        </p:txBody>
      </p:sp>
      <p:sp>
        <p:nvSpPr>
          <p:cNvPr id="2" name="文本框 1"/>
          <p:cNvSpPr txBox="1"/>
          <p:nvPr/>
        </p:nvSpPr>
        <p:spPr>
          <a:xfrm>
            <a:off x="363219" y="662940"/>
            <a:ext cx="4640431" cy="403316"/>
          </a:xfrm>
          <a:prstGeom prst="rect">
            <a:avLst/>
          </a:prstGeom>
          <a:noFill/>
        </p:spPr>
        <p:txBody>
          <a:bodyPr wrap="square" rtlCol="0" anchor="t">
            <a:spAutoFit/>
          </a:bodyPr>
          <a:lstStyle/>
          <a:p>
            <a:pPr defTabSz="1222375">
              <a:lnSpc>
                <a:spcPct val="125000"/>
              </a:lnSpc>
              <a:spcBef>
                <a:spcPts val="0"/>
              </a:spcBef>
              <a:spcAft>
                <a:spcPts val="0"/>
              </a:spcAft>
              <a:buFont typeface="Arial" panose="020B0604020202020204" pitchFamily="34" charset="0"/>
            </a:pPr>
            <a:r>
              <a:rPr b="1" dirty="0" err="1">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国际货运代理企业</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的权利</a:t>
            </a:r>
            <a:endPar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9" name="TextBox 1048613">
            <a:extLst>
              <a:ext uri="{FF2B5EF4-FFF2-40B4-BE49-F238E27FC236}">
                <a16:creationId xmlns:a16="http://schemas.microsoft.com/office/drawing/2014/main" xmlns="" id="{392860FE-3200-46D2-8691-4AA2865B67EB}"/>
              </a:ext>
            </a:extLst>
          </p:cNvPr>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1.5.5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两种典型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Tree>
    <p:extLst>
      <p:ext uri="{BB962C8B-B14F-4D97-AF65-F5344CB8AC3E}">
        <p14:creationId xmlns:p14="http://schemas.microsoft.com/office/powerpoint/2010/main" val="39708378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57810" y="1100455"/>
            <a:ext cx="6221730" cy="321119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519958" y="1700510"/>
            <a:ext cx="5779837" cy="1565532"/>
          </a:xfrm>
          <a:prstGeom prst="rect">
            <a:avLst/>
          </a:prstGeom>
          <a:noFill/>
          <a:ln w="9525">
            <a:noFill/>
            <a:miter lim="800000"/>
          </a:ln>
        </p:spPr>
        <p:txBody>
          <a:bodyPr wrap="square" lIns="57443" tIns="28721" rIns="57443" bIns="28721">
            <a:spAutoFit/>
          </a:bodyPr>
          <a:lstStyle>
            <a:lvl1pPr defTabSz="1222375">
              <a:lnSpc>
                <a:spcPct val="125000"/>
              </a:lnSpc>
              <a:spcBef>
                <a:spcPts val="0"/>
              </a:spcBef>
              <a:spcAft>
                <a:spcPts val="0"/>
              </a:spcAft>
              <a:defRPr sz="1600" b="1">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defRPr>
            </a:lvl1pPr>
          </a:lstStyle>
          <a:p>
            <a:pPr marL="285750" indent="-285750">
              <a:buFont typeface="Arial" panose="020B0604020202020204" pitchFamily="34" charset="0"/>
              <a:buChar char="•"/>
            </a:pPr>
            <a:r>
              <a:rPr lang="zh-CN" altLang="zh-CN" dirty="0"/>
              <a:t>必须按规定办事，货主也许或坚持某个航运公司或者装卸港口</a:t>
            </a:r>
            <a:endParaRPr lang="en-US" altLang="zh-CN" dirty="0"/>
          </a:p>
          <a:p>
            <a:pPr marL="285750" indent="-285750">
              <a:buFont typeface="Arial" panose="020B0604020202020204" pitchFamily="34" charset="0"/>
              <a:buChar char="•"/>
            </a:pPr>
            <a:r>
              <a:rPr lang="zh-CN" altLang="en-US" dirty="0"/>
              <a:t>必须对</a:t>
            </a:r>
            <a:r>
              <a:rPr lang="zh-CN" altLang="zh-CN" dirty="0"/>
              <a:t>货主的业务信息保密</a:t>
            </a:r>
            <a:endParaRPr lang="en-US" altLang="zh-CN" dirty="0"/>
          </a:p>
          <a:p>
            <a:pPr marL="285750" indent="-285750">
              <a:buFont typeface="Arial" panose="020B0604020202020204" pitchFamily="34" charset="0"/>
              <a:buChar char="•"/>
            </a:pPr>
            <a:r>
              <a:rPr lang="zh-CN" altLang="en-US" dirty="0"/>
              <a:t>必须</a:t>
            </a:r>
            <a:r>
              <a:rPr lang="zh-CN" altLang="zh-CN" dirty="0"/>
              <a:t>遵循诚实信用的原则，如实向货主同胞所委托事务的处理方法，并提供中肯建议，便于货主进行合理决策</a:t>
            </a:r>
          </a:p>
        </p:txBody>
      </p:sp>
      <p:sp>
        <p:nvSpPr>
          <p:cNvPr id="2" name="文本框 1"/>
          <p:cNvSpPr txBox="1"/>
          <p:nvPr/>
        </p:nvSpPr>
        <p:spPr>
          <a:xfrm>
            <a:off x="363219" y="662940"/>
            <a:ext cx="4640431" cy="403316"/>
          </a:xfrm>
          <a:prstGeom prst="rect">
            <a:avLst/>
          </a:prstGeom>
          <a:noFill/>
        </p:spPr>
        <p:txBody>
          <a:bodyPr wrap="square" rtlCol="0" anchor="t">
            <a:spAutoFit/>
          </a:bodyPr>
          <a:lstStyle/>
          <a:p>
            <a:pPr defTabSz="1222375">
              <a:lnSpc>
                <a:spcPct val="125000"/>
              </a:lnSpc>
              <a:spcBef>
                <a:spcPts val="0"/>
              </a:spcBef>
              <a:spcAft>
                <a:spcPts val="0"/>
              </a:spcAft>
              <a:buFont typeface="Arial" panose="020B0604020202020204" pitchFamily="34" charset="0"/>
            </a:pPr>
            <a:r>
              <a:rPr b="1" dirty="0" err="1">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国际货运代理企业</a:t>
            </a: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的义务</a:t>
            </a:r>
            <a:endPar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9" name="TextBox 1048613">
            <a:extLst>
              <a:ext uri="{FF2B5EF4-FFF2-40B4-BE49-F238E27FC236}">
                <a16:creationId xmlns:a16="http://schemas.microsoft.com/office/drawing/2014/main" xmlns="" id="{E80AA8F7-0300-4A1D-8340-7BA5A8055D28}"/>
              </a:ext>
            </a:extLst>
          </p:cNvPr>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1.5.5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两种典型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Tree>
    <p:extLst>
      <p:ext uri="{BB962C8B-B14F-4D97-AF65-F5344CB8AC3E}">
        <p14:creationId xmlns:p14="http://schemas.microsoft.com/office/powerpoint/2010/main" val="2632643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57810" y="1100455"/>
            <a:ext cx="6221730" cy="3624391"/>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66090" y="1412478"/>
            <a:ext cx="5995670" cy="2796638"/>
          </a:xfrm>
          <a:prstGeom prst="rect">
            <a:avLst/>
          </a:prstGeom>
          <a:noFill/>
          <a:ln w="9525">
            <a:noFill/>
            <a:miter lim="800000"/>
          </a:ln>
        </p:spPr>
        <p:txBody>
          <a:bodyPr wrap="square" lIns="57443" tIns="28721" rIns="57443" bIns="28721">
            <a:spAutoFit/>
          </a:bodyPr>
          <a:lstStyle>
            <a:lvl1pPr defTabSz="1222375">
              <a:lnSpc>
                <a:spcPct val="125000"/>
              </a:lnSpc>
              <a:spcBef>
                <a:spcPts val="0"/>
              </a:spcBef>
              <a:spcAft>
                <a:spcPts val="0"/>
              </a:spcAft>
              <a:defRPr sz="1600" b="1">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en-US" altLang="zh-CN" dirty="0">
                <a:solidFill>
                  <a:srgbClr val="C00000"/>
                </a:solidFill>
              </a:rPr>
              <a:t>1</a:t>
            </a:r>
            <a:r>
              <a:rPr lang="zh-CN" altLang="en-US" dirty="0">
                <a:solidFill>
                  <a:srgbClr val="C00000"/>
                </a:solidFill>
              </a:rPr>
              <a:t>、定义的不同</a:t>
            </a:r>
            <a:endParaRPr lang="en-US" altLang="zh-CN" dirty="0">
              <a:solidFill>
                <a:srgbClr val="C00000"/>
              </a:solidFill>
            </a:endParaRPr>
          </a:p>
          <a:p>
            <a:endParaRPr lang="en-US" altLang="zh-CN" dirty="0"/>
          </a:p>
          <a:p>
            <a:r>
              <a:rPr lang="zh-CN" altLang="en-US" dirty="0"/>
              <a:t>货代：全称为货运代理。指的是受货主的委托完成货物在进出口物流运输的某一个环节或与此有关的环节。常见的货代工作有：空海运进出口、进口清关、进口报关等等。</a:t>
            </a:r>
            <a:endParaRPr lang="en-US" altLang="zh-CN" dirty="0"/>
          </a:p>
          <a:p>
            <a:endParaRPr lang="zh-CN" altLang="en-US" dirty="0"/>
          </a:p>
          <a:p>
            <a:r>
              <a:rPr lang="zh-CN" altLang="en-US" dirty="0"/>
              <a:t>船代：全称为船舶代理。指的是针对船舶业务相关的手续和协调工作，最终确保货物在装卸得以顺利进行。常见的船代工作有：检疫、拖车、装卸货物、代签提单等等。</a:t>
            </a:r>
          </a:p>
        </p:txBody>
      </p:sp>
      <p:sp>
        <p:nvSpPr>
          <p:cNvPr id="2" name="文本框 1"/>
          <p:cNvSpPr txBox="1"/>
          <p:nvPr/>
        </p:nvSpPr>
        <p:spPr>
          <a:xfrm>
            <a:off x="363220" y="662940"/>
            <a:ext cx="2540000" cy="403316"/>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船代和货代的区别</a:t>
            </a:r>
            <a:r>
              <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a:t>
            </a:r>
          </a:p>
        </p:txBody>
      </p:sp>
      <p:sp>
        <p:nvSpPr>
          <p:cNvPr id="9" name="TextBox 1048613">
            <a:extLst>
              <a:ext uri="{FF2B5EF4-FFF2-40B4-BE49-F238E27FC236}">
                <a16:creationId xmlns:a16="http://schemas.microsoft.com/office/drawing/2014/main" xmlns="" id="{8983F47A-53B9-45E7-8B54-E33BA814EDBD}"/>
              </a:ext>
            </a:extLst>
          </p:cNvPr>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1.5.5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两种典型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Tree>
    <p:extLst>
      <p:ext uri="{BB962C8B-B14F-4D97-AF65-F5344CB8AC3E}">
        <p14:creationId xmlns:p14="http://schemas.microsoft.com/office/powerpoint/2010/main" val="232102594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57810" y="1100455"/>
            <a:ext cx="6221730" cy="3624391"/>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83870" y="1360443"/>
            <a:ext cx="5995670" cy="3104414"/>
          </a:xfrm>
          <a:prstGeom prst="rect">
            <a:avLst/>
          </a:prstGeom>
          <a:noFill/>
          <a:ln w="9525">
            <a:noFill/>
            <a:miter lim="800000"/>
          </a:ln>
        </p:spPr>
        <p:txBody>
          <a:bodyPr wrap="square" lIns="57443" tIns="28721" rIns="57443" bIns="28721">
            <a:spAutoFit/>
          </a:bodyPr>
          <a:lstStyle>
            <a:lvl1pPr defTabSz="1222375">
              <a:lnSpc>
                <a:spcPct val="125000"/>
              </a:lnSpc>
              <a:spcBef>
                <a:spcPts val="0"/>
              </a:spcBef>
              <a:spcAft>
                <a:spcPts val="0"/>
              </a:spcAft>
              <a:defRPr sz="1600" b="1">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en-US" altLang="zh-CN" dirty="0">
                <a:solidFill>
                  <a:srgbClr val="C00000"/>
                </a:solidFill>
              </a:rPr>
              <a:t>2</a:t>
            </a:r>
            <a:r>
              <a:rPr lang="zh-CN" altLang="en-US" dirty="0">
                <a:solidFill>
                  <a:srgbClr val="C00000"/>
                </a:solidFill>
              </a:rPr>
              <a:t>、职责的不同</a:t>
            </a:r>
            <a:endParaRPr lang="en-US" altLang="zh-CN" dirty="0">
              <a:solidFill>
                <a:srgbClr val="C00000"/>
              </a:solidFill>
            </a:endParaRPr>
          </a:p>
          <a:p>
            <a:r>
              <a:rPr lang="zh-CN" altLang="en-US" dirty="0"/>
              <a:t>货代：本质上和第三方物流是相同的，并不是船公司的实际承运人，而是货主的委托者，帮助货主处理货物在进出口物流中的环节衔接和沟通。</a:t>
            </a:r>
          </a:p>
          <a:p>
            <a:r>
              <a:rPr lang="zh-CN" altLang="en-US" dirty="0"/>
              <a:t>船代：而船代则主要是为船舶和船公司提供一系列特定服务的。</a:t>
            </a:r>
            <a:endParaRPr lang="en-US" altLang="zh-CN" dirty="0"/>
          </a:p>
          <a:p>
            <a:endParaRPr lang="zh-CN" altLang="en-US" dirty="0"/>
          </a:p>
          <a:p>
            <a:r>
              <a:rPr lang="en-US" altLang="zh-CN" dirty="0">
                <a:solidFill>
                  <a:srgbClr val="C00000"/>
                </a:solidFill>
              </a:rPr>
              <a:t>3</a:t>
            </a:r>
            <a:r>
              <a:rPr lang="zh-CN" altLang="en-US" dirty="0">
                <a:solidFill>
                  <a:srgbClr val="C00000"/>
                </a:solidFill>
              </a:rPr>
              <a:t>、服务对象的不同</a:t>
            </a:r>
            <a:endParaRPr lang="en-US" altLang="zh-CN" dirty="0">
              <a:solidFill>
                <a:srgbClr val="C00000"/>
              </a:solidFill>
            </a:endParaRPr>
          </a:p>
          <a:p>
            <a:r>
              <a:rPr lang="zh-CN" altLang="en-US" dirty="0"/>
              <a:t>货代：服务于广大的外贸、工厂及货主朋友，是货主和承运人之间的纽带。</a:t>
            </a:r>
          </a:p>
          <a:p>
            <a:r>
              <a:rPr lang="zh-CN" altLang="en-US" dirty="0"/>
              <a:t>船代：服务于船公司，是船公司或者承运人和港口之间的桥梁。</a:t>
            </a:r>
          </a:p>
        </p:txBody>
      </p:sp>
      <p:sp>
        <p:nvSpPr>
          <p:cNvPr id="2" name="文本框 1"/>
          <p:cNvSpPr txBox="1"/>
          <p:nvPr/>
        </p:nvSpPr>
        <p:spPr>
          <a:xfrm>
            <a:off x="363220" y="662940"/>
            <a:ext cx="2540000" cy="403316"/>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船代和货代的区别</a:t>
            </a:r>
            <a:r>
              <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a:t>
            </a:r>
          </a:p>
        </p:txBody>
      </p:sp>
      <p:sp>
        <p:nvSpPr>
          <p:cNvPr id="9" name="TextBox 1048613">
            <a:extLst>
              <a:ext uri="{FF2B5EF4-FFF2-40B4-BE49-F238E27FC236}">
                <a16:creationId xmlns:a16="http://schemas.microsoft.com/office/drawing/2014/main" xmlns="" id="{119FB538-7A1E-4682-A2C4-07A5D0038F44}"/>
              </a:ext>
            </a:extLst>
          </p:cNvPr>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1.5.5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两种典型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Tree>
    <p:extLst>
      <p:ext uri="{BB962C8B-B14F-4D97-AF65-F5344CB8AC3E}">
        <p14:creationId xmlns:p14="http://schemas.microsoft.com/office/powerpoint/2010/main" val="204401629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1.5.6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sp>
        <p:nvSpPr>
          <p:cNvPr id="2" name="文本框 1"/>
          <p:cNvSpPr txBox="1">
            <a:spLocks noChangeArrowheads="1"/>
          </p:cNvSpPr>
          <p:nvPr/>
        </p:nvSpPr>
        <p:spPr bwMode="auto">
          <a:xfrm>
            <a:off x="257810" y="658485"/>
            <a:ext cx="2566670" cy="321945"/>
          </a:xfrm>
          <a:prstGeom prst="rect">
            <a:avLst/>
          </a:prstGeom>
          <a:noFill/>
          <a:ln w="9525">
            <a:noFill/>
            <a:miter lim="800000"/>
          </a:ln>
        </p:spPr>
        <p:txBody>
          <a:bodyPr wrap="square" lIns="76804" tIns="38401" rIns="76804" bIns="38401">
            <a:spAutoFit/>
          </a:bodyPr>
          <a:lstStyle/>
          <a:p>
            <a:pPr defTabSz="1222375" fontAlgn="base" latinLnBrk="1">
              <a:spcBef>
                <a:spcPct val="0"/>
              </a:spcBef>
              <a:spcAft>
                <a:spcPct val="0"/>
              </a:spcAft>
              <a:buFont typeface="Arial" panose="020B0604020202020204" pitchFamily="34" charset="0"/>
            </a:pPr>
            <a:r>
              <a:rPr lang="zh-CN" altLang="en-US" sz="1600" b="1" kern="0"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世界十大航运公司排名：</a:t>
            </a:r>
          </a:p>
        </p:txBody>
      </p:sp>
      <p:graphicFrame>
        <p:nvGraphicFramePr>
          <p:cNvPr id="5" name="表格 4"/>
          <p:cNvGraphicFramePr>
            <a:graphicFrameLocks noGrp="1"/>
          </p:cNvGraphicFramePr>
          <p:nvPr>
            <p:extLst>
              <p:ext uri="{D42A27DB-BD31-4B8C-83A1-F6EECF244321}">
                <p14:modId xmlns:p14="http://schemas.microsoft.com/office/powerpoint/2010/main" val="4057811350"/>
              </p:ext>
            </p:extLst>
          </p:nvPr>
        </p:nvGraphicFramePr>
        <p:xfrm>
          <a:off x="323131" y="1003148"/>
          <a:ext cx="6058225" cy="3649690"/>
        </p:xfrm>
        <a:graphic>
          <a:graphicData uri="http://schemas.openxmlformats.org/drawingml/2006/table">
            <a:tbl>
              <a:tblPr firstRow="1" bandRow="1">
                <a:tableStyleId>{3B4B98B0-60AC-42C2-AFA5-B58CD77FA1E5}</a:tableStyleId>
              </a:tblPr>
              <a:tblGrid>
                <a:gridCol w="648072">
                  <a:extLst>
                    <a:ext uri="{9D8B030D-6E8A-4147-A177-3AD203B41FA5}">
                      <a16:colId xmlns:a16="http://schemas.microsoft.com/office/drawing/2014/main" xmlns="" val="20000"/>
                    </a:ext>
                  </a:extLst>
                </a:gridCol>
                <a:gridCol w="2559385">
                  <a:extLst>
                    <a:ext uri="{9D8B030D-6E8A-4147-A177-3AD203B41FA5}">
                      <a16:colId xmlns:a16="http://schemas.microsoft.com/office/drawing/2014/main" xmlns="" val="20001"/>
                    </a:ext>
                  </a:extLst>
                </a:gridCol>
                <a:gridCol w="1157616">
                  <a:extLst>
                    <a:ext uri="{9D8B030D-6E8A-4147-A177-3AD203B41FA5}">
                      <a16:colId xmlns:a16="http://schemas.microsoft.com/office/drawing/2014/main" xmlns="" val="20002"/>
                    </a:ext>
                  </a:extLst>
                </a:gridCol>
                <a:gridCol w="1693152">
                  <a:extLst>
                    <a:ext uri="{9D8B030D-6E8A-4147-A177-3AD203B41FA5}">
                      <a16:colId xmlns:a16="http://schemas.microsoft.com/office/drawing/2014/main" xmlns="" val="20003"/>
                    </a:ext>
                  </a:extLst>
                </a:gridCol>
              </a:tblGrid>
              <a:tr h="216024">
                <a:tc>
                  <a:txBody>
                    <a:bodyPr/>
                    <a:lstStyle/>
                    <a:p>
                      <a:pPr algn="ctr"/>
                      <a:r>
                        <a:rPr lang="zh-CN" altLang="en-US" sz="1400" b="1" dirty="0">
                          <a:solidFill>
                            <a:srgbClr val="1F4E79"/>
                          </a:solidFill>
                          <a:latin typeface="Times New Roman" pitchFamily="18" charset="0"/>
                          <a:cs typeface="Times New Roman" pitchFamily="18" charset="0"/>
                        </a:rPr>
                        <a:t>排名</a:t>
                      </a:r>
                    </a:p>
                  </a:txBody>
                  <a:tcPr marL="91444" marR="91444" marT="45715" marB="45715" anchor="ctr"/>
                </a:tc>
                <a:tc>
                  <a:txBody>
                    <a:bodyPr/>
                    <a:lstStyle/>
                    <a:p>
                      <a:pPr algn="ctr"/>
                      <a:r>
                        <a:rPr lang="zh-CN" altLang="en-US" sz="1400" b="1" dirty="0">
                          <a:solidFill>
                            <a:srgbClr val="1F4E79"/>
                          </a:solidFill>
                          <a:latin typeface="Times New Roman" pitchFamily="18" charset="0"/>
                          <a:cs typeface="Times New Roman" pitchFamily="18" charset="0"/>
                        </a:rPr>
                        <a:t>船公司</a:t>
                      </a:r>
                    </a:p>
                  </a:txBody>
                  <a:tcPr marL="91444" marR="91444" marT="45715" marB="45715" anchor="ctr"/>
                </a:tc>
                <a:tc>
                  <a:txBody>
                    <a:bodyPr/>
                    <a:lstStyle/>
                    <a:p>
                      <a:pPr algn="ctr"/>
                      <a:r>
                        <a:rPr lang="zh-CN" altLang="en-US" sz="1400" b="1" dirty="0">
                          <a:solidFill>
                            <a:srgbClr val="1F4E79"/>
                          </a:solidFill>
                          <a:latin typeface="Times New Roman" pitchFamily="18" charset="0"/>
                          <a:cs typeface="Times New Roman" pitchFamily="18" charset="0"/>
                        </a:rPr>
                        <a:t>国家或地区</a:t>
                      </a:r>
                    </a:p>
                  </a:txBody>
                  <a:tcPr marL="91444" marR="91444" marT="45715" marB="45715" anchor="ctr"/>
                </a:tc>
                <a:tc>
                  <a:txBody>
                    <a:bodyPr/>
                    <a:lstStyle/>
                    <a:p>
                      <a:pPr algn="ctr"/>
                      <a:r>
                        <a:rPr lang="en-US" altLang="zh-CN" sz="1400" b="1" dirty="0" smtClean="0">
                          <a:solidFill>
                            <a:srgbClr val="1F4E79"/>
                          </a:solidFill>
                          <a:latin typeface="Times New Roman" panose="02020603050405020304" pitchFamily="18" charset="0"/>
                          <a:cs typeface="Times New Roman" panose="02020603050405020304" pitchFamily="18" charset="0"/>
                        </a:rPr>
                        <a:t>2023</a:t>
                      </a:r>
                      <a:r>
                        <a:rPr lang="zh-CN" altLang="en-US" sz="1400" b="1" dirty="0" smtClean="0">
                          <a:solidFill>
                            <a:srgbClr val="1F4E79"/>
                          </a:solidFill>
                          <a:latin typeface="Times New Roman" panose="02020603050405020304" pitchFamily="18" charset="0"/>
                          <a:cs typeface="Times New Roman" panose="02020603050405020304" pitchFamily="18" charset="0"/>
                        </a:rPr>
                        <a:t>年</a:t>
                      </a:r>
                      <a:r>
                        <a:rPr lang="zh-CN" altLang="en-US" sz="1400" b="1" dirty="0">
                          <a:solidFill>
                            <a:srgbClr val="1F4E79"/>
                          </a:solidFill>
                          <a:latin typeface="Times New Roman" panose="02020603050405020304" pitchFamily="18" charset="0"/>
                          <a:cs typeface="Times New Roman" panose="02020603050405020304" pitchFamily="18" charset="0"/>
                        </a:rPr>
                        <a:t>运力</a:t>
                      </a:r>
                      <a:r>
                        <a:rPr lang="en-US" altLang="zh-CN" sz="1400" b="1" dirty="0">
                          <a:solidFill>
                            <a:srgbClr val="1F4E79"/>
                          </a:solidFill>
                          <a:latin typeface="Times New Roman" panose="02020603050405020304" pitchFamily="18" charset="0"/>
                          <a:cs typeface="Times New Roman" panose="02020603050405020304" pitchFamily="18" charset="0"/>
                        </a:rPr>
                        <a:t>(TEU)</a:t>
                      </a:r>
                      <a:endParaRPr lang="zh-CN" altLang="en-US" sz="1400" b="1" dirty="0">
                        <a:solidFill>
                          <a:srgbClr val="1F4E79"/>
                        </a:solidFill>
                        <a:latin typeface="Times New Roman" pitchFamily="18" charset="0"/>
                        <a:cs typeface="Times New Roman" pitchFamily="18" charset="0"/>
                      </a:endParaRPr>
                    </a:p>
                  </a:txBody>
                  <a:tcPr marL="91444" marR="91444" marT="45715" marB="45715" anchor="ctr"/>
                </a:tc>
                <a:extLst>
                  <a:ext uri="{0D108BD9-81ED-4DB2-BD59-A6C34878D82A}">
                    <a16:rowId xmlns:a16="http://schemas.microsoft.com/office/drawing/2014/main" xmlns="" val="10000"/>
                  </a:ext>
                </a:extLst>
              </a:tr>
              <a:tr h="283108">
                <a:tc>
                  <a:txBody>
                    <a:bodyPr/>
                    <a:lstStyle/>
                    <a:p>
                      <a:pPr algn="ctr"/>
                      <a:r>
                        <a:rPr lang="en-US" altLang="zh-CN" sz="1400" b="1" dirty="0">
                          <a:solidFill>
                            <a:srgbClr val="1F4E79"/>
                          </a:solidFill>
                          <a:latin typeface="Times New Roman" panose="02020603050405020304" pitchFamily="18" charset="0"/>
                          <a:cs typeface="Times New Roman" panose="02020603050405020304" pitchFamily="18" charset="0"/>
                        </a:rPr>
                        <a:t>1</a:t>
                      </a:r>
                      <a:endParaRPr lang="zh-CN" altLang="en-US" sz="1400" b="1" dirty="0">
                        <a:solidFill>
                          <a:srgbClr val="1F4E79"/>
                        </a:solidFill>
                        <a:latin typeface="Times New Roman" pitchFamily="18" charset="0"/>
                        <a:cs typeface="Times New Roman" pitchFamily="18" charset="0"/>
                      </a:endParaRPr>
                    </a:p>
                  </a:txBody>
                  <a:tcPr marL="91444" marR="91444" marT="45715" marB="45715" anchor="ctr"/>
                </a:tc>
                <a:tc>
                  <a:txBody>
                    <a:bodyPr/>
                    <a:lstStyle/>
                    <a:p>
                      <a:pPr indent="127000" algn="ctr">
                        <a:lnSpc>
                          <a:spcPct val="150000"/>
                        </a:lnSpc>
                        <a:spcAft>
                          <a:spcPts val="0"/>
                        </a:spcAft>
                      </a:pPr>
                      <a:r>
                        <a:rPr lang="zh-CN" sz="1400" b="1" kern="1200" dirty="0">
                          <a:solidFill>
                            <a:srgbClr val="1F4E79"/>
                          </a:solidFill>
                          <a:latin typeface="Times New Roman" panose="02020603050405020304" pitchFamily="18" charset="0"/>
                          <a:ea typeface="+mn-ea"/>
                          <a:cs typeface="Times New Roman" panose="02020603050405020304" pitchFamily="18" charset="0"/>
                        </a:rPr>
                        <a:t>马士基航运</a:t>
                      </a:r>
                    </a:p>
                  </a:txBody>
                  <a:tcPr marL="68580" marR="68580" marT="0" marB="0" anchor="ctr"/>
                </a:tc>
                <a:tc>
                  <a:txBody>
                    <a:bodyPr/>
                    <a:lstStyle/>
                    <a:p>
                      <a:pPr indent="127000" algn="ctr">
                        <a:lnSpc>
                          <a:spcPct val="150000"/>
                        </a:lnSpc>
                        <a:spcAft>
                          <a:spcPts val="0"/>
                        </a:spcAft>
                      </a:pPr>
                      <a:r>
                        <a:rPr lang="zh-CN" sz="1400" b="1" kern="1200">
                          <a:solidFill>
                            <a:srgbClr val="1F4E79"/>
                          </a:solidFill>
                          <a:latin typeface="Times New Roman" panose="02020603050405020304" pitchFamily="18" charset="0"/>
                          <a:ea typeface="+mn-ea"/>
                          <a:cs typeface="Times New Roman" panose="02020603050405020304" pitchFamily="18" charset="0"/>
                        </a:rPr>
                        <a:t>丹麦</a:t>
                      </a:r>
                    </a:p>
                  </a:txBody>
                  <a:tcPr marL="68580" marR="68580" marT="0" marB="0" anchor="ctr"/>
                </a:tc>
                <a:tc>
                  <a:txBody>
                    <a:bodyPr/>
                    <a:lstStyle/>
                    <a:p>
                      <a:pPr indent="127000" algn="ctr">
                        <a:lnSpc>
                          <a:spcPct val="150000"/>
                        </a:lnSpc>
                        <a:spcAft>
                          <a:spcPts val="0"/>
                        </a:spcAft>
                      </a:pPr>
                      <a:r>
                        <a:rPr lang="en-US" sz="1400" b="1" kern="1200">
                          <a:solidFill>
                            <a:srgbClr val="1F4E79"/>
                          </a:solidFill>
                          <a:latin typeface="Times New Roman" panose="02020603050405020304" pitchFamily="18" charset="0"/>
                          <a:ea typeface="+mn-ea"/>
                          <a:cs typeface="Times New Roman" panose="02020603050405020304" pitchFamily="18" charset="0"/>
                        </a:rPr>
                        <a:t>4,189,046</a:t>
                      </a:r>
                      <a:endParaRPr lang="zh-CN" sz="1400" b="1" kern="1200">
                        <a:solidFill>
                          <a:srgbClr val="1F4E79"/>
                        </a:solidFill>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83108">
                <a:tc>
                  <a:txBody>
                    <a:bodyPr/>
                    <a:lstStyle/>
                    <a:p>
                      <a:pPr algn="ctr"/>
                      <a:r>
                        <a:rPr lang="en-US" altLang="zh-CN" sz="1400" b="1" dirty="0">
                          <a:solidFill>
                            <a:srgbClr val="1F4E79"/>
                          </a:solidFill>
                          <a:latin typeface="Times New Roman" panose="02020603050405020304" pitchFamily="18" charset="0"/>
                          <a:cs typeface="Times New Roman" panose="02020603050405020304" pitchFamily="18" charset="0"/>
                        </a:rPr>
                        <a:t>2</a:t>
                      </a:r>
                      <a:endParaRPr lang="zh-CN" altLang="en-US" sz="1400" b="1" dirty="0">
                        <a:solidFill>
                          <a:srgbClr val="1F4E79"/>
                        </a:solidFill>
                        <a:latin typeface="Times New Roman" pitchFamily="18" charset="0"/>
                        <a:cs typeface="Times New Roman" pitchFamily="18" charset="0"/>
                      </a:endParaRPr>
                    </a:p>
                  </a:txBody>
                  <a:tcPr marL="91444" marR="91444" marT="45715" marB="45715" anchor="ctr"/>
                </a:tc>
                <a:tc>
                  <a:txBody>
                    <a:bodyPr/>
                    <a:lstStyle/>
                    <a:p>
                      <a:pPr indent="127000" algn="ctr">
                        <a:lnSpc>
                          <a:spcPct val="150000"/>
                        </a:lnSpc>
                        <a:spcAft>
                          <a:spcPts val="0"/>
                        </a:spcAft>
                      </a:pPr>
                      <a:r>
                        <a:rPr lang="zh-CN" sz="1400" b="1" kern="1200" dirty="0">
                          <a:solidFill>
                            <a:srgbClr val="1F4E79"/>
                          </a:solidFill>
                          <a:latin typeface="Times New Roman" panose="02020603050405020304" pitchFamily="18" charset="0"/>
                          <a:ea typeface="+mn-ea"/>
                          <a:cs typeface="Times New Roman" panose="02020603050405020304" pitchFamily="18" charset="0"/>
                        </a:rPr>
                        <a:t>地中海航运</a:t>
                      </a:r>
                    </a:p>
                  </a:txBody>
                  <a:tcPr marL="68580" marR="68580" marT="0" marB="0" anchor="ctr"/>
                </a:tc>
                <a:tc>
                  <a:txBody>
                    <a:bodyPr/>
                    <a:lstStyle/>
                    <a:p>
                      <a:pPr indent="127000" algn="ctr">
                        <a:lnSpc>
                          <a:spcPct val="150000"/>
                        </a:lnSpc>
                        <a:spcAft>
                          <a:spcPts val="0"/>
                        </a:spcAft>
                      </a:pPr>
                      <a:r>
                        <a:rPr lang="zh-CN" sz="1400" b="1" kern="1200">
                          <a:solidFill>
                            <a:srgbClr val="1F4E79"/>
                          </a:solidFill>
                          <a:latin typeface="Times New Roman" panose="02020603050405020304" pitchFamily="18" charset="0"/>
                          <a:ea typeface="+mn-ea"/>
                          <a:cs typeface="Times New Roman" panose="02020603050405020304" pitchFamily="18" charset="0"/>
                        </a:rPr>
                        <a:t>瑞士</a:t>
                      </a:r>
                    </a:p>
                  </a:txBody>
                  <a:tcPr marL="68580" marR="68580" marT="0" marB="0" anchor="ctr"/>
                </a:tc>
                <a:tc>
                  <a:txBody>
                    <a:bodyPr/>
                    <a:lstStyle/>
                    <a:p>
                      <a:pPr indent="127000" algn="ctr">
                        <a:lnSpc>
                          <a:spcPct val="150000"/>
                        </a:lnSpc>
                        <a:spcAft>
                          <a:spcPts val="0"/>
                        </a:spcAft>
                      </a:pPr>
                      <a:r>
                        <a:rPr lang="en-US" sz="1400" b="1" kern="1200">
                          <a:solidFill>
                            <a:srgbClr val="1F4E79"/>
                          </a:solidFill>
                          <a:latin typeface="Times New Roman" panose="02020603050405020304" pitchFamily="18" charset="0"/>
                          <a:ea typeface="+mn-ea"/>
                          <a:cs typeface="Times New Roman" panose="02020603050405020304" pitchFamily="18" charset="0"/>
                        </a:rPr>
                        <a:t>4,696,956</a:t>
                      </a:r>
                      <a:endParaRPr lang="zh-CN" sz="1400" b="1" kern="1200">
                        <a:solidFill>
                          <a:srgbClr val="1F4E79"/>
                        </a:solidFill>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xmlns="" val="10002"/>
                  </a:ext>
                </a:extLst>
              </a:tr>
              <a:tr h="283108">
                <a:tc>
                  <a:txBody>
                    <a:bodyPr/>
                    <a:lstStyle/>
                    <a:p>
                      <a:pPr algn="ctr"/>
                      <a:r>
                        <a:rPr lang="en-US" altLang="zh-CN" sz="1400" b="1" dirty="0">
                          <a:solidFill>
                            <a:srgbClr val="1F4E79"/>
                          </a:solidFill>
                          <a:latin typeface="Times New Roman" panose="02020603050405020304" pitchFamily="18" charset="0"/>
                          <a:cs typeface="Times New Roman" panose="02020603050405020304" pitchFamily="18" charset="0"/>
                        </a:rPr>
                        <a:t>3</a:t>
                      </a:r>
                      <a:endParaRPr lang="zh-CN" altLang="en-US" sz="1400" b="1" dirty="0">
                        <a:solidFill>
                          <a:srgbClr val="1F4E79"/>
                        </a:solidFill>
                        <a:latin typeface="Times New Roman" pitchFamily="18" charset="0"/>
                        <a:cs typeface="Times New Roman" pitchFamily="18" charset="0"/>
                      </a:endParaRPr>
                    </a:p>
                  </a:txBody>
                  <a:tcPr marL="91444" marR="91444" marT="45715" marB="45715" anchor="ctr"/>
                </a:tc>
                <a:tc>
                  <a:txBody>
                    <a:bodyPr/>
                    <a:lstStyle/>
                    <a:p>
                      <a:pPr indent="127000" algn="ctr">
                        <a:lnSpc>
                          <a:spcPct val="150000"/>
                        </a:lnSpc>
                        <a:spcAft>
                          <a:spcPts val="0"/>
                        </a:spcAft>
                      </a:pPr>
                      <a:r>
                        <a:rPr lang="zh-CN" sz="1400" b="1" kern="1200" dirty="0">
                          <a:solidFill>
                            <a:srgbClr val="1F4E79"/>
                          </a:solidFill>
                          <a:latin typeface="Times New Roman" panose="02020603050405020304" pitchFamily="18" charset="0"/>
                          <a:ea typeface="+mn-ea"/>
                          <a:cs typeface="Times New Roman" panose="02020603050405020304" pitchFamily="18" charset="0"/>
                        </a:rPr>
                        <a:t>达飞海运集团</a:t>
                      </a:r>
                      <a:r>
                        <a:rPr lang="en-US" sz="1400" b="1" kern="1200" dirty="0">
                          <a:solidFill>
                            <a:srgbClr val="1F4E79"/>
                          </a:solidFill>
                          <a:latin typeface="Times New Roman" panose="02020603050405020304" pitchFamily="18" charset="0"/>
                          <a:ea typeface="+mn-ea"/>
                          <a:cs typeface="Times New Roman" panose="02020603050405020304" pitchFamily="18" charset="0"/>
                        </a:rPr>
                        <a:t>(CMA-CGM)</a:t>
                      </a:r>
                      <a:endParaRPr lang="zh-CN" sz="1400" b="1" kern="1200" dirty="0">
                        <a:solidFill>
                          <a:srgbClr val="1F4E79"/>
                        </a:solidFill>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ct val="150000"/>
                        </a:lnSpc>
                        <a:spcAft>
                          <a:spcPts val="0"/>
                        </a:spcAft>
                      </a:pPr>
                      <a:r>
                        <a:rPr lang="zh-CN" sz="1400" b="1" kern="1200" dirty="0">
                          <a:solidFill>
                            <a:srgbClr val="1F4E79"/>
                          </a:solidFill>
                          <a:latin typeface="Times New Roman" panose="02020603050405020304" pitchFamily="18" charset="0"/>
                          <a:ea typeface="+mn-ea"/>
                          <a:cs typeface="Times New Roman" panose="02020603050405020304" pitchFamily="18" charset="0"/>
                        </a:rPr>
                        <a:t>法国</a:t>
                      </a:r>
                    </a:p>
                  </a:txBody>
                  <a:tcPr marL="68580" marR="68580" marT="0" marB="0" anchor="ctr"/>
                </a:tc>
                <a:tc>
                  <a:txBody>
                    <a:bodyPr/>
                    <a:lstStyle/>
                    <a:p>
                      <a:pPr indent="127000" algn="ctr">
                        <a:lnSpc>
                          <a:spcPct val="150000"/>
                        </a:lnSpc>
                        <a:spcAft>
                          <a:spcPts val="0"/>
                        </a:spcAft>
                      </a:pPr>
                      <a:r>
                        <a:rPr lang="en-US" sz="1400" b="1" kern="1200">
                          <a:solidFill>
                            <a:srgbClr val="1F4E79"/>
                          </a:solidFill>
                          <a:latin typeface="Times New Roman" panose="02020603050405020304" pitchFamily="18" charset="0"/>
                          <a:ea typeface="+mn-ea"/>
                          <a:cs typeface="Times New Roman" panose="02020603050405020304" pitchFamily="18" charset="0"/>
                        </a:rPr>
                        <a:t>3,395,315</a:t>
                      </a:r>
                      <a:endParaRPr lang="zh-CN" sz="1400" b="1" kern="1200">
                        <a:solidFill>
                          <a:srgbClr val="1F4E79"/>
                        </a:solidFill>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xmlns="" val="10003"/>
                  </a:ext>
                </a:extLst>
              </a:tr>
              <a:tr h="283108">
                <a:tc>
                  <a:txBody>
                    <a:bodyPr/>
                    <a:lstStyle/>
                    <a:p>
                      <a:pPr algn="ctr"/>
                      <a:r>
                        <a:rPr lang="en-US" altLang="zh-CN" sz="1400" b="1" dirty="0">
                          <a:solidFill>
                            <a:srgbClr val="1F4E79"/>
                          </a:solidFill>
                          <a:latin typeface="Times New Roman" panose="02020603050405020304" pitchFamily="18" charset="0"/>
                          <a:cs typeface="Times New Roman" panose="02020603050405020304" pitchFamily="18" charset="0"/>
                        </a:rPr>
                        <a:t>4</a:t>
                      </a:r>
                      <a:endParaRPr lang="zh-CN" altLang="en-US" sz="1400" b="1" dirty="0">
                        <a:solidFill>
                          <a:srgbClr val="1F4E79"/>
                        </a:solidFill>
                        <a:latin typeface="Times New Roman" pitchFamily="18" charset="0"/>
                        <a:cs typeface="Times New Roman" pitchFamily="18" charset="0"/>
                      </a:endParaRPr>
                    </a:p>
                  </a:txBody>
                  <a:tcPr marL="91444" marR="91444" marT="45715" marB="45715" anchor="ctr"/>
                </a:tc>
                <a:tc>
                  <a:txBody>
                    <a:bodyPr/>
                    <a:lstStyle/>
                    <a:p>
                      <a:pPr indent="127000" algn="ctr">
                        <a:lnSpc>
                          <a:spcPct val="150000"/>
                        </a:lnSpc>
                        <a:spcAft>
                          <a:spcPts val="0"/>
                        </a:spcAft>
                      </a:pPr>
                      <a:r>
                        <a:rPr lang="zh-CN" sz="1400" b="1" kern="1200" dirty="0">
                          <a:solidFill>
                            <a:srgbClr val="1F4E79"/>
                          </a:solidFill>
                          <a:latin typeface="Times New Roman" panose="02020603050405020304" pitchFamily="18" charset="0"/>
                          <a:ea typeface="+mn-ea"/>
                          <a:cs typeface="Times New Roman" panose="02020603050405020304" pitchFamily="18" charset="0"/>
                        </a:rPr>
                        <a:t>中国远洋海运集团有限公司</a:t>
                      </a:r>
                    </a:p>
                  </a:txBody>
                  <a:tcPr marL="68580" marR="68580" marT="0" marB="0" anchor="ctr"/>
                </a:tc>
                <a:tc>
                  <a:txBody>
                    <a:bodyPr/>
                    <a:lstStyle/>
                    <a:p>
                      <a:pPr indent="127000" algn="ctr">
                        <a:lnSpc>
                          <a:spcPct val="150000"/>
                        </a:lnSpc>
                        <a:spcAft>
                          <a:spcPts val="0"/>
                        </a:spcAft>
                      </a:pPr>
                      <a:r>
                        <a:rPr lang="zh-CN" sz="1400" b="1" kern="1200" dirty="0">
                          <a:solidFill>
                            <a:srgbClr val="1F4E79"/>
                          </a:solidFill>
                          <a:latin typeface="Times New Roman" panose="02020603050405020304" pitchFamily="18" charset="0"/>
                          <a:ea typeface="+mn-ea"/>
                          <a:cs typeface="Times New Roman" panose="02020603050405020304" pitchFamily="18" charset="0"/>
                        </a:rPr>
                        <a:t>中国</a:t>
                      </a:r>
                    </a:p>
                  </a:txBody>
                  <a:tcPr marL="68580" marR="68580" marT="0" marB="0" anchor="ctr"/>
                </a:tc>
                <a:tc>
                  <a:txBody>
                    <a:bodyPr/>
                    <a:lstStyle/>
                    <a:p>
                      <a:pPr indent="127000" algn="ctr">
                        <a:lnSpc>
                          <a:spcPct val="150000"/>
                        </a:lnSpc>
                        <a:spcAft>
                          <a:spcPts val="0"/>
                        </a:spcAft>
                      </a:pPr>
                      <a:r>
                        <a:rPr lang="en-US" sz="1400" b="1" kern="1200">
                          <a:solidFill>
                            <a:srgbClr val="1F4E79"/>
                          </a:solidFill>
                          <a:latin typeface="Times New Roman" panose="02020603050405020304" pitchFamily="18" charset="0"/>
                          <a:ea typeface="+mn-ea"/>
                          <a:cs typeface="Times New Roman" panose="02020603050405020304" pitchFamily="18" charset="0"/>
                        </a:rPr>
                        <a:t>2,868,305</a:t>
                      </a:r>
                      <a:endParaRPr lang="zh-CN" sz="1400" b="1" kern="1200">
                        <a:solidFill>
                          <a:srgbClr val="1F4E79"/>
                        </a:solidFill>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xmlns="" val="10004"/>
                  </a:ext>
                </a:extLst>
              </a:tr>
              <a:tr h="283108">
                <a:tc>
                  <a:txBody>
                    <a:bodyPr/>
                    <a:lstStyle/>
                    <a:p>
                      <a:pPr algn="ctr"/>
                      <a:r>
                        <a:rPr lang="en-US" altLang="zh-CN" sz="1400" b="1" dirty="0">
                          <a:solidFill>
                            <a:srgbClr val="1F4E79"/>
                          </a:solidFill>
                          <a:latin typeface="Times New Roman" panose="02020603050405020304" pitchFamily="18" charset="0"/>
                          <a:cs typeface="Times New Roman" panose="02020603050405020304" pitchFamily="18" charset="0"/>
                        </a:rPr>
                        <a:t>5</a:t>
                      </a:r>
                      <a:endParaRPr lang="zh-CN" altLang="en-US" sz="1400" b="1" dirty="0">
                        <a:solidFill>
                          <a:srgbClr val="1F4E79"/>
                        </a:solidFill>
                        <a:latin typeface="Times New Roman" pitchFamily="18" charset="0"/>
                        <a:cs typeface="Times New Roman" pitchFamily="18" charset="0"/>
                      </a:endParaRPr>
                    </a:p>
                  </a:txBody>
                  <a:tcPr marL="91444" marR="91444" marT="45715" marB="45715" anchor="ctr"/>
                </a:tc>
                <a:tc>
                  <a:txBody>
                    <a:bodyPr/>
                    <a:lstStyle/>
                    <a:p>
                      <a:pPr indent="127000" algn="ctr">
                        <a:lnSpc>
                          <a:spcPct val="150000"/>
                        </a:lnSpc>
                        <a:spcAft>
                          <a:spcPts val="0"/>
                        </a:spcAft>
                      </a:pPr>
                      <a:r>
                        <a:rPr lang="zh-CN" sz="1400" b="1" kern="1200">
                          <a:solidFill>
                            <a:srgbClr val="1F4E79"/>
                          </a:solidFill>
                          <a:latin typeface="Times New Roman" panose="02020603050405020304" pitchFamily="18" charset="0"/>
                          <a:ea typeface="+mn-ea"/>
                          <a:cs typeface="Times New Roman" panose="02020603050405020304" pitchFamily="18" charset="0"/>
                        </a:rPr>
                        <a:t>赫伯罗特</a:t>
                      </a:r>
                      <a:r>
                        <a:rPr lang="en-US" sz="1400" b="1" kern="1200">
                          <a:solidFill>
                            <a:srgbClr val="1F4E79"/>
                          </a:solidFill>
                          <a:latin typeface="Times New Roman" panose="02020603050405020304" pitchFamily="18" charset="0"/>
                          <a:ea typeface="+mn-ea"/>
                          <a:cs typeface="Times New Roman" panose="02020603050405020304" pitchFamily="18" charset="0"/>
                        </a:rPr>
                        <a:t>(Hapag Lloyd)</a:t>
                      </a:r>
                      <a:endParaRPr lang="zh-CN" sz="1400" b="1" kern="1200">
                        <a:solidFill>
                          <a:srgbClr val="1F4E79"/>
                        </a:solidFill>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ct val="150000"/>
                        </a:lnSpc>
                        <a:spcAft>
                          <a:spcPts val="0"/>
                        </a:spcAft>
                      </a:pPr>
                      <a:r>
                        <a:rPr lang="zh-CN" sz="1400" b="1" kern="1200" dirty="0">
                          <a:solidFill>
                            <a:srgbClr val="1F4E79"/>
                          </a:solidFill>
                          <a:latin typeface="Times New Roman" panose="02020603050405020304" pitchFamily="18" charset="0"/>
                          <a:ea typeface="+mn-ea"/>
                          <a:cs typeface="Times New Roman" panose="02020603050405020304" pitchFamily="18" charset="0"/>
                        </a:rPr>
                        <a:t>德国</a:t>
                      </a:r>
                    </a:p>
                  </a:txBody>
                  <a:tcPr marL="68580" marR="68580" marT="0" marB="0" anchor="ctr"/>
                </a:tc>
                <a:tc>
                  <a:txBody>
                    <a:bodyPr/>
                    <a:lstStyle/>
                    <a:p>
                      <a:pPr indent="127000" algn="ctr">
                        <a:lnSpc>
                          <a:spcPct val="150000"/>
                        </a:lnSpc>
                        <a:spcAft>
                          <a:spcPts val="0"/>
                        </a:spcAft>
                      </a:pPr>
                      <a:r>
                        <a:rPr lang="en-US" sz="1400" b="1" kern="1200">
                          <a:solidFill>
                            <a:srgbClr val="1F4E79"/>
                          </a:solidFill>
                          <a:latin typeface="Times New Roman" panose="02020603050405020304" pitchFamily="18" charset="0"/>
                          <a:ea typeface="+mn-ea"/>
                          <a:cs typeface="Times New Roman" panose="02020603050405020304" pitchFamily="18" charset="0"/>
                        </a:rPr>
                        <a:t>1,795,177</a:t>
                      </a:r>
                      <a:endParaRPr lang="zh-CN" sz="1400" b="1" kern="1200">
                        <a:solidFill>
                          <a:srgbClr val="1F4E79"/>
                        </a:solidFill>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xmlns="" val="10005"/>
                  </a:ext>
                </a:extLst>
              </a:tr>
              <a:tr h="283108">
                <a:tc>
                  <a:txBody>
                    <a:bodyPr/>
                    <a:lstStyle/>
                    <a:p>
                      <a:pPr algn="ctr"/>
                      <a:r>
                        <a:rPr lang="en-US" altLang="zh-CN" sz="1400" b="1" dirty="0">
                          <a:solidFill>
                            <a:srgbClr val="1F4E79"/>
                          </a:solidFill>
                          <a:latin typeface="Times New Roman" panose="02020603050405020304" pitchFamily="18" charset="0"/>
                          <a:cs typeface="Times New Roman" panose="02020603050405020304" pitchFamily="18" charset="0"/>
                        </a:rPr>
                        <a:t>6</a:t>
                      </a:r>
                      <a:endParaRPr lang="zh-CN" altLang="en-US" sz="1400" b="1" dirty="0">
                        <a:solidFill>
                          <a:srgbClr val="1F4E79"/>
                        </a:solidFill>
                        <a:latin typeface="Times New Roman" pitchFamily="18" charset="0"/>
                        <a:cs typeface="Times New Roman" pitchFamily="18" charset="0"/>
                      </a:endParaRPr>
                    </a:p>
                  </a:txBody>
                  <a:tcPr marL="91444" marR="91444" marT="45715" marB="45715" anchor="ctr"/>
                </a:tc>
                <a:tc>
                  <a:txBody>
                    <a:bodyPr/>
                    <a:lstStyle/>
                    <a:p>
                      <a:pPr indent="127000" algn="ctr">
                        <a:lnSpc>
                          <a:spcPct val="150000"/>
                        </a:lnSpc>
                        <a:spcAft>
                          <a:spcPts val="0"/>
                        </a:spcAft>
                      </a:pPr>
                      <a:r>
                        <a:rPr lang="zh-CN" sz="1400" b="1" kern="1200">
                          <a:solidFill>
                            <a:srgbClr val="1F4E79"/>
                          </a:solidFill>
                          <a:latin typeface="Times New Roman" panose="02020603050405020304" pitchFamily="18" charset="0"/>
                          <a:ea typeface="+mn-ea"/>
                          <a:cs typeface="Times New Roman" panose="02020603050405020304" pitchFamily="18" charset="0"/>
                        </a:rPr>
                        <a:t>长荣海运</a:t>
                      </a:r>
                    </a:p>
                  </a:txBody>
                  <a:tcPr marL="68580" marR="68580" marT="0" marB="0" anchor="ctr"/>
                </a:tc>
                <a:tc>
                  <a:txBody>
                    <a:bodyPr/>
                    <a:lstStyle/>
                    <a:p>
                      <a:pPr indent="127000" algn="ctr">
                        <a:lnSpc>
                          <a:spcPct val="150000"/>
                        </a:lnSpc>
                        <a:spcAft>
                          <a:spcPts val="0"/>
                        </a:spcAft>
                      </a:pPr>
                      <a:r>
                        <a:rPr lang="zh-CN" sz="1400" b="1" kern="1200" dirty="0">
                          <a:solidFill>
                            <a:srgbClr val="1F4E79"/>
                          </a:solidFill>
                          <a:latin typeface="Times New Roman" panose="02020603050405020304" pitchFamily="18" charset="0"/>
                          <a:ea typeface="+mn-ea"/>
                          <a:cs typeface="Times New Roman" panose="02020603050405020304" pitchFamily="18" charset="0"/>
                        </a:rPr>
                        <a:t>中国台湾</a:t>
                      </a:r>
                    </a:p>
                  </a:txBody>
                  <a:tcPr marL="68580" marR="68580" marT="0" marB="0" anchor="ctr"/>
                </a:tc>
                <a:tc>
                  <a:txBody>
                    <a:bodyPr/>
                    <a:lstStyle/>
                    <a:p>
                      <a:pPr indent="127000" algn="ctr">
                        <a:lnSpc>
                          <a:spcPct val="150000"/>
                        </a:lnSpc>
                        <a:spcAft>
                          <a:spcPts val="0"/>
                        </a:spcAft>
                      </a:pPr>
                      <a:r>
                        <a:rPr lang="en-US" sz="1400" b="1" kern="1200" dirty="0">
                          <a:solidFill>
                            <a:srgbClr val="1F4E79"/>
                          </a:solidFill>
                          <a:latin typeface="Times New Roman" panose="02020603050405020304" pitchFamily="18" charset="0"/>
                          <a:ea typeface="+mn-ea"/>
                          <a:cs typeface="Times New Roman" panose="02020603050405020304" pitchFamily="18" charset="0"/>
                        </a:rPr>
                        <a:t>1,663,046</a:t>
                      </a:r>
                      <a:endParaRPr lang="zh-CN" sz="1400" b="1" kern="1200" dirty="0">
                        <a:solidFill>
                          <a:srgbClr val="1F4E79"/>
                        </a:solidFill>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xmlns="" val="10006"/>
                  </a:ext>
                </a:extLst>
              </a:tr>
              <a:tr h="283108">
                <a:tc>
                  <a:txBody>
                    <a:bodyPr/>
                    <a:lstStyle/>
                    <a:p>
                      <a:pPr algn="ctr"/>
                      <a:r>
                        <a:rPr lang="en-US" altLang="zh-CN" sz="1400" b="1" dirty="0">
                          <a:solidFill>
                            <a:srgbClr val="1F4E79"/>
                          </a:solidFill>
                          <a:latin typeface="Times New Roman" panose="02020603050405020304" pitchFamily="18" charset="0"/>
                          <a:cs typeface="Times New Roman" panose="02020603050405020304" pitchFamily="18" charset="0"/>
                        </a:rPr>
                        <a:t>7</a:t>
                      </a:r>
                      <a:endParaRPr lang="zh-CN" altLang="en-US" sz="1400" b="1" dirty="0">
                        <a:solidFill>
                          <a:srgbClr val="1F4E79"/>
                        </a:solidFill>
                        <a:latin typeface="Times New Roman" pitchFamily="18" charset="0"/>
                        <a:cs typeface="Times New Roman" pitchFamily="18" charset="0"/>
                      </a:endParaRPr>
                    </a:p>
                  </a:txBody>
                  <a:tcPr marL="91444" marR="91444" marT="45715" marB="45715" anchor="ctr"/>
                </a:tc>
                <a:tc>
                  <a:txBody>
                    <a:bodyPr/>
                    <a:lstStyle/>
                    <a:p>
                      <a:pPr indent="127000" algn="ctr">
                        <a:lnSpc>
                          <a:spcPct val="150000"/>
                        </a:lnSpc>
                        <a:spcAft>
                          <a:spcPts val="0"/>
                        </a:spcAft>
                      </a:pPr>
                      <a:r>
                        <a:rPr lang="zh-CN" sz="1400" b="1" kern="1200">
                          <a:solidFill>
                            <a:srgbClr val="1F4E79"/>
                          </a:solidFill>
                          <a:latin typeface="Times New Roman" panose="02020603050405020304" pitchFamily="18" charset="0"/>
                          <a:ea typeface="+mn-ea"/>
                          <a:cs typeface="Times New Roman" panose="02020603050405020304" pitchFamily="18" charset="0"/>
                        </a:rPr>
                        <a:t>海洋网联船务</a:t>
                      </a:r>
                      <a:r>
                        <a:rPr lang="en-US" sz="1400" b="1" kern="1200">
                          <a:solidFill>
                            <a:srgbClr val="1F4E79"/>
                          </a:solidFill>
                          <a:latin typeface="Times New Roman" panose="02020603050405020304" pitchFamily="18" charset="0"/>
                          <a:ea typeface="+mn-ea"/>
                          <a:cs typeface="Times New Roman" panose="02020603050405020304" pitchFamily="18" charset="0"/>
                        </a:rPr>
                        <a:t>(ONE MINATO)</a:t>
                      </a:r>
                      <a:endParaRPr lang="zh-CN" sz="1400" b="1" kern="1200">
                        <a:solidFill>
                          <a:srgbClr val="1F4E79"/>
                        </a:solidFill>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ct val="150000"/>
                        </a:lnSpc>
                        <a:spcAft>
                          <a:spcPts val="0"/>
                        </a:spcAft>
                      </a:pPr>
                      <a:r>
                        <a:rPr lang="zh-CN" sz="1400" b="1" kern="1200">
                          <a:solidFill>
                            <a:srgbClr val="1F4E79"/>
                          </a:solidFill>
                          <a:latin typeface="Times New Roman" panose="02020603050405020304" pitchFamily="18" charset="0"/>
                          <a:ea typeface="+mn-ea"/>
                          <a:cs typeface="Times New Roman" panose="02020603050405020304" pitchFamily="18" charset="0"/>
                        </a:rPr>
                        <a:t>日本</a:t>
                      </a:r>
                    </a:p>
                  </a:txBody>
                  <a:tcPr marL="68580" marR="68580" marT="0" marB="0" anchor="ctr"/>
                </a:tc>
                <a:tc>
                  <a:txBody>
                    <a:bodyPr/>
                    <a:lstStyle/>
                    <a:p>
                      <a:pPr indent="127000" algn="ctr">
                        <a:lnSpc>
                          <a:spcPct val="150000"/>
                        </a:lnSpc>
                        <a:spcAft>
                          <a:spcPts val="0"/>
                        </a:spcAft>
                      </a:pPr>
                      <a:r>
                        <a:rPr lang="en-US" sz="1400" b="1" kern="1200" dirty="0">
                          <a:solidFill>
                            <a:srgbClr val="1F4E79"/>
                          </a:solidFill>
                          <a:latin typeface="Times New Roman" panose="02020603050405020304" pitchFamily="18" charset="0"/>
                          <a:ea typeface="+mn-ea"/>
                          <a:cs typeface="Times New Roman" panose="02020603050405020304" pitchFamily="18" charset="0"/>
                        </a:rPr>
                        <a:t>1,531,151</a:t>
                      </a:r>
                      <a:endParaRPr lang="zh-CN" sz="1400" b="1" kern="1200" dirty="0">
                        <a:solidFill>
                          <a:srgbClr val="1F4E79"/>
                        </a:solidFill>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xmlns="" val="10007"/>
                  </a:ext>
                </a:extLst>
              </a:tr>
              <a:tr h="283108">
                <a:tc>
                  <a:txBody>
                    <a:bodyPr/>
                    <a:lstStyle/>
                    <a:p>
                      <a:pPr algn="ctr"/>
                      <a:r>
                        <a:rPr lang="en-US" altLang="zh-CN" sz="1400" b="1" dirty="0">
                          <a:solidFill>
                            <a:srgbClr val="1F4E79"/>
                          </a:solidFill>
                          <a:latin typeface="Times New Roman" panose="02020603050405020304" pitchFamily="18" charset="0"/>
                          <a:cs typeface="Times New Roman" panose="02020603050405020304" pitchFamily="18" charset="0"/>
                        </a:rPr>
                        <a:t>8</a:t>
                      </a:r>
                      <a:endParaRPr lang="zh-CN" altLang="en-US" sz="1400" b="1" dirty="0">
                        <a:solidFill>
                          <a:srgbClr val="1F4E79"/>
                        </a:solidFill>
                        <a:latin typeface="Times New Roman" pitchFamily="18" charset="0"/>
                        <a:cs typeface="Times New Roman" pitchFamily="18" charset="0"/>
                      </a:endParaRPr>
                    </a:p>
                  </a:txBody>
                  <a:tcPr marL="91444" marR="91444" marT="45715" marB="45715" anchor="ctr"/>
                </a:tc>
                <a:tc>
                  <a:txBody>
                    <a:bodyPr/>
                    <a:lstStyle/>
                    <a:p>
                      <a:pPr indent="127000" algn="ctr">
                        <a:lnSpc>
                          <a:spcPct val="150000"/>
                        </a:lnSpc>
                        <a:spcAft>
                          <a:spcPts val="0"/>
                        </a:spcAft>
                      </a:pPr>
                      <a:r>
                        <a:rPr lang="zh-CN" sz="1400" b="1" kern="1200">
                          <a:solidFill>
                            <a:srgbClr val="1F4E79"/>
                          </a:solidFill>
                          <a:latin typeface="Times New Roman" panose="02020603050405020304" pitchFamily="18" charset="0"/>
                          <a:ea typeface="+mn-ea"/>
                          <a:cs typeface="Times New Roman" panose="02020603050405020304" pitchFamily="18" charset="0"/>
                        </a:rPr>
                        <a:t>现代商船</a:t>
                      </a:r>
                    </a:p>
                  </a:txBody>
                  <a:tcPr marL="68580" marR="68580" marT="0" marB="0" anchor="ctr"/>
                </a:tc>
                <a:tc>
                  <a:txBody>
                    <a:bodyPr/>
                    <a:lstStyle/>
                    <a:p>
                      <a:pPr indent="127000" algn="ctr">
                        <a:lnSpc>
                          <a:spcPct val="150000"/>
                        </a:lnSpc>
                        <a:spcAft>
                          <a:spcPts val="0"/>
                        </a:spcAft>
                      </a:pPr>
                      <a:r>
                        <a:rPr lang="zh-CN" sz="1400" b="1" kern="1200">
                          <a:solidFill>
                            <a:srgbClr val="1F4E79"/>
                          </a:solidFill>
                          <a:latin typeface="Times New Roman" panose="02020603050405020304" pitchFamily="18" charset="0"/>
                          <a:ea typeface="+mn-ea"/>
                          <a:cs typeface="Times New Roman" panose="02020603050405020304" pitchFamily="18" charset="0"/>
                        </a:rPr>
                        <a:t>韩国</a:t>
                      </a:r>
                    </a:p>
                  </a:txBody>
                  <a:tcPr marL="68580" marR="68580" marT="0" marB="0" anchor="ctr"/>
                </a:tc>
                <a:tc>
                  <a:txBody>
                    <a:bodyPr/>
                    <a:lstStyle/>
                    <a:p>
                      <a:pPr indent="127000" algn="ctr">
                        <a:lnSpc>
                          <a:spcPct val="150000"/>
                        </a:lnSpc>
                        <a:spcAft>
                          <a:spcPts val="0"/>
                        </a:spcAft>
                      </a:pPr>
                      <a:r>
                        <a:rPr lang="en-US" sz="1400" b="1" kern="1200" dirty="0">
                          <a:solidFill>
                            <a:srgbClr val="1F4E79"/>
                          </a:solidFill>
                          <a:latin typeface="Times New Roman" panose="02020603050405020304" pitchFamily="18" charset="0"/>
                          <a:ea typeface="+mn-ea"/>
                          <a:cs typeface="Times New Roman" panose="02020603050405020304" pitchFamily="18" charset="0"/>
                        </a:rPr>
                        <a:t>816,365</a:t>
                      </a:r>
                      <a:endParaRPr lang="zh-CN" sz="1400" b="1" kern="1200" dirty="0">
                        <a:solidFill>
                          <a:srgbClr val="1F4E79"/>
                        </a:solidFill>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xmlns="" val="10008"/>
                  </a:ext>
                </a:extLst>
              </a:tr>
              <a:tr h="283108">
                <a:tc>
                  <a:txBody>
                    <a:bodyPr/>
                    <a:lstStyle/>
                    <a:p>
                      <a:pPr algn="ctr"/>
                      <a:r>
                        <a:rPr lang="en-US" altLang="zh-CN" sz="1400" b="1" dirty="0">
                          <a:solidFill>
                            <a:srgbClr val="1F4E79"/>
                          </a:solidFill>
                          <a:latin typeface="Times New Roman" panose="02020603050405020304" pitchFamily="18" charset="0"/>
                          <a:cs typeface="Times New Roman" panose="02020603050405020304" pitchFamily="18" charset="0"/>
                        </a:rPr>
                        <a:t>9</a:t>
                      </a:r>
                      <a:endParaRPr lang="zh-CN" altLang="en-US" sz="1400" b="1" dirty="0">
                        <a:solidFill>
                          <a:srgbClr val="1F4E79"/>
                        </a:solidFill>
                        <a:latin typeface="Times New Roman" pitchFamily="18" charset="0"/>
                        <a:cs typeface="Times New Roman" pitchFamily="18" charset="0"/>
                      </a:endParaRPr>
                    </a:p>
                  </a:txBody>
                  <a:tcPr marL="91444" marR="91444" marT="45715" marB="45715" anchor="ctr"/>
                </a:tc>
                <a:tc>
                  <a:txBody>
                    <a:bodyPr/>
                    <a:lstStyle/>
                    <a:p>
                      <a:pPr indent="127000" algn="ctr">
                        <a:lnSpc>
                          <a:spcPct val="150000"/>
                        </a:lnSpc>
                        <a:spcAft>
                          <a:spcPts val="0"/>
                        </a:spcAft>
                      </a:pPr>
                      <a:r>
                        <a:rPr lang="zh-CN" sz="1400" b="1" kern="1200">
                          <a:solidFill>
                            <a:srgbClr val="1F4E79"/>
                          </a:solidFill>
                          <a:latin typeface="Times New Roman" panose="02020603050405020304" pitchFamily="18" charset="0"/>
                          <a:ea typeface="+mn-ea"/>
                          <a:cs typeface="Times New Roman" panose="02020603050405020304" pitchFamily="18" charset="0"/>
                        </a:rPr>
                        <a:t>阳明海运</a:t>
                      </a:r>
                    </a:p>
                  </a:txBody>
                  <a:tcPr marL="68580" marR="68580" marT="0" marB="0" anchor="ctr"/>
                </a:tc>
                <a:tc>
                  <a:txBody>
                    <a:bodyPr/>
                    <a:lstStyle/>
                    <a:p>
                      <a:pPr indent="127000" algn="ctr">
                        <a:lnSpc>
                          <a:spcPct val="150000"/>
                        </a:lnSpc>
                        <a:spcAft>
                          <a:spcPts val="0"/>
                        </a:spcAft>
                      </a:pPr>
                      <a:r>
                        <a:rPr lang="zh-CN" sz="1400" b="1" kern="1200">
                          <a:solidFill>
                            <a:srgbClr val="1F4E79"/>
                          </a:solidFill>
                          <a:latin typeface="Times New Roman" panose="02020603050405020304" pitchFamily="18" charset="0"/>
                          <a:ea typeface="+mn-ea"/>
                          <a:cs typeface="Times New Roman" panose="02020603050405020304" pitchFamily="18" charset="0"/>
                        </a:rPr>
                        <a:t>中国台湾</a:t>
                      </a:r>
                    </a:p>
                  </a:txBody>
                  <a:tcPr marL="68580" marR="68580" marT="0" marB="0" anchor="ctr"/>
                </a:tc>
                <a:tc>
                  <a:txBody>
                    <a:bodyPr/>
                    <a:lstStyle/>
                    <a:p>
                      <a:pPr indent="127000" algn="ctr">
                        <a:lnSpc>
                          <a:spcPct val="150000"/>
                        </a:lnSpc>
                        <a:spcAft>
                          <a:spcPts val="0"/>
                        </a:spcAft>
                      </a:pPr>
                      <a:r>
                        <a:rPr lang="en-US" sz="1400" b="1" kern="1200" dirty="0">
                          <a:solidFill>
                            <a:srgbClr val="1F4E79"/>
                          </a:solidFill>
                          <a:latin typeface="Times New Roman" panose="02020603050405020304" pitchFamily="18" charset="0"/>
                          <a:ea typeface="+mn-ea"/>
                          <a:cs typeface="Times New Roman" panose="02020603050405020304" pitchFamily="18" charset="0"/>
                        </a:rPr>
                        <a:t>705,614</a:t>
                      </a:r>
                      <a:endParaRPr lang="zh-CN" sz="1400" b="1" kern="1200" dirty="0">
                        <a:solidFill>
                          <a:srgbClr val="1F4E79"/>
                        </a:solidFill>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xmlns="" val="10009"/>
                  </a:ext>
                </a:extLst>
              </a:tr>
              <a:tr h="283108">
                <a:tc>
                  <a:txBody>
                    <a:bodyPr/>
                    <a:lstStyle/>
                    <a:p>
                      <a:pPr algn="ctr"/>
                      <a:r>
                        <a:rPr lang="en-US" altLang="zh-CN" sz="1400" b="1" dirty="0">
                          <a:solidFill>
                            <a:srgbClr val="1F4E79"/>
                          </a:solidFill>
                          <a:latin typeface="Times New Roman" panose="02020603050405020304" pitchFamily="18" charset="0"/>
                          <a:cs typeface="Times New Roman" panose="02020603050405020304" pitchFamily="18" charset="0"/>
                        </a:rPr>
                        <a:t>10</a:t>
                      </a:r>
                      <a:endParaRPr lang="zh-CN" altLang="en-US" sz="1400" b="1" dirty="0">
                        <a:solidFill>
                          <a:srgbClr val="1F4E79"/>
                        </a:solidFill>
                        <a:latin typeface="Times New Roman" pitchFamily="18" charset="0"/>
                        <a:cs typeface="Times New Roman" pitchFamily="18" charset="0"/>
                      </a:endParaRPr>
                    </a:p>
                  </a:txBody>
                  <a:tcPr marL="91444" marR="91444" marT="45715" marB="45715" anchor="ctr"/>
                </a:tc>
                <a:tc>
                  <a:txBody>
                    <a:bodyPr/>
                    <a:lstStyle/>
                    <a:p>
                      <a:pPr indent="127000" algn="ctr">
                        <a:lnSpc>
                          <a:spcPct val="150000"/>
                        </a:lnSpc>
                        <a:spcAft>
                          <a:spcPts val="0"/>
                        </a:spcAft>
                      </a:pPr>
                      <a:r>
                        <a:rPr lang="en-US" sz="1400" b="1" kern="1200">
                          <a:solidFill>
                            <a:srgbClr val="1F4E79"/>
                          </a:solidFill>
                          <a:latin typeface="Times New Roman" panose="02020603050405020304" pitchFamily="18" charset="0"/>
                          <a:ea typeface="+mn-ea"/>
                          <a:cs typeface="Times New Roman" panose="02020603050405020304" pitchFamily="18" charset="0"/>
                        </a:rPr>
                        <a:t>WHL</a:t>
                      </a:r>
                      <a:endParaRPr lang="zh-CN" sz="1400" b="1" kern="1200">
                        <a:solidFill>
                          <a:srgbClr val="1F4E79"/>
                        </a:solidFill>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ct val="150000"/>
                        </a:lnSpc>
                        <a:spcAft>
                          <a:spcPts val="0"/>
                        </a:spcAft>
                      </a:pPr>
                      <a:r>
                        <a:rPr lang="zh-CN" sz="1400" b="1" kern="1200">
                          <a:solidFill>
                            <a:srgbClr val="1F4E79"/>
                          </a:solidFill>
                          <a:latin typeface="Times New Roman" panose="02020603050405020304" pitchFamily="18" charset="0"/>
                          <a:ea typeface="+mn-ea"/>
                          <a:cs typeface="Times New Roman" panose="02020603050405020304" pitchFamily="18" charset="0"/>
                        </a:rPr>
                        <a:t>中国台湾</a:t>
                      </a:r>
                    </a:p>
                  </a:txBody>
                  <a:tcPr marL="68580" marR="68580" marT="0" marB="0" anchor="ctr"/>
                </a:tc>
                <a:tc>
                  <a:txBody>
                    <a:bodyPr/>
                    <a:lstStyle/>
                    <a:p>
                      <a:pPr indent="127000" algn="ctr">
                        <a:lnSpc>
                          <a:spcPct val="150000"/>
                        </a:lnSpc>
                        <a:spcAft>
                          <a:spcPts val="0"/>
                        </a:spcAft>
                      </a:pPr>
                      <a:r>
                        <a:rPr lang="en-US" sz="1400" b="1" kern="1200" dirty="0">
                          <a:solidFill>
                            <a:srgbClr val="1F4E79"/>
                          </a:solidFill>
                          <a:latin typeface="Times New Roman" panose="02020603050405020304" pitchFamily="18" charset="0"/>
                          <a:ea typeface="+mn-ea"/>
                          <a:cs typeface="Times New Roman" panose="02020603050405020304" pitchFamily="18" charset="0"/>
                        </a:rPr>
                        <a:t>454,414</a:t>
                      </a:r>
                      <a:endParaRPr lang="zh-CN" sz="1400" b="1" kern="1200" dirty="0">
                        <a:solidFill>
                          <a:srgbClr val="1F4E79"/>
                        </a:solidFill>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88735465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840342" y="678052"/>
            <a:ext cx="2088232" cy="1643229"/>
          </a:xfrm>
          <a:prstGeom prst="rect">
            <a:avLst/>
          </a:prstGeom>
        </p:spPr>
      </p:pic>
      <p:sp>
        <p:nvSpPr>
          <p:cNvPr id="5" name="矩形 4"/>
          <p:cNvSpPr/>
          <p:nvPr/>
        </p:nvSpPr>
        <p:spPr>
          <a:xfrm>
            <a:off x="257809" y="2493333"/>
            <a:ext cx="6186001" cy="1881131"/>
          </a:xfrm>
          <a:prstGeom prst="rect">
            <a:avLst/>
          </a:prstGeom>
          <a:noFill/>
          <a:ln w="9525">
            <a:noFill/>
            <a:miter lim="800000"/>
          </a:ln>
        </p:spPr>
        <p:txBody>
          <a:bodyPr wrap="square" lIns="57443" tIns="28721" rIns="57443" bIns="28721">
            <a:spAutoFit/>
          </a:bodyPr>
          <a:lstStyle/>
          <a:p>
            <a:pPr marL="171450" indent="-171450" defTabSz="1222375">
              <a:lnSpc>
                <a:spcPct val="125000"/>
              </a:lnSpc>
              <a:spcBef>
                <a:spcPts val="0"/>
              </a:spcBef>
              <a:spcAft>
                <a:spcPts val="0"/>
              </a:spcAft>
              <a:buFont typeface="Arial" panose="020B0604020202020204" pitchFamily="34" charset="0"/>
              <a:buChar char="•"/>
            </a:pPr>
            <a:r>
              <a:rPr lang="zh-CN" altLang="en-US" sz="12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马士基集团成立于</a:t>
            </a:r>
            <a:r>
              <a:rPr lang="en-US" altLang="zh-CN" sz="12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1904</a:t>
            </a:r>
            <a:r>
              <a:rPr lang="zh-CN" altLang="en-US" sz="12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年，总部设在丹麦哥本哈根，在全球100多个国家设有数百间办事机构，雇员逾六万多名，服务遍及世界各地。除航运业外，集团多元化的业务范围广及物流、石油及天然气之勘探和生产、造船业、航空业、工业生产、超级市场零售业和</a:t>
            </a:r>
            <a:r>
              <a:rPr lang="en-US" altLang="zh-CN" sz="12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IT</a:t>
            </a:r>
            <a:r>
              <a:rPr lang="zh-CN" altLang="en-US" sz="12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等范围。马士基海陆，作为集团的集装箱海运分支，是全球最大的集装箱承运人，服务网络遍及六大洲。 </a:t>
            </a:r>
            <a:endParaRPr lang="en-US" altLang="zh-CN" sz="12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defTabSz="1222375">
              <a:lnSpc>
                <a:spcPct val="125000"/>
              </a:lnSpc>
              <a:spcBef>
                <a:spcPts val="0"/>
              </a:spcBef>
              <a:spcAft>
                <a:spcPts val="0"/>
              </a:spcAft>
              <a:buFont typeface="Arial" panose="020B0604020202020204" pitchFamily="34" charset="0"/>
              <a:buChar char="•"/>
            </a:pPr>
            <a:r>
              <a:rPr lang="zh-CN" altLang="en-US" sz="12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现在的马士基航运</a:t>
            </a:r>
            <a:r>
              <a:rPr lang="en-US" altLang="zh-CN" sz="12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(MAERSK)</a:t>
            </a:r>
            <a:r>
              <a:rPr lang="zh-CN" altLang="en-US" sz="12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是由</a:t>
            </a:r>
            <a:r>
              <a:rPr lang="en-US" altLang="zh-CN" sz="12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Maersk </a:t>
            </a:r>
            <a:r>
              <a:rPr lang="en-US" altLang="zh-CN" sz="1200" b="1" dirty="0" err="1">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Sealand</a:t>
            </a:r>
            <a:r>
              <a:rPr lang="zh-CN" altLang="en-US" sz="12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合并英国</a:t>
            </a:r>
            <a:r>
              <a:rPr lang="en-US" altLang="zh-CN" sz="12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P&amp;O Nedlloyd</a:t>
            </a:r>
            <a:r>
              <a:rPr lang="zh-CN" altLang="en-US" sz="12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后改组而成的，目前占世界集装箱航运市场的</a:t>
            </a:r>
            <a:r>
              <a:rPr lang="en-US" altLang="zh-CN" sz="12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17%</a:t>
            </a:r>
            <a:r>
              <a:rPr lang="zh-CN" altLang="en-US" sz="12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p>
          <a:p>
            <a:pPr marL="171450" indent="-171450" defTabSz="1222375">
              <a:lnSpc>
                <a:spcPct val="125000"/>
              </a:lnSpc>
              <a:spcBef>
                <a:spcPts val="0"/>
              </a:spcBef>
              <a:spcAft>
                <a:spcPts val="0"/>
              </a:spcAft>
              <a:buFont typeface="Arial" panose="020B0604020202020204" pitchFamily="34" charset="0"/>
              <a:buChar char="•"/>
            </a:pPr>
            <a:r>
              <a:rPr lang="zh-CN" altLang="en-US" sz="12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马士基物流80年代末进入中国，目前在华已有16个办事机构。</a:t>
            </a:r>
          </a:p>
        </p:txBody>
      </p:sp>
      <p:pic>
        <p:nvPicPr>
          <p:cNvPr id="6" name="图片 5" descr="C:\Users\lenovo\Documents\WeChat Files\wxid_kzqgc5b25gu021\FileStorage\Temp\34b49e2c07d1da523dced33b7db375cd.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8574" y="682210"/>
            <a:ext cx="3011181" cy="1623297"/>
          </a:xfrm>
          <a:prstGeom prst="rect">
            <a:avLst/>
          </a:prstGeom>
          <a:noFill/>
          <a:ln>
            <a:noFill/>
          </a:ln>
        </p:spPr>
      </p:pic>
      <p:sp>
        <p:nvSpPr>
          <p:cNvPr id="8" name="文本框 7">
            <a:extLst>
              <a:ext uri="{FF2B5EF4-FFF2-40B4-BE49-F238E27FC236}">
                <a16:creationId xmlns:a16="http://schemas.microsoft.com/office/drawing/2014/main" xmlns="" id="{FAE46715-E29A-43FF-948F-2EC57104D5D0}"/>
              </a:ext>
            </a:extLst>
          </p:cNvPr>
          <p:cNvSpPr txBox="1"/>
          <p:nvPr/>
        </p:nvSpPr>
        <p:spPr>
          <a:xfrm>
            <a:off x="257810" y="4530742"/>
            <a:ext cx="4668409" cy="276999"/>
          </a:xfrm>
          <a:prstGeom prst="rect">
            <a:avLst/>
          </a:prstGeom>
          <a:noFill/>
        </p:spPr>
        <p:txBody>
          <a:bodyPr wrap="square">
            <a:spAutoFit/>
          </a:bodyPr>
          <a:lstStyle/>
          <a:p>
            <a:r>
              <a:rPr lang="zh-CN" altLang="en-US" sz="12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hlinkClick r:id="rId5">
                  <a:extLst>
                    <a:ext uri="{A12FA001-AC4F-418D-AE19-62706E023703}">
                      <ahyp:hlinkClr xmlns:ahyp="http://schemas.microsoft.com/office/drawing/2018/hyperlinkcolor" xmlns="" val="tx"/>
                    </a:ext>
                  </a:extLst>
                </a:hlinkClick>
              </a:rPr>
              <a:t>航运巨头马士基的发展史</a:t>
            </a:r>
            <a:r>
              <a:rPr lang="en-US" altLang="zh-CN" sz="12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hlinkClick r:id="rId5">
                  <a:extLst>
                    <a:ext uri="{A12FA001-AC4F-418D-AE19-62706E023703}">
                      <ahyp:hlinkClr xmlns:ahyp="http://schemas.microsoft.com/office/drawing/2018/hyperlinkcolor" xmlns="" val="tx"/>
                    </a:ext>
                  </a:extLst>
                </a:hlinkClick>
              </a:rPr>
              <a:t>_</a:t>
            </a:r>
            <a:r>
              <a:rPr lang="zh-CN" altLang="en-US" sz="12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hlinkClick r:id="rId5">
                  <a:extLst>
                    <a:ext uri="{A12FA001-AC4F-418D-AE19-62706E023703}">
                      <ahyp:hlinkClr xmlns:ahyp="http://schemas.microsoft.com/office/drawing/2018/hyperlinkcolor" xmlns="" val="tx"/>
                    </a:ext>
                  </a:extLst>
                </a:hlinkClick>
              </a:rPr>
              <a:t>哔哩哔哩</a:t>
            </a:r>
            <a:r>
              <a:rPr lang="en-US" altLang="zh-CN" sz="12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hlinkClick r:id="rId5">
                  <a:extLst>
                    <a:ext uri="{A12FA001-AC4F-418D-AE19-62706E023703}">
                      <ahyp:hlinkClr xmlns:ahyp="http://schemas.microsoft.com/office/drawing/2018/hyperlinkcolor" xmlns="" val="tx"/>
                    </a:ext>
                  </a:extLst>
                </a:hlinkClick>
              </a:rPr>
              <a:t>_</a:t>
            </a:r>
            <a:r>
              <a:rPr lang="en-US" altLang="zh-CN" sz="1200" b="1" dirty="0" err="1">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hlinkClick r:id="rId5">
                  <a:extLst>
                    <a:ext uri="{A12FA001-AC4F-418D-AE19-62706E023703}">
                      <ahyp:hlinkClr xmlns:ahyp="http://schemas.microsoft.com/office/drawing/2018/hyperlinkcolor" xmlns="" val="tx"/>
                    </a:ext>
                  </a:extLst>
                </a:hlinkClick>
              </a:rPr>
              <a:t>bilibili</a:t>
            </a:r>
            <a:endParaRPr lang="zh-CN" altLang="en-US" sz="12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TextBox 1048613">
            <a:extLst>
              <a:ext uri="{FF2B5EF4-FFF2-40B4-BE49-F238E27FC236}">
                <a16:creationId xmlns:a16="http://schemas.microsoft.com/office/drawing/2014/main" xmlns="" id="{41952523-6C95-4645-9D67-B562C1097932}"/>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1.5.6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spTree>
    <p:extLst>
      <p:ext uri="{BB962C8B-B14F-4D97-AF65-F5344CB8AC3E}">
        <p14:creationId xmlns:p14="http://schemas.microsoft.com/office/powerpoint/2010/main" val="190527540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048613">
            <a:extLst>
              <a:ext uri="{FF2B5EF4-FFF2-40B4-BE49-F238E27FC236}">
                <a16:creationId xmlns:a16="http://schemas.microsoft.com/office/drawing/2014/main" xmlns="" id="{41952523-6C95-4645-9D67-B562C1097932}"/>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1.5.6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sp>
        <p:nvSpPr>
          <p:cNvPr id="2" name="Rectangle 2"/>
          <p:cNvSpPr>
            <a:spLocks noChangeArrowheads="1"/>
          </p:cNvSpPr>
          <p:nvPr/>
        </p:nvSpPr>
        <p:spPr bwMode="auto">
          <a:xfrm>
            <a:off x="0" y="0"/>
            <a:ext cx="683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810" y="692398"/>
            <a:ext cx="6451458" cy="295232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5"/>
          <p:cNvSpPr>
            <a:spLocks noChangeArrowheads="1"/>
          </p:cNvSpPr>
          <p:nvPr/>
        </p:nvSpPr>
        <p:spPr bwMode="auto">
          <a:xfrm>
            <a:off x="0" y="0"/>
            <a:ext cx="683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p:cNvSpPr>
            <a:spLocks noChangeArrowheads="1"/>
          </p:cNvSpPr>
          <p:nvPr/>
        </p:nvSpPr>
        <p:spPr bwMode="auto">
          <a:xfrm>
            <a:off x="-129682" y="3932758"/>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en-US" altLang="zh-CN" sz="1000" b="0" i="0" u="none" strike="noStrike" cap="none" normalizeH="0" baseline="0" dirty="0" smtClean="0">
                <a:ln>
                  <a:noFill/>
                </a:ln>
                <a:solidFill>
                  <a:schemeClr val="tx1"/>
                </a:solidFill>
                <a:effectLst/>
                <a:latin typeface="Times New Roman" pitchFamily="18" charset="0"/>
                <a:ea typeface="Times" charset="0"/>
                <a:cs typeface="Times New Roman" pitchFamily="18" charset="0"/>
              </a:rPr>
              <a:t>https://www.maersk.com.cn/zh-cn</a:t>
            </a:r>
            <a:r>
              <a:rPr kumimoji="0" lang="zh-CN" altLang="en-US" sz="10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7959460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a:extLst>
              <a:ext uri="{FF2B5EF4-FFF2-40B4-BE49-F238E27FC236}">
                <a16:creationId xmlns="" xmlns:a16="http://schemas.microsoft.com/office/drawing/2014/main" id="{1B032E76-3D0D-4F36-9C94-C19DFAD9C66F}"/>
              </a:ext>
            </a:extLst>
          </p:cNvPr>
          <p:cNvGraphicFramePr>
            <a:graphicFrameLocks/>
          </p:cNvGraphicFramePr>
          <p:nvPr>
            <p:extLst>
              <p:ext uri="{D42A27DB-BD31-4B8C-83A1-F6EECF244321}">
                <p14:modId xmlns:p14="http://schemas.microsoft.com/office/powerpoint/2010/main" val="3959835617"/>
              </p:ext>
            </p:extLst>
          </p:nvPr>
        </p:nvGraphicFramePr>
        <p:xfrm>
          <a:off x="257648" y="692398"/>
          <a:ext cx="6258171" cy="396044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1048613"/>
          <p:cNvSpPr txBox="1"/>
          <p:nvPr/>
        </p:nvSpPr>
        <p:spPr>
          <a:xfrm>
            <a:off x="257648" y="281691"/>
            <a:ext cx="235667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导论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航运最新进展</a:t>
            </a:r>
            <a:endParaRPr lang="zh-CN" altLang="en-US" sz="16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11956111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382639" y="955407"/>
            <a:ext cx="2417060" cy="1008112"/>
          </a:xfrm>
          <a:prstGeom prst="rect">
            <a:avLst/>
          </a:prstGeom>
        </p:spPr>
      </p:pic>
      <p:sp>
        <p:nvSpPr>
          <p:cNvPr id="4" name="矩形 3"/>
          <p:cNvSpPr/>
          <p:nvPr/>
        </p:nvSpPr>
        <p:spPr>
          <a:xfrm>
            <a:off x="252207" y="1988542"/>
            <a:ext cx="6186000" cy="2751048"/>
          </a:xfrm>
          <a:prstGeom prst="rect">
            <a:avLst/>
          </a:prstGeom>
          <a:noFill/>
          <a:ln w="9525">
            <a:noFill/>
            <a:miter lim="800000"/>
          </a:ln>
        </p:spPr>
        <p:txBody>
          <a:bodyPr wrap="square" lIns="57443" tIns="28721" rIns="57443" bIns="28721">
            <a:spAutoFit/>
          </a:bodyPr>
          <a:lstStyle/>
          <a:p>
            <a:pPr marL="285750" indent="-285750" defTabSz="1222375">
              <a:lnSpc>
                <a:spcPct val="125000"/>
              </a:lnSpc>
              <a:spcBef>
                <a:spcPts val="0"/>
              </a:spcBef>
              <a:spcAft>
                <a:spcPts val="0"/>
              </a:spcAft>
              <a:buFont typeface="Arial" panose="020B0604020202020204" pitchFamily="34" charset="0"/>
              <a:buChar char="•"/>
            </a:pP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MSC的全称是地中海航运公司，(Mediterranean Shipping Company S.A.)总部位于瑞士日内瓦。MSC于1970年建立，2007年成为按照集装箱运力和集装箱船数量排序的世界第二大航运公司，业务网络遍布世界各地。</a:t>
            </a:r>
          </a:p>
          <a:p>
            <a:pPr marL="285750" indent="-285750" defTabSz="1222375">
              <a:lnSpc>
                <a:spcPct val="125000"/>
              </a:lnSpc>
              <a:spcBef>
                <a:spcPts val="0"/>
              </a:spcBef>
              <a:spcAft>
                <a:spcPts val="0"/>
              </a:spcAft>
              <a:buFont typeface="Arial" panose="020B0604020202020204" pitchFamily="34" charset="0"/>
              <a:buChar char="•"/>
            </a:pP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目前MSC在全世界有</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350</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个机构，</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28,000</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员工，</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255</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艘集装箱船，</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880,000 TEU</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的运力，在全球五大洲</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215</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个码头停靠，提供</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175</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条直航和组合航线服务。直至今日，无论依据船只数目，或是依据载运能力，地中海航运都稳据全球排名第二位。</a:t>
            </a:r>
            <a:endPar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defTabSz="1222375">
              <a:lnSpc>
                <a:spcPct val="125000"/>
              </a:lnSpc>
              <a:spcBef>
                <a:spcPts val="0"/>
              </a:spcBef>
              <a:spcAft>
                <a:spcPts val="0"/>
              </a:spcAft>
              <a:buFont typeface="Arial" panose="020B0604020202020204" pitchFamily="34" charset="0"/>
              <a:buChar char="•"/>
            </a:pPr>
            <a:r>
              <a:rPr lang="en-US" altLang="zh-CN" sz="14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60</a:t>
            </a:r>
            <a:r>
              <a:rPr lang="zh-CN" altLang="en-US" sz="14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秒内即可获取实时运价，这是地中海航运于</a:t>
            </a:r>
            <a:r>
              <a:rPr lang="en-US" altLang="zh-CN" sz="14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2020</a:t>
            </a:r>
            <a:r>
              <a:rPr lang="zh-CN" altLang="en-US" sz="14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年升级电子商务平台</a:t>
            </a:r>
            <a:r>
              <a:rPr lang="en-US" altLang="zh-CN" sz="1400" b="1" dirty="0" err="1"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myMSC</a:t>
            </a:r>
            <a:r>
              <a:rPr lang="zh-CN" altLang="en-US" sz="14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后，推出的全新在线即时报价功能。</a:t>
            </a:r>
            <a:endParaRPr lang="en-US" altLang="zh-CN" sz="14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defTabSz="1222375">
              <a:lnSpc>
                <a:spcPct val="125000"/>
              </a:lnSpc>
              <a:spcBef>
                <a:spcPts val="0"/>
              </a:spcBef>
              <a:spcAft>
                <a:spcPts val="0"/>
              </a:spcAft>
              <a:buFont typeface="Arial" panose="020B0604020202020204" pitchFamily="34" charset="0"/>
              <a:buChar char="•"/>
            </a:pPr>
            <a:r>
              <a:rPr lang="en-US" altLang="zh-CN" sz="1400" u="sng" dirty="0">
                <a:latin typeface="Times New Roman" panose="02020603050405020304" pitchFamily="18" charset="0"/>
                <a:cs typeface="Times New Roman" panose="02020603050405020304" pitchFamily="18" charset="0"/>
                <a:hlinkClick r:id="rId4"/>
              </a:rPr>
              <a:t>【[</a:t>
            </a:r>
            <a:r>
              <a:rPr lang="en-US" altLang="zh-CN" sz="1400" u="sng" dirty="0" err="1">
                <a:latin typeface="Times New Roman" panose="02020603050405020304" pitchFamily="18" charset="0"/>
                <a:cs typeface="Times New Roman" panose="02020603050405020304" pitchFamily="18" charset="0"/>
                <a:hlinkClick r:id="rId4"/>
              </a:rPr>
              <a:t>MSC视频短片</a:t>
            </a:r>
            <a:r>
              <a:rPr lang="en-US" altLang="zh-CN" sz="1400" u="sng" dirty="0">
                <a:latin typeface="Times New Roman" panose="02020603050405020304" pitchFamily="18" charset="0"/>
                <a:cs typeface="Times New Roman" panose="02020603050405020304" pitchFamily="18" charset="0"/>
                <a:hlinkClick r:id="rId4"/>
              </a:rPr>
              <a:t>]MSC </a:t>
            </a:r>
            <a:r>
              <a:rPr lang="en-US" altLang="zh-CN" sz="1400" u="sng" dirty="0" err="1">
                <a:latin typeface="Times New Roman" panose="02020603050405020304" pitchFamily="18" charset="0"/>
                <a:cs typeface="Times New Roman" panose="02020603050405020304" pitchFamily="18" charset="0"/>
                <a:hlinkClick r:id="rId4"/>
              </a:rPr>
              <a:t>地中海航运</a:t>
            </a:r>
            <a:r>
              <a:rPr lang="en-US" altLang="zh-CN" sz="1400" u="sng" dirty="0">
                <a:latin typeface="Times New Roman" panose="02020603050405020304" pitchFamily="18" charset="0"/>
                <a:cs typeface="Times New Roman" panose="02020603050405020304" pitchFamily="18" charset="0"/>
                <a:hlinkClick r:id="rId4"/>
              </a:rPr>
              <a:t> </a:t>
            </a:r>
            <a:r>
              <a:rPr lang="en-US" altLang="zh-CN" sz="1400" u="sng" dirty="0" err="1">
                <a:latin typeface="Times New Roman" panose="02020603050405020304" pitchFamily="18" charset="0"/>
                <a:cs typeface="Times New Roman" panose="02020603050405020304" pitchFamily="18" charset="0"/>
                <a:hlinkClick r:id="rId4"/>
              </a:rPr>
              <a:t>介绍航运界碳中和</a:t>
            </a:r>
            <a:r>
              <a:rPr lang="en-US" altLang="zh-CN" sz="1400" u="sng" dirty="0">
                <a:latin typeface="Times New Roman" panose="02020603050405020304" pitchFamily="18" charset="0"/>
                <a:cs typeface="Times New Roman" panose="02020603050405020304" pitchFamily="18" charset="0"/>
                <a:hlinkClick r:id="rId4"/>
              </a:rPr>
              <a:t>】</a:t>
            </a:r>
            <a:r>
              <a:rPr lang="en-US" altLang="zh-CN" sz="1400" dirty="0">
                <a:latin typeface="Times New Roman" panose="02020603050405020304" pitchFamily="18" charset="0"/>
                <a:cs typeface="Times New Roman" panose="02020603050405020304" pitchFamily="18" charset="0"/>
              </a:rPr>
              <a:t> </a:t>
            </a:r>
            <a:endParaRPr lang="zh-CN" altLang="zh-CN" sz="1400" dirty="0">
              <a:latin typeface="Times New Roman" panose="02020603050405020304" pitchFamily="18" charset="0"/>
              <a:cs typeface="Times New Roman" panose="02020603050405020304" pitchFamily="18" charset="0"/>
            </a:endParaRPr>
          </a:p>
        </p:txBody>
      </p:sp>
      <p:pic>
        <p:nvPicPr>
          <p:cNvPr id="6" name="图片 5" descr="C:\Users\lenovo\Documents\WeChat Files\wxid_kzqgc5b25gu021\FileStorage\Temp\bb87ff7b24121c310defd26fba0d1cdc.jpg"/>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91483" y="863386"/>
            <a:ext cx="2417060" cy="1192153"/>
          </a:xfrm>
          <a:prstGeom prst="rect">
            <a:avLst/>
          </a:prstGeom>
        </p:spPr>
      </p:pic>
      <p:sp>
        <p:nvSpPr>
          <p:cNvPr id="8" name="TextBox 1048613">
            <a:extLst>
              <a:ext uri="{FF2B5EF4-FFF2-40B4-BE49-F238E27FC236}">
                <a16:creationId xmlns:a16="http://schemas.microsoft.com/office/drawing/2014/main" xmlns="" id="{9E6D8100-53A1-4B6E-AE8B-6D8D9C338479}"/>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1.5.6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spTree>
    <p:extLst>
      <p:ext uri="{BB962C8B-B14F-4D97-AF65-F5344CB8AC3E}">
        <p14:creationId xmlns:p14="http://schemas.microsoft.com/office/powerpoint/2010/main" val="18819775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531522" y="811019"/>
            <a:ext cx="2312728" cy="1008112"/>
          </a:xfrm>
          <a:prstGeom prst="rect">
            <a:avLst/>
          </a:prstGeom>
        </p:spPr>
      </p:pic>
      <p:sp>
        <p:nvSpPr>
          <p:cNvPr id="5" name="矩形 4"/>
          <p:cNvSpPr/>
          <p:nvPr/>
        </p:nvSpPr>
        <p:spPr>
          <a:xfrm>
            <a:off x="195723" y="2029245"/>
            <a:ext cx="6408712" cy="2723669"/>
          </a:xfrm>
          <a:prstGeom prst="rect">
            <a:avLst/>
          </a:prstGeom>
          <a:noFill/>
          <a:ln w="9525">
            <a:noFill/>
            <a:miter lim="800000"/>
          </a:ln>
        </p:spPr>
        <p:txBody>
          <a:bodyPr wrap="square" lIns="57443" tIns="28721" rIns="57443" bIns="28721">
            <a:spAutoFit/>
          </a:bodyPr>
          <a:lstStyle/>
          <a:p>
            <a:pPr marL="171450" indent="-171450" defTabSz="1222375">
              <a:lnSpc>
                <a:spcPct val="125000"/>
              </a:lnSpc>
              <a:spcBef>
                <a:spcPts val="0"/>
              </a:spcBef>
              <a:spcAft>
                <a:spcPts val="0"/>
              </a:spcAft>
              <a:buFont typeface="Arial" panose="020B0604020202020204" pitchFamily="34" charset="0"/>
              <a:buChar char="•"/>
            </a:pP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中国远洋海运集团有限公司</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简称中国远洋海运集团，</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CHINA COSCO SHIPPING GROUP)</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于</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2016</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18</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日在上海正式成立，由中国远洋运输</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集团</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总公司与中国海运</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集团</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总公司重组而成，是国务院国有资产监督管理委员会直接管理涉及国计民生和国民经济命脉的特大型中央企业，总部设在上海。</a:t>
            </a:r>
            <a:endPar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defTabSz="1222375">
              <a:lnSpc>
                <a:spcPct val="125000"/>
              </a:lnSpc>
              <a:spcBef>
                <a:spcPts val="0"/>
              </a:spcBef>
              <a:spcAft>
                <a:spcPts val="0"/>
              </a:spcAft>
              <a:buFont typeface="Arial" panose="020B0604020202020204" pitchFamily="34" charset="0"/>
              <a:buChar char="•"/>
            </a:pP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注册所在地为上海浦东自贸区陆家嘴金融片区内，注册资本</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110</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亿元。 拥有总资产</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8800</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亿元人民币，员工</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11.8</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万人，是中国大陆最大的航运企业，中国物流企业</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50</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强排名第一。</a:t>
            </a:r>
            <a:endPar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defTabSz="1222375">
              <a:lnSpc>
                <a:spcPct val="125000"/>
              </a:lnSpc>
              <a:spcBef>
                <a:spcPts val="0"/>
              </a:spcBef>
              <a:spcAft>
                <a:spcPts val="0"/>
              </a:spcAft>
              <a:buFont typeface="Arial" panose="020B0604020202020204" pitchFamily="34" charset="0"/>
              <a:buChar char="•"/>
            </a:pP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中远集团拥有和控制各类现代化商船近800艘，5600多万载重吨，年货运量超4亿吨，远洋航线覆盖全球160多个国家和地区的1600多个港口，船队规模稳居中国第一、世界第二。</a:t>
            </a:r>
          </a:p>
        </p:txBody>
      </p:sp>
      <p:pic>
        <p:nvPicPr>
          <p:cNvPr id="6" name="图片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0079" y="800889"/>
            <a:ext cx="2305093" cy="1054725"/>
          </a:xfrm>
          <a:prstGeom prst="rect">
            <a:avLst/>
          </a:prstGeom>
          <a:noFill/>
        </p:spPr>
      </p:pic>
      <p:sp>
        <p:nvSpPr>
          <p:cNvPr id="8" name="TextBox 1048613">
            <a:extLst>
              <a:ext uri="{FF2B5EF4-FFF2-40B4-BE49-F238E27FC236}">
                <a16:creationId xmlns:a16="http://schemas.microsoft.com/office/drawing/2014/main" xmlns="" id="{5ED07097-0ABC-46BE-861F-4AE30C75F9D7}"/>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1.5.6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spTree>
    <p:extLst>
      <p:ext uri="{BB962C8B-B14F-4D97-AF65-F5344CB8AC3E}">
        <p14:creationId xmlns:p14="http://schemas.microsoft.com/office/powerpoint/2010/main" val="187764932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2051323" y="836414"/>
            <a:ext cx="2376264" cy="1035807"/>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446155031"/>
              </p:ext>
            </p:extLst>
          </p:nvPr>
        </p:nvGraphicFramePr>
        <p:xfrm>
          <a:off x="513461" y="3500710"/>
          <a:ext cx="6002358" cy="1122516"/>
        </p:xfrm>
        <a:graphic>
          <a:graphicData uri="http://schemas.openxmlformats.org/drawingml/2006/table">
            <a:tbl>
              <a:tblPr>
                <a:tableStyleId>{5C22544A-7EE6-4342-B048-85BDC9FD1C3A}</a:tableStyleId>
              </a:tblPr>
              <a:tblGrid>
                <a:gridCol w="855581">
                  <a:extLst>
                    <a:ext uri="{9D8B030D-6E8A-4147-A177-3AD203B41FA5}">
                      <a16:colId xmlns:a16="http://schemas.microsoft.com/office/drawing/2014/main" xmlns="" val="20000"/>
                    </a:ext>
                  </a:extLst>
                </a:gridCol>
                <a:gridCol w="2336718">
                  <a:extLst>
                    <a:ext uri="{9D8B030D-6E8A-4147-A177-3AD203B41FA5}">
                      <a16:colId xmlns:a16="http://schemas.microsoft.com/office/drawing/2014/main" xmlns="" val="20001"/>
                    </a:ext>
                  </a:extLst>
                </a:gridCol>
                <a:gridCol w="778141">
                  <a:extLst>
                    <a:ext uri="{9D8B030D-6E8A-4147-A177-3AD203B41FA5}">
                      <a16:colId xmlns:a16="http://schemas.microsoft.com/office/drawing/2014/main" xmlns="" val="20002"/>
                    </a:ext>
                  </a:extLst>
                </a:gridCol>
                <a:gridCol w="2031918">
                  <a:extLst>
                    <a:ext uri="{9D8B030D-6E8A-4147-A177-3AD203B41FA5}">
                      <a16:colId xmlns:a16="http://schemas.microsoft.com/office/drawing/2014/main" xmlns="" val="20003"/>
                    </a:ext>
                  </a:extLst>
                </a:gridCol>
              </a:tblGrid>
              <a:tr h="216024">
                <a:tc>
                  <a:txBody>
                    <a:bodyPr/>
                    <a:lstStyle/>
                    <a:p>
                      <a:pPr algn="ctr" fontAlgn="ctr">
                        <a:lnSpc>
                          <a:spcPct val="150000"/>
                        </a:lnSpc>
                      </a:pPr>
                      <a:r>
                        <a:rPr lang="en-US" altLang="zh-CN" sz="1200" b="1" u="none" strike="noStrike" dirty="0">
                          <a:solidFill>
                            <a:srgbClr val="1F4E79"/>
                          </a:solidFill>
                          <a:effectLst/>
                          <a:latin typeface="Times New Roman" panose="02020603050405020304" pitchFamily="18" charset="0"/>
                          <a:cs typeface="Times New Roman" panose="02020603050405020304" pitchFamily="18" charset="0"/>
                        </a:rPr>
                        <a:t>601866/2866</a:t>
                      </a:r>
                      <a:endParaRPr lang="en-US" altLang="zh-CN" sz="1200" b="1" i="0" u="none" strike="noStrike" dirty="0">
                        <a:solidFill>
                          <a:srgbClr val="1F4E79"/>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200" b="1" u="none" strike="noStrike" dirty="0">
                          <a:solidFill>
                            <a:srgbClr val="1F4E79"/>
                          </a:solidFill>
                          <a:effectLst/>
                          <a:latin typeface="Times New Roman" panose="02020603050405020304" pitchFamily="18" charset="0"/>
                          <a:cs typeface="Times New Roman" panose="02020603050405020304" pitchFamily="18" charset="0"/>
                        </a:rPr>
                        <a:t>中远海运发展股份有限公司★</a:t>
                      </a:r>
                      <a:endParaRPr lang="zh-CN" altLang="en-US" sz="1200" b="1" i="0" u="none" strike="noStrike" dirty="0">
                        <a:solidFill>
                          <a:srgbClr val="1F4E79"/>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200" b="1" u="none" strike="noStrike" dirty="0">
                          <a:solidFill>
                            <a:srgbClr val="1F4E79"/>
                          </a:solidFill>
                          <a:effectLst/>
                          <a:latin typeface="Times New Roman" panose="02020603050405020304" pitchFamily="18" charset="0"/>
                          <a:cs typeface="Times New Roman" panose="02020603050405020304" pitchFamily="18" charset="0"/>
                        </a:rPr>
                        <a:t>中远海发</a:t>
                      </a:r>
                      <a:endParaRPr lang="zh-CN" altLang="en-US" sz="1200" b="1" i="0" u="none" strike="noStrike" dirty="0">
                        <a:solidFill>
                          <a:srgbClr val="1F4E79"/>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200" b="1" u="none" strike="noStrike">
                          <a:solidFill>
                            <a:srgbClr val="1F4E79"/>
                          </a:solidFill>
                          <a:effectLst/>
                          <a:latin typeface="Times New Roman" panose="02020603050405020304" pitchFamily="18" charset="0"/>
                          <a:cs typeface="Times New Roman" panose="02020603050405020304" pitchFamily="18" charset="0"/>
                        </a:rPr>
                        <a:t>上海证券交易所、香港交易所</a:t>
                      </a:r>
                      <a:endParaRPr lang="zh-CN" altLang="en-US" sz="1200" b="1" i="0" u="none" strike="noStrike">
                        <a:solidFill>
                          <a:srgbClr val="1F4E79"/>
                        </a:solidFill>
                        <a:effectLst/>
                        <a:latin typeface="Times New Roman" panose="02020603050405020304" pitchFamily="18" charset="0"/>
                        <a:cs typeface="Times New Roman" panose="02020603050405020304" pitchFamily="18" charset="0"/>
                      </a:endParaRPr>
                    </a:p>
                  </a:txBody>
                  <a:tcPr marL="6309" marR="6309" marT="6309" marB="0" anchor="ctr"/>
                </a:tc>
                <a:extLst>
                  <a:ext uri="{0D108BD9-81ED-4DB2-BD59-A6C34878D82A}">
                    <a16:rowId xmlns:a16="http://schemas.microsoft.com/office/drawing/2014/main" xmlns="" val="10000"/>
                  </a:ext>
                </a:extLst>
              </a:tr>
              <a:tr h="216024">
                <a:tc>
                  <a:txBody>
                    <a:bodyPr/>
                    <a:lstStyle/>
                    <a:p>
                      <a:pPr algn="ctr" fontAlgn="ctr">
                        <a:lnSpc>
                          <a:spcPct val="150000"/>
                        </a:lnSpc>
                      </a:pPr>
                      <a:r>
                        <a:rPr lang="en-US" altLang="zh-CN" sz="1200" b="1" u="none" strike="noStrike" dirty="0">
                          <a:solidFill>
                            <a:srgbClr val="1F4E79"/>
                          </a:solidFill>
                          <a:effectLst/>
                          <a:latin typeface="Times New Roman" panose="02020603050405020304" pitchFamily="18" charset="0"/>
                          <a:cs typeface="Times New Roman" panose="02020603050405020304" pitchFamily="18" charset="0"/>
                        </a:rPr>
                        <a:t>601919/1919</a:t>
                      </a:r>
                      <a:endParaRPr lang="en-US" altLang="zh-CN" sz="1200" b="1" i="0" u="none" strike="noStrike" dirty="0">
                        <a:solidFill>
                          <a:srgbClr val="1F4E79"/>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200" b="1" u="none" strike="noStrike" dirty="0">
                          <a:solidFill>
                            <a:srgbClr val="1F4E79"/>
                          </a:solidFill>
                          <a:effectLst/>
                          <a:latin typeface="Times New Roman" panose="02020603050405020304" pitchFamily="18" charset="0"/>
                          <a:cs typeface="Times New Roman" panose="02020603050405020304" pitchFamily="18" charset="0"/>
                        </a:rPr>
                        <a:t>中远海运控股股份有限公司★</a:t>
                      </a:r>
                      <a:endParaRPr lang="zh-CN" altLang="en-US" sz="1200" b="1" i="0" u="none" strike="noStrike" dirty="0">
                        <a:solidFill>
                          <a:srgbClr val="1F4E79"/>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200" b="1" u="none" strike="noStrike" dirty="0">
                          <a:solidFill>
                            <a:srgbClr val="1F4E79"/>
                          </a:solidFill>
                          <a:effectLst/>
                          <a:latin typeface="Times New Roman" panose="02020603050405020304" pitchFamily="18" charset="0"/>
                          <a:cs typeface="Times New Roman" panose="02020603050405020304" pitchFamily="18" charset="0"/>
                        </a:rPr>
                        <a:t>中远海控</a:t>
                      </a:r>
                      <a:endParaRPr lang="zh-CN" altLang="en-US" sz="1200" b="1" i="0" u="none" strike="noStrike" dirty="0">
                        <a:solidFill>
                          <a:srgbClr val="1F4E79"/>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200" b="1" u="none" strike="noStrike">
                          <a:solidFill>
                            <a:srgbClr val="1F4E79"/>
                          </a:solidFill>
                          <a:effectLst/>
                          <a:latin typeface="Times New Roman" panose="02020603050405020304" pitchFamily="18" charset="0"/>
                          <a:cs typeface="Times New Roman" panose="02020603050405020304" pitchFamily="18" charset="0"/>
                        </a:rPr>
                        <a:t>上海证券交易所、香港交易所</a:t>
                      </a:r>
                      <a:endParaRPr lang="zh-CN" altLang="en-US" sz="1200" b="1" i="0" u="none" strike="noStrike">
                        <a:solidFill>
                          <a:srgbClr val="1F4E79"/>
                        </a:solidFill>
                        <a:effectLst/>
                        <a:latin typeface="Times New Roman" panose="02020603050405020304" pitchFamily="18" charset="0"/>
                        <a:cs typeface="Times New Roman" panose="02020603050405020304" pitchFamily="18" charset="0"/>
                      </a:endParaRPr>
                    </a:p>
                  </a:txBody>
                  <a:tcPr marL="6309" marR="6309" marT="6309" marB="0" anchor="ctr"/>
                </a:tc>
                <a:extLst>
                  <a:ext uri="{0D108BD9-81ED-4DB2-BD59-A6C34878D82A}">
                    <a16:rowId xmlns:a16="http://schemas.microsoft.com/office/drawing/2014/main" xmlns="" val="10001"/>
                  </a:ext>
                </a:extLst>
              </a:tr>
              <a:tr h="128146">
                <a:tc>
                  <a:txBody>
                    <a:bodyPr/>
                    <a:lstStyle/>
                    <a:p>
                      <a:pPr algn="ctr" fontAlgn="ctr">
                        <a:lnSpc>
                          <a:spcPct val="150000"/>
                        </a:lnSpc>
                      </a:pPr>
                      <a:r>
                        <a:rPr lang="en-US" altLang="zh-CN" sz="1200" b="1" u="none" strike="noStrike">
                          <a:solidFill>
                            <a:srgbClr val="1F4E79"/>
                          </a:solidFill>
                          <a:effectLst/>
                          <a:latin typeface="Times New Roman" panose="02020603050405020304" pitchFamily="18" charset="0"/>
                          <a:cs typeface="Times New Roman" panose="02020603050405020304" pitchFamily="18" charset="0"/>
                        </a:rPr>
                        <a:t>600026/1138</a:t>
                      </a:r>
                      <a:endParaRPr lang="en-US" altLang="zh-CN" sz="1200" b="1" i="0" u="none" strike="noStrike">
                        <a:solidFill>
                          <a:srgbClr val="1F4E79"/>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200" b="1" u="none" strike="noStrike" dirty="0">
                          <a:solidFill>
                            <a:srgbClr val="1F4E79"/>
                          </a:solidFill>
                          <a:effectLst/>
                          <a:latin typeface="Times New Roman" panose="02020603050405020304" pitchFamily="18" charset="0"/>
                          <a:cs typeface="Times New Roman" panose="02020603050405020304" pitchFamily="18" charset="0"/>
                        </a:rPr>
                        <a:t>中远海运能源运输股份有限公司★</a:t>
                      </a:r>
                      <a:endParaRPr lang="zh-CN" altLang="en-US" sz="1200" b="1" i="0" u="none" strike="noStrike" dirty="0">
                        <a:solidFill>
                          <a:srgbClr val="1F4E79"/>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200" b="1" u="none" strike="noStrike" dirty="0">
                          <a:solidFill>
                            <a:srgbClr val="1F4E79"/>
                          </a:solidFill>
                          <a:effectLst/>
                          <a:latin typeface="Times New Roman" panose="02020603050405020304" pitchFamily="18" charset="0"/>
                          <a:cs typeface="Times New Roman" panose="02020603050405020304" pitchFamily="18" charset="0"/>
                        </a:rPr>
                        <a:t>中远海能</a:t>
                      </a:r>
                      <a:endParaRPr lang="zh-CN" altLang="en-US" sz="1200" b="1" i="0" u="none" strike="noStrike" dirty="0">
                        <a:solidFill>
                          <a:srgbClr val="1F4E79"/>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200" b="1" u="none" strike="noStrike" dirty="0">
                          <a:solidFill>
                            <a:srgbClr val="1F4E79"/>
                          </a:solidFill>
                          <a:effectLst/>
                          <a:latin typeface="Times New Roman" panose="02020603050405020304" pitchFamily="18" charset="0"/>
                          <a:cs typeface="Times New Roman" panose="02020603050405020304" pitchFamily="18" charset="0"/>
                        </a:rPr>
                        <a:t>上海证券交易所、香港交易所</a:t>
                      </a:r>
                      <a:endParaRPr lang="zh-CN" altLang="en-US" sz="1200" b="1" i="0" u="none" strike="noStrike" dirty="0">
                        <a:solidFill>
                          <a:srgbClr val="1F4E79"/>
                        </a:solidFill>
                        <a:effectLst/>
                        <a:latin typeface="Times New Roman" panose="02020603050405020304" pitchFamily="18" charset="0"/>
                        <a:cs typeface="Times New Roman" panose="02020603050405020304" pitchFamily="18" charset="0"/>
                      </a:endParaRPr>
                    </a:p>
                  </a:txBody>
                  <a:tcPr marL="6309" marR="6309" marT="6309" marB="0" anchor="ctr"/>
                </a:tc>
                <a:extLst>
                  <a:ext uri="{0D108BD9-81ED-4DB2-BD59-A6C34878D82A}">
                    <a16:rowId xmlns:a16="http://schemas.microsoft.com/office/drawing/2014/main" xmlns="" val="10002"/>
                  </a:ext>
                </a:extLst>
              </a:tr>
              <a:tr h="154981">
                <a:tc>
                  <a:txBody>
                    <a:bodyPr/>
                    <a:lstStyle/>
                    <a:p>
                      <a:pPr algn="ctr" fontAlgn="ctr">
                        <a:lnSpc>
                          <a:spcPct val="150000"/>
                        </a:lnSpc>
                      </a:pPr>
                      <a:r>
                        <a:rPr lang="en-US" altLang="zh-CN" sz="1200" b="1" u="none" strike="noStrike">
                          <a:solidFill>
                            <a:srgbClr val="1F4E79"/>
                          </a:solidFill>
                          <a:effectLst/>
                          <a:latin typeface="Times New Roman" panose="02020603050405020304" pitchFamily="18" charset="0"/>
                          <a:cs typeface="Times New Roman" panose="02020603050405020304" pitchFamily="18" charset="0"/>
                        </a:rPr>
                        <a:t>600428</a:t>
                      </a:r>
                      <a:endParaRPr lang="en-US" altLang="zh-CN" sz="1200" b="1" i="0" u="none" strike="noStrike">
                        <a:solidFill>
                          <a:srgbClr val="1F4E79"/>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200" b="1" u="none" strike="noStrike">
                          <a:solidFill>
                            <a:srgbClr val="1F4E79"/>
                          </a:solidFill>
                          <a:effectLst/>
                          <a:latin typeface="Times New Roman" panose="02020603050405020304" pitchFamily="18" charset="0"/>
                          <a:cs typeface="Times New Roman" panose="02020603050405020304" pitchFamily="18" charset="0"/>
                        </a:rPr>
                        <a:t>中远海运特种运输股份有限公司★</a:t>
                      </a:r>
                      <a:endParaRPr lang="zh-CN" altLang="en-US" sz="1200" b="1" i="0" u="none" strike="noStrike">
                        <a:solidFill>
                          <a:srgbClr val="1F4E79"/>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200" b="1" u="none" strike="noStrike" dirty="0">
                          <a:solidFill>
                            <a:srgbClr val="1F4E79"/>
                          </a:solidFill>
                          <a:effectLst/>
                          <a:latin typeface="Times New Roman" panose="02020603050405020304" pitchFamily="18" charset="0"/>
                          <a:cs typeface="Times New Roman" panose="02020603050405020304" pitchFamily="18" charset="0"/>
                        </a:rPr>
                        <a:t>中远海特</a:t>
                      </a:r>
                      <a:endParaRPr lang="zh-CN" altLang="en-US" sz="1200" b="1" i="0" u="none" strike="noStrike" dirty="0">
                        <a:solidFill>
                          <a:srgbClr val="1F4E79"/>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200" b="1" u="none" strike="noStrike" dirty="0">
                          <a:solidFill>
                            <a:srgbClr val="1F4E79"/>
                          </a:solidFill>
                          <a:effectLst/>
                          <a:latin typeface="Times New Roman" panose="02020603050405020304" pitchFamily="18" charset="0"/>
                          <a:cs typeface="Times New Roman" panose="02020603050405020304" pitchFamily="18" charset="0"/>
                        </a:rPr>
                        <a:t>上海证券交易所</a:t>
                      </a:r>
                      <a:endParaRPr lang="zh-CN" altLang="en-US" sz="1200" b="1" i="0" u="none" strike="noStrike" dirty="0">
                        <a:solidFill>
                          <a:srgbClr val="1F4E79"/>
                        </a:solidFill>
                        <a:effectLst/>
                        <a:latin typeface="Times New Roman" panose="02020603050405020304" pitchFamily="18" charset="0"/>
                        <a:cs typeface="Times New Roman" panose="02020603050405020304" pitchFamily="18" charset="0"/>
                      </a:endParaRPr>
                    </a:p>
                  </a:txBody>
                  <a:tcPr marL="6309" marR="6309" marT="6309" marB="0" anchor="ctr"/>
                </a:tc>
                <a:extLst>
                  <a:ext uri="{0D108BD9-81ED-4DB2-BD59-A6C34878D82A}">
                    <a16:rowId xmlns:a16="http://schemas.microsoft.com/office/drawing/2014/main" xmlns="" val="10003"/>
                  </a:ext>
                </a:extLst>
              </a:tr>
            </a:tbl>
          </a:graphicData>
        </a:graphic>
      </p:graphicFrame>
      <p:sp>
        <p:nvSpPr>
          <p:cNvPr id="6" name="TextBox 1048613">
            <a:extLst>
              <a:ext uri="{FF2B5EF4-FFF2-40B4-BE49-F238E27FC236}">
                <a16:creationId xmlns:a16="http://schemas.microsoft.com/office/drawing/2014/main" xmlns="" id="{D9B30C9B-2B84-4205-A71F-8493B4C4EDEF}"/>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1.5.6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sp>
        <p:nvSpPr>
          <p:cNvPr id="2" name="Rectangle 2"/>
          <p:cNvSpPr>
            <a:spLocks noChangeArrowheads="1"/>
          </p:cNvSpPr>
          <p:nvPr/>
        </p:nvSpPr>
        <p:spPr bwMode="auto">
          <a:xfrm>
            <a:off x="0" y="0"/>
            <a:ext cx="683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3" name="图片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810" y="630996"/>
            <a:ext cx="6258009" cy="26536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428702"/>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en-US" altLang="zh-CN" sz="1000" b="0" i="0" u="none" strike="noStrike" cap="none" normalizeH="0" baseline="0" dirty="0" smtClean="0">
                <a:ln>
                  <a:noFill/>
                </a:ln>
                <a:solidFill>
                  <a:schemeClr val="tx1"/>
                </a:solidFill>
                <a:effectLst/>
                <a:latin typeface="Times New Roman" pitchFamily="18" charset="0"/>
                <a:ea typeface="Times" charset="0"/>
                <a:cs typeface="Times New Roman" pitchFamily="18" charset="0"/>
              </a:rPr>
              <a:t>https://www.coscoshipping.com/</a:t>
            </a:r>
            <a:r>
              <a:rPr kumimoji="0" lang="zh-CN" altLang="en-US" sz="10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41220374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clrChange>
              <a:clrFrom>
                <a:srgbClr val="FAFBFD"/>
              </a:clrFrom>
              <a:clrTo>
                <a:srgbClr val="FAFBFD">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b="81876"/>
          <a:stretch/>
        </p:blipFill>
        <p:spPr bwMode="auto">
          <a:xfrm>
            <a:off x="117640" y="836414"/>
            <a:ext cx="6603670" cy="72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a:extLst>
              <a:ext uri="{FF2B5EF4-FFF2-40B4-BE49-F238E27FC236}">
                <a16:creationId xmlns:a16="http://schemas.microsoft.com/office/drawing/2014/main" xmlns="" id="{657D4918-B8E3-49E2-B92B-46AD9AC6EFE8}"/>
              </a:ext>
            </a:extLst>
          </p:cNvPr>
          <p:cNvPicPr>
            <a:picLocks noChangeAspect="1"/>
          </p:cNvPicPr>
          <p:nvPr/>
        </p:nvPicPr>
        <p:blipFill>
          <a:blip r:embed="rId4"/>
          <a:stretch>
            <a:fillRect/>
          </a:stretch>
        </p:blipFill>
        <p:spPr>
          <a:xfrm>
            <a:off x="1081101" y="1772518"/>
            <a:ext cx="4273770" cy="2851297"/>
          </a:xfrm>
          <a:prstGeom prst="rect">
            <a:avLst/>
          </a:prstGeom>
        </p:spPr>
      </p:pic>
      <p:sp>
        <p:nvSpPr>
          <p:cNvPr id="5" name="TextBox 1048613">
            <a:extLst>
              <a:ext uri="{FF2B5EF4-FFF2-40B4-BE49-F238E27FC236}">
                <a16:creationId xmlns:a16="http://schemas.microsoft.com/office/drawing/2014/main" xmlns="" id="{77722004-A96E-49C9-AE34-0AA9C3014F44}"/>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1.5.6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spTree>
    <p:extLst>
      <p:ext uri="{BB962C8B-B14F-4D97-AF65-F5344CB8AC3E}">
        <p14:creationId xmlns:p14="http://schemas.microsoft.com/office/powerpoint/2010/main" val="336526263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155" y="739383"/>
            <a:ext cx="5182063" cy="394008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1048613">
            <a:extLst>
              <a:ext uri="{FF2B5EF4-FFF2-40B4-BE49-F238E27FC236}">
                <a16:creationId xmlns:a16="http://schemas.microsoft.com/office/drawing/2014/main" xmlns="" id="{C22FE40B-1099-4C96-8657-6FB3A0B83D77}"/>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1.5.6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spTree>
    <p:extLst>
      <p:ext uri="{BB962C8B-B14F-4D97-AF65-F5344CB8AC3E}">
        <p14:creationId xmlns:p14="http://schemas.microsoft.com/office/powerpoint/2010/main" val="84310988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7809" y="2276574"/>
            <a:ext cx="6378451" cy="2462213"/>
          </a:xfrm>
          <a:prstGeom prst="rect">
            <a:avLst/>
          </a:prstGeom>
        </p:spPr>
        <p:txBody>
          <a:bodyPr wrap="square">
            <a:spAutoFit/>
          </a:bodyPr>
          <a:lstStyle/>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法国达飞</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(CMA CGM)</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始建于</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1978</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年，总部设在法国马赛。截止</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2009</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12</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月，该公司在全球运营集装箱船舶</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352</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艘，装载力为</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790,000TEU</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，共有航线</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170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条，在全球</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150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个国家和地区设立了</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650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家分公司和办事机构</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中国</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63</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个</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，在全球范围内拥有雇员</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16,400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人，其航迹遍及全球</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400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个港口，服务网络横跨五洲四海。</a:t>
            </a:r>
            <a:endPar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algn="just"/>
            <a:endPar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1996</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1999</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年成功收购了法国最大的国营船公司</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法国国家航运公司</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(CGM)</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和澳大利亚国家航运公司</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(ANL)</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，正式更名为“</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CMA CGM”</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2021</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年，订购了</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艘</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13,000TEU</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集装箱船、</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艘</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15,000TEU</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集装箱船和</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艘</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5000TEU</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集装箱船</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en-US" altLang="zh-CN" sz="1400" b="1" u="sng" dirty="0">
                <a:latin typeface="Times New Roman" panose="02020603050405020304" pitchFamily="18" charset="0"/>
                <a:cs typeface="Times New Roman" panose="02020603050405020304" pitchFamily="18" charset="0"/>
                <a:hlinkClick r:id="rId3"/>
              </a:rPr>
              <a:t>【</a:t>
            </a:r>
            <a:r>
              <a:rPr lang="en-US" altLang="zh-CN" sz="1400" b="1" u="sng" dirty="0" err="1">
                <a:latin typeface="Times New Roman" panose="02020603050405020304" pitchFamily="18" charset="0"/>
                <a:cs typeface="Times New Roman" panose="02020603050405020304" pitchFamily="18" charset="0"/>
                <a:hlinkClick r:id="rId3"/>
              </a:rPr>
              <a:t>船东推荐</a:t>
            </a:r>
            <a:r>
              <a:rPr lang="en-US" altLang="zh-CN" sz="1400" b="1" u="sng" dirty="0">
                <a:latin typeface="Times New Roman" panose="02020603050405020304" pitchFamily="18" charset="0"/>
                <a:cs typeface="Times New Roman" panose="02020603050405020304" pitchFamily="18" charset="0"/>
                <a:hlinkClick r:id="rId3"/>
              </a:rPr>
              <a:t> | </a:t>
            </a:r>
            <a:r>
              <a:rPr lang="en-US" altLang="zh-CN" sz="1400" b="1" u="sng" dirty="0" err="1">
                <a:latin typeface="Times New Roman" panose="02020603050405020304" pitchFamily="18" charset="0"/>
                <a:cs typeface="Times New Roman" panose="02020603050405020304" pitchFamily="18" charset="0"/>
                <a:hlinkClick r:id="rId3"/>
              </a:rPr>
              <a:t>达飞海运</a:t>
            </a:r>
            <a:r>
              <a:rPr lang="en-US" altLang="zh-CN" sz="1400" b="1" u="sng" dirty="0">
                <a:latin typeface="Times New Roman" panose="02020603050405020304" pitchFamily="18" charset="0"/>
                <a:cs typeface="Times New Roman" panose="02020603050405020304" pitchFamily="18" charset="0"/>
                <a:hlinkClick r:id="rId3"/>
              </a:rPr>
              <a:t> （CMA </a:t>
            </a:r>
            <a:r>
              <a:rPr lang="en-US" altLang="zh-CN" sz="1400" b="1" u="sng" dirty="0" err="1">
                <a:latin typeface="Times New Roman" panose="02020603050405020304" pitchFamily="18" charset="0"/>
                <a:cs typeface="Times New Roman" panose="02020603050405020304" pitchFamily="18" charset="0"/>
                <a:hlinkClick r:id="rId3"/>
              </a:rPr>
              <a:t>CGM）世界五百强企业</a:t>
            </a:r>
            <a:r>
              <a:rPr lang="en-US" altLang="zh-CN" sz="1400" b="1" u="sng" dirty="0" smtClean="0">
                <a:latin typeface="Times New Roman" panose="02020603050405020304" pitchFamily="18" charset="0"/>
                <a:cs typeface="Times New Roman" panose="02020603050405020304" pitchFamily="18" charset="0"/>
                <a:hlinkClick r:id="rId3"/>
              </a:rPr>
              <a:t>】</a:t>
            </a:r>
            <a:endParaRPr lang="zh-CN" altLang="zh-CN" sz="1400" b="1" dirty="0">
              <a:latin typeface="Times New Roman" panose="02020603050405020304" pitchFamily="18" charset="0"/>
              <a:cs typeface="Times New Roman" panose="02020603050405020304" pitchFamily="18" charset="0"/>
            </a:endParaRPr>
          </a:p>
        </p:txBody>
      </p:sp>
      <p:pic>
        <p:nvPicPr>
          <p:cNvPr id="6" name="图片 5"/>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7147" y="850698"/>
            <a:ext cx="2445161" cy="1152128"/>
          </a:xfrm>
          <a:prstGeom prst="rect">
            <a:avLst/>
          </a:prstGeom>
        </p:spPr>
      </p:pic>
      <p:pic>
        <p:nvPicPr>
          <p:cNvPr id="7" name="图片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9475" y="922706"/>
            <a:ext cx="2527920" cy="1080120"/>
          </a:xfrm>
          <a:prstGeom prst="rect">
            <a:avLst/>
          </a:prstGeom>
          <a:noFill/>
        </p:spPr>
      </p:pic>
      <p:sp>
        <p:nvSpPr>
          <p:cNvPr id="9" name="TextBox 1048613">
            <a:extLst>
              <a:ext uri="{FF2B5EF4-FFF2-40B4-BE49-F238E27FC236}">
                <a16:creationId xmlns:a16="http://schemas.microsoft.com/office/drawing/2014/main" xmlns="" id="{E39D6665-D82D-4E80-A50B-1CD670D80E35}"/>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1.5.6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spTree>
    <p:extLst>
      <p:ext uri="{BB962C8B-B14F-4D97-AF65-F5344CB8AC3E}">
        <p14:creationId xmlns:p14="http://schemas.microsoft.com/office/powerpoint/2010/main" val="160620575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7809" y="3626723"/>
            <a:ext cx="6378451" cy="738664"/>
          </a:xfrm>
          <a:prstGeom prst="rect">
            <a:avLst/>
          </a:prstGeom>
        </p:spPr>
        <p:txBody>
          <a:bodyPr wrap="square">
            <a:spAutoFit/>
          </a:bodyPr>
          <a:lstStyle/>
          <a:p>
            <a:pPr marL="285750" indent="-285750" algn="just">
              <a:buFont typeface="Arial" panose="020B0604020202020204" pitchFamily="34" charset="0"/>
              <a:buChar char="•"/>
            </a:pPr>
            <a:r>
              <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2023</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年，法国达飞海运集团与中国船舶集团合作，建造</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型</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16</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艘超大型集装箱船，金额达</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210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多亿元人民币，创下了中国造船业一次性签约集装箱船最大金额的新纪录。</a:t>
            </a: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TextBox 1048613">
            <a:extLst>
              <a:ext uri="{FF2B5EF4-FFF2-40B4-BE49-F238E27FC236}">
                <a16:creationId xmlns:a16="http://schemas.microsoft.com/office/drawing/2014/main" xmlns="" id="{E39D6665-D82D-4E80-A50B-1CD670D80E35}"/>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1.5.6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sp>
        <p:nvSpPr>
          <p:cNvPr id="2" name="Rectangle 2"/>
          <p:cNvSpPr>
            <a:spLocks noChangeArrowheads="1"/>
          </p:cNvSpPr>
          <p:nvPr/>
        </p:nvSpPr>
        <p:spPr bwMode="auto">
          <a:xfrm>
            <a:off x="0" y="0"/>
            <a:ext cx="683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图片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36" y="692398"/>
            <a:ext cx="6270683" cy="25922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3428702"/>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en-US" altLang="zh-CN" sz="1000" b="0" i="0" u="none" strike="noStrike" cap="none" normalizeH="0" baseline="0" dirty="0" smtClean="0">
                <a:ln>
                  <a:noFill/>
                </a:ln>
                <a:solidFill>
                  <a:schemeClr val="tx1"/>
                </a:solidFill>
                <a:effectLst/>
                <a:latin typeface="Times New Roman" pitchFamily="18" charset="0"/>
                <a:ea typeface="Times"/>
                <a:cs typeface="Times New Roman" pitchFamily="18" charset="0"/>
              </a:rPr>
              <a:t>https://www.cma-cgm.com/</a:t>
            </a:r>
            <a:r>
              <a:rPr kumimoji="0" lang="zh-CN" altLang="en-US" sz="10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88713846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7809" y="2550085"/>
            <a:ext cx="6378451" cy="2246769"/>
          </a:xfrm>
          <a:prstGeom prst="rect">
            <a:avLst/>
          </a:prstGeom>
        </p:spPr>
        <p:txBody>
          <a:bodyPr wrap="square">
            <a:spAutoFit/>
          </a:bodyPr>
          <a:lstStyle/>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船公司代码：</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HPL</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船公司英文名称：</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HAPAG-LLOYD CONTAINER LINE GMBH</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船公司中文名：赫伯罗特货柜航运有限公司</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船公司简称：赫伯罗特</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赫伯罗特是德国运输公司组成的一个货柜航运公司。</a:t>
            </a:r>
            <a:endPar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endPar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algn="just"/>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其成立于</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1970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年由</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1847</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年的哈帕格和</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1856</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年的北德意志劳埃德</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(NDL)</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两个</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19</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世纪的公司合并的。</a:t>
            </a:r>
            <a:endPar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algn="just"/>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2005</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年，赫伯罗特</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(HPL)</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收购了加拿大太平洋航运公司，从而成为世界五大集装箱船公司之一。</a:t>
            </a:r>
          </a:p>
        </p:txBody>
      </p:sp>
      <p:pic>
        <p:nvPicPr>
          <p:cNvPr id="8" name="图片 7"/>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27340" y="1844524"/>
            <a:ext cx="1649497" cy="515750"/>
          </a:xfrm>
          <a:prstGeom prst="rect">
            <a:avLst/>
          </a:prstGeom>
        </p:spPr>
      </p:pic>
      <p:pic>
        <p:nvPicPr>
          <p:cNvPr id="9" name="图片 8" descr="C:\Users\lenovo\Documents\WeChat Files\wxid_kzqgc5b25gu021\FileStorage\Temp\68537497d3352a8c4b5e1310b44d44c5.png"/>
          <p:cNvPicPr/>
          <p:nvPr/>
        </p:nvPicPr>
        <p:blipFill>
          <a:blip r:embed="rId4">
            <a:extLst>
              <a:ext uri="{28A0092B-C50C-407E-A947-70E740481C1C}">
                <a14:useLocalDpi xmlns:a14="http://schemas.microsoft.com/office/drawing/2010/main" val="0"/>
              </a:ext>
            </a:extLst>
          </a:blip>
          <a:srcRect/>
          <a:stretch>
            <a:fillRect/>
          </a:stretch>
        </p:blipFill>
        <p:spPr bwMode="auto">
          <a:xfrm>
            <a:off x="3895725" y="620390"/>
            <a:ext cx="2712729" cy="1224134"/>
          </a:xfrm>
          <a:prstGeom prst="rect">
            <a:avLst/>
          </a:prstGeom>
          <a:noFill/>
          <a:ln>
            <a:noFill/>
          </a:ln>
        </p:spPr>
      </p:pic>
      <p:sp>
        <p:nvSpPr>
          <p:cNvPr id="7" name="TextBox 1048613">
            <a:extLst>
              <a:ext uri="{FF2B5EF4-FFF2-40B4-BE49-F238E27FC236}">
                <a16:creationId xmlns:a16="http://schemas.microsoft.com/office/drawing/2014/main" xmlns="" id="{C3438D3B-381C-4F5F-997C-2B7F00A015A1}"/>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1.5.6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sp>
        <p:nvSpPr>
          <p:cNvPr id="2" name="Rectangle 2"/>
          <p:cNvSpPr>
            <a:spLocks noChangeArrowheads="1"/>
          </p:cNvSpPr>
          <p:nvPr/>
        </p:nvSpPr>
        <p:spPr bwMode="auto">
          <a:xfrm>
            <a:off x="0" y="0"/>
            <a:ext cx="683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097" name="图片 5"/>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107" y="620390"/>
            <a:ext cx="3788617" cy="1728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27559" y="2492598"/>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27000" algn="ctr"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en-US" altLang="zh-CN" sz="1000" b="0" i="0" u="none" strike="noStrike" cap="none" normalizeH="0" baseline="0" dirty="0" smtClean="0">
                <a:ln>
                  <a:noFill/>
                </a:ln>
                <a:solidFill>
                  <a:schemeClr val="tx1"/>
                </a:solidFill>
                <a:effectLst/>
                <a:latin typeface="Times New Roman" pitchFamily="18" charset="0"/>
                <a:ea typeface="Times"/>
                <a:cs typeface="Times New Roman" pitchFamily="18" charset="0"/>
              </a:rPr>
              <a:t>https://www.hapag-lloyd.cn/en/home.html</a:t>
            </a:r>
            <a:r>
              <a:rPr kumimoji="0" lang="zh-CN" altLang="en-US" sz="10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02139632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0847" y="2204566"/>
            <a:ext cx="6509717" cy="2462213"/>
          </a:xfrm>
          <a:prstGeom prst="rect">
            <a:avLst/>
          </a:prstGeom>
        </p:spPr>
        <p:txBody>
          <a:bodyPr wrap="square">
            <a:spAutoFit/>
          </a:bodyPr>
          <a:lstStyle/>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船公司代码：</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ONE</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船公司英文名称：</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Ocean Network Express (China) Ltd., Shenzhen </a:t>
            </a:r>
            <a:r>
              <a:rPr lang="en-US" altLang="zh-CN" sz="1400" b="1" dirty="0" err="1">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Branc</a:t>
            </a:r>
            <a:endPar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船公司中文名：海洋网联船务</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中国</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有限公司</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船公司简称： 海洋网联船务</a:t>
            </a:r>
            <a:endPar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endPar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由日本三大航运公司</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日本邮船、商船三井、川崎汽船整合集运业务而成的</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Ocean Network Express(</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简称</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ONE</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2018</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日正式运营。</a:t>
            </a:r>
            <a:endPar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endPar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公司目前拥有</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240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艘集装箱船舶，其中包括</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31</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艘超大型集装箱船舶，运营航线覆盖北美洲、拉丁美洲、欧洲地中海、中东、非洲、大洋洲及亚洲等主要港口，服务网络覆盖全球超过</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90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个国家和地区。</a:t>
            </a:r>
          </a:p>
        </p:txBody>
      </p:sp>
      <p:pic>
        <p:nvPicPr>
          <p:cNvPr id="5123"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4616"/>
          <a:stretch/>
        </p:blipFill>
        <p:spPr bwMode="auto">
          <a:xfrm>
            <a:off x="4427587" y="1028943"/>
            <a:ext cx="1831530" cy="96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descr="C:\Users\lenovo\Documents\WeChat Files\wxid_kzqgc5b25gu021\FileStorage\Temp\20b573c347d20e0dc267912e322f36b2.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88586" y="1077458"/>
            <a:ext cx="1515937" cy="864097"/>
          </a:xfrm>
          <a:prstGeom prst="rect">
            <a:avLst/>
          </a:prstGeom>
          <a:noFill/>
          <a:ln>
            <a:noFill/>
          </a:ln>
        </p:spPr>
      </p:pic>
      <p:pic>
        <p:nvPicPr>
          <p:cNvPr id="7" name="图片 6"/>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3171" y="1077461"/>
            <a:ext cx="1282496" cy="864096"/>
          </a:xfrm>
          <a:prstGeom prst="rect">
            <a:avLst/>
          </a:prstGeom>
        </p:spPr>
      </p:pic>
      <p:sp>
        <p:nvSpPr>
          <p:cNvPr id="9" name="TextBox 1048613">
            <a:extLst>
              <a:ext uri="{FF2B5EF4-FFF2-40B4-BE49-F238E27FC236}">
                <a16:creationId xmlns:a16="http://schemas.microsoft.com/office/drawing/2014/main" xmlns="" id="{A01F79A9-0CF4-4646-B55D-42A3CD9F29B9}"/>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1.5.6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spTree>
    <p:extLst>
      <p:ext uri="{BB962C8B-B14F-4D97-AF65-F5344CB8AC3E}">
        <p14:creationId xmlns:p14="http://schemas.microsoft.com/office/powerpoint/2010/main" val="184969382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4616" y="2354025"/>
            <a:ext cx="6509717" cy="2031325"/>
          </a:xfrm>
          <a:prstGeom prst="rect">
            <a:avLst/>
          </a:prstGeom>
        </p:spPr>
        <p:txBody>
          <a:bodyPr wrap="square">
            <a:spAutoFit/>
          </a:bodyPr>
          <a:lstStyle/>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船公司代码：</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EMC</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船公司英文名称：</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EVERGREEN MARINE CORP. (TAIWAN) LTD.</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船公司中文名：荣海运股份有限公司</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船公司简称：长荣海运</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长荣海运</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(EMC)</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创立于</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1968</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9</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日，成立之初，仅以一艘二十年船龄的杂货船刻苦经营，发展至今，共经营约</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120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艘全货柜轮。</a:t>
            </a:r>
            <a:endPar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1984</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年，长荣海运</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(EMC)</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开辟了史无前例的环球东西双向全货柜定期航线。</a:t>
            </a:r>
            <a:endPar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2021</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月，长荣海运“</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Ever Given”</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号轮在苏伊士运河南部搁浅，并导致运河阻塞积压大量船舶</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u="sng" dirty="0">
                <a:latin typeface="Times New Roman" panose="02020603050405020304" pitchFamily="18" charset="0"/>
                <a:cs typeface="Times New Roman" panose="02020603050405020304" pitchFamily="18" charset="0"/>
                <a:hlinkClick r:id="rId3"/>
              </a:rPr>
              <a:t>https://www.ixigua.com/7051397142719496736</a:t>
            </a:r>
            <a:endPar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8" name="图片 7"/>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3211" y="908422"/>
            <a:ext cx="1368152" cy="1365096"/>
          </a:xfrm>
          <a:prstGeom prst="rect">
            <a:avLst/>
          </a:prstGeom>
        </p:spPr>
      </p:pic>
      <p:pic>
        <p:nvPicPr>
          <p:cNvPr id="9" name="图片 8" descr="C:\Users\lenovo\Documents\WeChat Files\wxid_kzqgc5b25gu021\FileStorage\Temp\1465e8af117d727ebed74b798fca42e8.png"/>
          <p:cNvPicPr/>
          <p:nvPr/>
        </p:nvPicPr>
        <p:blipFill>
          <a:blip r:embed="rId5">
            <a:extLst>
              <a:ext uri="{28A0092B-C50C-407E-A947-70E740481C1C}">
                <a14:useLocalDpi xmlns:a14="http://schemas.microsoft.com/office/drawing/2010/main" val="0"/>
              </a:ext>
            </a:extLst>
          </a:blip>
          <a:srcRect/>
          <a:stretch>
            <a:fillRect/>
          </a:stretch>
        </p:blipFill>
        <p:spPr bwMode="auto">
          <a:xfrm>
            <a:off x="3102265" y="908422"/>
            <a:ext cx="2650648" cy="1224136"/>
          </a:xfrm>
          <a:prstGeom prst="rect">
            <a:avLst/>
          </a:prstGeom>
          <a:noFill/>
          <a:ln>
            <a:noFill/>
          </a:ln>
        </p:spPr>
      </p:pic>
      <p:sp>
        <p:nvSpPr>
          <p:cNvPr id="3" name="矩形 2">
            <a:extLst>
              <a:ext uri="{FF2B5EF4-FFF2-40B4-BE49-F238E27FC236}">
                <a16:creationId xmlns:a16="http://schemas.microsoft.com/office/drawing/2014/main" xmlns="" id="{8228C30D-33AE-40C6-B943-5A5AE35F065D}"/>
              </a:ext>
            </a:extLst>
          </p:cNvPr>
          <p:cNvSpPr/>
          <p:nvPr/>
        </p:nvSpPr>
        <p:spPr>
          <a:xfrm>
            <a:off x="395139" y="4452928"/>
            <a:ext cx="6186001" cy="307777"/>
          </a:xfrm>
          <a:prstGeom prst="rect">
            <a:avLst/>
          </a:prstGeom>
        </p:spPr>
        <p:txBody>
          <a:bodyPr wrap="square">
            <a:spAutoFit/>
          </a:bodyPr>
          <a:lstStyle/>
          <a:p>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hlinkClick r:id="rId6">
                  <a:extLst>
                    <a:ext uri="{A12FA001-AC4F-418D-AE19-62706E023703}">
                      <ahyp:hlinkClr xmlns:ahyp="http://schemas.microsoft.com/office/drawing/2018/hyperlinkcolor" xmlns="" val="tx"/>
                    </a:ext>
                  </a:extLst>
                </a:hlinkClick>
              </a:rPr>
              <a:t>利润大涨！海运公司发</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hlinkClick r:id="rId6">
                  <a:extLst>
                    <a:ext uri="{A12FA001-AC4F-418D-AE19-62706E023703}">
                      <ahyp:hlinkClr xmlns:ahyp="http://schemas.microsoft.com/office/drawing/2018/hyperlinkcolor" xmlns="" val="tx"/>
                    </a:ext>
                  </a:extLst>
                </a:hlinkClick>
              </a:rPr>
              <a:t>40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hlinkClick r:id="rId6">
                  <a:extLst>
                    <a:ext uri="{A12FA001-AC4F-418D-AE19-62706E023703}">
                      <ahyp:hlinkClr xmlns:ahyp="http://schemas.microsoft.com/office/drawing/2018/hyperlinkcolor" xmlns="" val="tx"/>
                    </a:ext>
                  </a:extLst>
                </a:hlinkClick>
              </a:rPr>
              <a:t>倍月薪年终奖 想问：还缺人吗？</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hlinkClick r:id="rId6">
                  <a:extLst>
                    <a:ext uri="{A12FA001-AC4F-418D-AE19-62706E023703}">
                      <ahyp:hlinkClr xmlns:ahyp="http://schemas.microsoft.com/office/drawing/2018/hyperlinkcolor" xmlns="" val="tx"/>
                    </a:ext>
                  </a:extLst>
                </a:hlinkClick>
              </a:rPr>
              <a:t>_</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hlinkClick r:id="rId6">
                  <a:extLst>
                    <a:ext uri="{A12FA001-AC4F-418D-AE19-62706E023703}">
                      <ahyp:hlinkClr xmlns:ahyp="http://schemas.microsoft.com/office/drawing/2018/hyperlinkcolor" xmlns="" val="tx"/>
                    </a:ext>
                  </a:extLst>
                </a:hlinkClick>
              </a:rPr>
              <a:t>哔哩哔哩</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hlinkClick r:id="rId6">
                  <a:extLst>
                    <a:ext uri="{A12FA001-AC4F-418D-AE19-62706E023703}">
                      <ahyp:hlinkClr xmlns:ahyp="http://schemas.microsoft.com/office/drawing/2018/hyperlinkcolor" xmlns="" val="tx"/>
                    </a:ext>
                  </a:extLst>
                </a:hlinkClick>
              </a:rPr>
              <a:t>_</a:t>
            </a:r>
            <a:r>
              <a:rPr lang="en-US" altLang="zh-CN" sz="1400" b="1" dirty="0" err="1">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hlinkClick r:id="rId6">
                  <a:extLst>
                    <a:ext uri="{A12FA001-AC4F-418D-AE19-62706E023703}">
                      <ahyp:hlinkClr xmlns:ahyp="http://schemas.microsoft.com/office/drawing/2018/hyperlinkcolor" xmlns="" val="tx"/>
                    </a:ext>
                  </a:extLst>
                </a:hlinkClick>
              </a:rPr>
              <a:t>bilibili</a:t>
            </a:r>
            <a:endPar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TextBox 1048613">
            <a:extLst>
              <a:ext uri="{FF2B5EF4-FFF2-40B4-BE49-F238E27FC236}">
                <a16:creationId xmlns:a16="http://schemas.microsoft.com/office/drawing/2014/main" xmlns="" id="{B96056E7-438C-43D4-9E5E-98276551B22C}"/>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1.5.6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spTree>
    <p:extLst>
      <p:ext uri="{BB962C8B-B14F-4D97-AF65-F5344CB8AC3E}">
        <p14:creationId xmlns:p14="http://schemas.microsoft.com/office/powerpoint/2010/main" val="10841433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a:spLocks noChangeArrowheads="1"/>
          </p:cNvSpPr>
          <p:nvPr/>
        </p:nvSpPr>
        <p:spPr bwMode="auto">
          <a:xfrm>
            <a:off x="438304" y="908422"/>
            <a:ext cx="5941695" cy="2596583"/>
          </a:xfrm>
          <a:prstGeom prst="rect">
            <a:avLst/>
          </a:prstGeom>
          <a:noFill/>
          <a:ln w="9525">
            <a:noFill/>
            <a:miter lim="800000"/>
          </a:ln>
        </p:spPr>
        <p:txBody>
          <a:bodyPr wrap="square" lIns="57443" tIns="28721" rIns="57443" bIns="28721">
            <a:spAutoFit/>
          </a:bodyPr>
          <a:lstStyle/>
          <a:p>
            <a:pPr marL="285750" indent="-285750">
              <a:lnSpc>
                <a:spcPct val="150000"/>
              </a:lnSpc>
              <a:buFont typeface="Wingdings" pitchFamily="2" charset="2"/>
              <a:buChar char="Ø"/>
            </a:pPr>
            <a:r>
              <a:rPr lang="zh-CN" altLang="en-US"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集装箱</a:t>
            </a:r>
            <a:r>
              <a:rPr lang="en-US" altLang="zh-CN"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2021</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今年“完美风暴”（即集装箱海运贸易量回升，“事件干扰” 产生有利影响，整体运力增长可控）推动集装箱单箱运价和船舶租金持续上涨，持续创出历史新高</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itchFamily="2" charset="2"/>
              <a:buChar char="Ø"/>
            </a:pP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截止</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2021</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8</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13</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日，</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9,000</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箱集装箱船（节能型）</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6-12</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个月租金已经达到</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141,000</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美金</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天，年初至今均值为</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71,220</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美金</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天，较去年同期上涨</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117%</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；同时市场对支线型集装箱船也保持较高的需求，各船型租金仍在持续上涨。</a:t>
            </a:r>
            <a:endPar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9" name="TextBox 1048613"/>
          <p:cNvSpPr txBox="1"/>
          <p:nvPr/>
        </p:nvSpPr>
        <p:spPr>
          <a:xfrm>
            <a:off x="257648" y="281691"/>
            <a:ext cx="235667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导论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航运最新进展</a:t>
            </a:r>
            <a:endParaRPr lang="zh-CN" altLang="en-US" sz="16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51458434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48613">
            <a:extLst>
              <a:ext uri="{FF2B5EF4-FFF2-40B4-BE49-F238E27FC236}">
                <a16:creationId xmlns:a16="http://schemas.microsoft.com/office/drawing/2014/main" xmlns="" id="{B96056E7-438C-43D4-9E5E-98276551B22C}"/>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1.5.6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pic>
        <p:nvPicPr>
          <p:cNvPr id="5121" name="图片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9" y="692398"/>
            <a:ext cx="6740150" cy="33123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63701" y="422079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ctr"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en-US" altLang="zh-CN" sz="1000" b="0" i="0" u="none" strike="noStrike" cap="none" normalizeH="0" baseline="0" dirty="0" smtClean="0">
                <a:ln>
                  <a:noFill/>
                </a:ln>
                <a:solidFill>
                  <a:schemeClr val="tx1"/>
                </a:solidFill>
                <a:effectLst/>
                <a:latin typeface="Times New Roman" pitchFamily="18" charset="0"/>
                <a:ea typeface="Times"/>
                <a:cs typeface="Times New Roman" pitchFamily="18" charset="0"/>
              </a:rPr>
              <a:t>https://www.evergreen-shipping.cn/</a:t>
            </a:r>
            <a:r>
              <a:rPr kumimoji="0" lang="zh-CN" altLang="en-US" sz="10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endParaRPr kumimoji="0" lang="zh-CN" altLang="en-US" sz="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6700" algn="ctr"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10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长荣海运介绍</a:t>
            </a:r>
            <a:r>
              <a:rPr kumimoji="0" lang="en-US" altLang="zh-CN" sz="1000" b="0" i="0" u="none" strike="noStrike" cap="none" normalizeH="0" baseline="0" dirty="0" smtClean="0">
                <a:ln>
                  <a:noFill/>
                </a:ln>
                <a:solidFill>
                  <a:schemeClr val="tx1"/>
                </a:solidFill>
                <a:effectLst/>
                <a:latin typeface="Times New Roman" pitchFamily="18" charset="0"/>
                <a:ea typeface="Times"/>
                <a:cs typeface="Times New Roman" pitchFamily="18" charset="0"/>
                <a:hlinkClick r:id="rId4"/>
              </a:rPr>
              <a:t>https://www.ixigua.com/6726769135172190727</a:t>
            </a:r>
            <a:r>
              <a:rPr kumimoji="0" lang="en-US" altLang="zh-CN" sz="10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5267219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6503" y="2204566"/>
            <a:ext cx="6269316" cy="2246769"/>
          </a:xfrm>
          <a:prstGeom prst="rect">
            <a:avLst/>
          </a:prstGeom>
        </p:spPr>
        <p:txBody>
          <a:bodyPr wrap="square">
            <a:spAutoFit/>
          </a:bodyPr>
          <a:lstStyle/>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船公司代码：</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ML</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船公司英文名称：</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YANG MING MARINE TRANSPORT CORP.</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船公司中文名：阳明海运股份有限公司</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船公司简称：阳明海运</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阳明海运</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(YML)</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成立于</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1972</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12</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28</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日，总公司设立于台湾省基隆市。</a:t>
            </a:r>
          </a:p>
          <a:p>
            <a:pPr marL="285750" indent="-285750" algn="just">
              <a:buFont typeface="Arial" panose="020B0604020202020204" pitchFamily="34" charset="0"/>
              <a:buChar char="•"/>
            </a:pP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阳明海运</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(YML)</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是平均船龄更全球最年轻的公司之一</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由台湾船厂为阳明海运建造的</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艘</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2800TEU</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支线集装箱船，于</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2020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月，获得了美国船级社（</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ABS</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DNV GL</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、法国船级社（</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BV</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）等机构颁发的智能船舶</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认证。</a:t>
            </a:r>
            <a:endPar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23131" y="692398"/>
            <a:ext cx="2661178" cy="1296144"/>
          </a:xfrm>
          <a:prstGeom prst="rect">
            <a:avLst/>
          </a:prstGeom>
          <a:noFill/>
        </p:spPr>
      </p:pic>
      <p:pic>
        <p:nvPicPr>
          <p:cNvPr id="7" name="图片 6" descr="C:\Users\lenovo\Documents\WeChat Files\wxid_kzqgc5b25gu021\FileStorage\Temp\1885ed722646270d3f45a98a151f7c71.png"/>
          <p:cNvPicPr/>
          <p:nvPr/>
        </p:nvPicPr>
        <p:blipFill>
          <a:blip r:embed="rId4">
            <a:extLst>
              <a:ext uri="{28A0092B-C50C-407E-A947-70E740481C1C}">
                <a14:useLocalDpi xmlns:a14="http://schemas.microsoft.com/office/drawing/2010/main" val="0"/>
              </a:ext>
            </a:extLst>
          </a:blip>
          <a:srcRect/>
          <a:stretch>
            <a:fillRect/>
          </a:stretch>
        </p:blipFill>
        <p:spPr bwMode="auto">
          <a:xfrm>
            <a:off x="2984309" y="692398"/>
            <a:ext cx="3528391" cy="1296144"/>
          </a:xfrm>
          <a:prstGeom prst="rect">
            <a:avLst/>
          </a:prstGeom>
          <a:noFill/>
          <a:ln>
            <a:noFill/>
          </a:ln>
        </p:spPr>
      </p:pic>
      <p:sp>
        <p:nvSpPr>
          <p:cNvPr id="8" name="TextBox 1048613">
            <a:extLst>
              <a:ext uri="{FF2B5EF4-FFF2-40B4-BE49-F238E27FC236}">
                <a16:creationId xmlns:a16="http://schemas.microsoft.com/office/drawing/2014/main" xmlns="" id="{B96056E7-438C-43D4-9E5E-98276551B22C}"/>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1.5.6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sp>
        <p:nvSpPr>
          <p:cNvPr id="3" name="矩形 2"/>
          <p:cNvSpPr/>
          <p:nvPr/>
        </p:nvSpPr>
        <p:spPr>
          <a:xfrm>
            <a:off x="367029" y="4451335"/>
            <a:ext cx="4708630" cy="276999"/>
          </a:xfrm>
          <a:prstGeom prst="rect">
            <a:avLst/>
          </a:prstGeom>
        </p:spPr>
        <p:txBody>
          <a:bodyPr wrap="square">
            <a:spAutoFit/>
          </a:bodyPr>
          <a:lstStyle/>
          <a:p>
            <a:r>
              <a:rPr lang="en-US" altLang="zh-CN" sz="1200" b="1" u="sng" dirty="0">
                <a:latin typeface="Times New Roman" panose="02020603050405020304" pitchFamily="18" charset="0"/>
                <a:cs typeface="Times New Roman" panose="02020603050405020304" pitchFamily="18" charset="0"/>
                <a:hlinkClick r:id="rId5"/>
              </a:rPr>
              <a:t>【</a:t>
            </a:r>
            <a:r>
              <a:rPr lang="en-US" altLang="zh-CN" sz="1200" b="1" u="sng" dirty="0" err="1">
                <a:latin typeface="Times New Roman" panose="02020603050405020304" pitchFamily="18" charset="0"/>
                <a:cs typeface="Times New Roman" panose="02020603050405020304" pitchFamily="18" charset="0"/>
                <a:hlinkClick r:id="rId5"/>
              </a:rPr>
              <a:t>国际物流运输优势船运公司之阳明海运（YangMing</a:t>
            </a:r>
            <a:r>
              <a:rPr lang="en-US" altLang="zh-CN" sz="1200" b="1" u="sng" dirty="0">
                <a:latin typeface="Times New Roman" panose="02020603050405020304" pitchFamily="18" charset="0"/>
                <a:cs typeface="Times New Roman" panose="02020603050405020304" pitchFamily="18" charset="0"/>
                <a:hlinkClick r:id="rId5"/>
              </a:rPr>
              <a:t>）】</a:t>
            </a:r>
            <a:endParaRPr lang="zh-CN" altLang="zh-CN"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70611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4495" y="2190045"/>
            <a:ext cx="6509717" cy="2246769"/>
          </a:xfrm>
          <a:prstGeom prst="rect">
            <a:avLst/>
          </a:prstGeom>
        </p:spPr>
        <p:txBody>
          <a:bodyPr wrap="square">
            <a:spAutoFit/>
          </a:bodyPr>
          <a:lstStyle/>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船公司代码：</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HMM</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船公司英文名称：</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HYUNDAI MERCHANT MARINE CO., LTD.</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船公司中文名：现代商船株式会社</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船公司简称：现代商船</a:t>
            </a:r>
          </a:p>
          <a:p>
            <a:pPr marL="285750" indent="-285750" algn="just">
              <a:buFont typeface="Arial" panose="020B0604020202020204" pitchFamily="34" charset="0"/>
              <a:buChar char="•"/>
            </a:pP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现代</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商船成立</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于</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1976</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25</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日，总部位于韩国首尔</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(SEOUL)</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。成立之初，现代商船</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(HMM)</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仅有</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艘特大型油轮</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(VLCC)</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2020</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HMM</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重新组织了研发团队，为了应对环保问题，将考虑液化天然气、生物燃料和氨气燃料。</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57810" y="669976"/>
            <a:ext cx="3089656" cy="1534590"/>
          </a:xfrm>
          <a:prstGeom prst="rect">
            <a:avLst/>
          </a:prstGeom>
          <a:noFill/>
        </p:spPr>
      </p:pic>
      <p:pic>
        <p:nvPicPr>
          <p:cNvPr id="6" name="图片 5" descr="C:\Users\lenovo\Documents\WeChat Files\wxid_kzqgc5b25gu021\FileStorage\Temp\1c42116aa0ccee4638c0df2d4ad0b0ba.png"/>
          <p:cNvPicPr/>
          <p:nvPr/>
        </p:nvPicPr>
        <p:blipFill>
          <a:blip r:embed="rId4">
            <a:extLst>
              <a:ext uri="{28A0092B-C50C-407E-A947-70E740481C1C}">
                <a14:useLocalDpi xmlns:a14="http://schemas.microsoft.com/office/drawing/2010/main" val="0"/>
              </a:ext>
            </a:extLst>
          </a:blip>
          <a:srcRect/>
          <a:stretch>
            <a:fillRect/>
          </a:stretch>
        </p:blipFill>
        <p:spPr bwMode="auto">
          <a:xfrm>
            <a:off x="3347466" y="670952"/>
            <a:ext cx="3235077" cy="1533614"/>
          </a:xfrm>
          <a:prstGeom prst="rect">
            <a:avLst/>
          </a:prstGeom>
          <a:noFill/>
          <a:ln>
            <a:noFill/>
          </a:ln>
        </p:spPr>
      </p:pic>
      <p:sp>
        <p:nvSpPr>
          <p:cNvPr id="7" name="TextBox 1048613">
            <a:extLst>
              <a:ext uri="{FF2B5EF4-FFF2-40B4-BE49-F238E27FC236}">
                <a16:creationId xmlns:a16="http://schemas.microsoft.com/office/drawing/2014/main" xmlns="" id="{B96056E7-438C-43D4-9E5E-98276551B22C}"/>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1.5.6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sp>
        <p:nvSpPr>
          <p:cNvPr id="3" name="矩形 2"/>
          <p:cNvSpPr/>
          <p:nvPr/>
        </p:nvSpPr>
        <p:spPr>
          <a:xfrm>
            <a:off x="323131" y="4417069"/>
            <a:ext cx="4641873" cy="307777"/>
          </a:xfrm>
          <a:prstGeom prst="rect">
            <a:avLst/>
          </a:prstGeom>
        </p:spPr>
        <p:txBody>
          <a:bodyPr wrap="square">
            <a:spAutoFit/>
          </a:bodyPr>
          <a:lstStyle/>
          <a:p>
            <a:r>
              <a:rPr lang="en-US" altLang="zh-CN" sz="1400" b="1" u="sng" dirty="0">
                <a:latin typeface="Times New Roman" panose="02020603050405020304" pitchFamily="18" charset="0"/>
                <a:cs typeface="Times New Roman" panose="02020603050405020304" pitchFamily="18" charset="0"/>
                <a:hlinkClick r:id="rId5"/>
              </a:rPr>
              <a:t>【</a:t>
            </a:r>
            <a:r>
              <a:rPr lang="en-US" altLang="zh-CN" sz="1400" b="1" u="sng" dirty="0" err="1">
                <a:latin typeface="Times New Roman" panose="02020603050405020304" pitchFamily="18" charset="0"/>
                <a:cs typeface="Times New Roman" panose="02020603050405020304" pitchFamily="18" charset="0"/>
                <a:hlinkClick r:id="rId5"/>
              </a:rPr>
              <a:t>国际物流运输优势船运公司之HMM</a:t>
            </a:r>
            <a:r>
              <a:rPr lang="en-US" altLang="zh-CN" sz="1400" b="1" u="sng" dirty="0">
                <a:latin typeface="Times New Roman" panose="02020603050405020304" pitchFamily="18" charset="0"/>
                <a:cs typeface="Times New Roman" panose="02020603050405020304" pitchFamily="18" charset="0"/>
                <a:hlinkClick r:id="rId5"/>
              </a:rPr>
              <a:t>】</a:t>
            </a:r>
            <a:endParaRPr lang="zh-CN" altLang="zh-CN"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6568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57810" y="1100455"/>
            <a:ext cx="6322695" cy="359219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200025" y="908685"/>
            <a:ext cx="6380480" cy="3596640"/>
          </a:xfrm>
          <a:prstGeom prst="rect">
            <a:avLst/>
          </a:prstGeom>
          <a:noFill/>
          <a:ln w="9525">
            <a:noFill/>
            <a:miter lim="800000"/>
          </a:ln>
        </p:spPr>
        <p:txBody>
          <a:bodyPr wrap="square" lIns="57443" tIns="28721" rIns="57443" bIns="28721">
            <a:spAutoFit/>
          </a:bodyPr>
          <a:lstStyle/>
          <a:p>
            <a:pPr defTabSz="1222375" fontAlgn="base" latinLnBrk="1">
              <a:lnSpc>
                <a:spcPct val="125000"/>
              </a:lnSpc>
              <a:spcBef>
                <a:spcPts val="0"/>
              </a:spcBef>
              <a:spcAft>
                <a:spcPts val="0"/>
              </a:spcAft>
              <a:buFont typeface="Arial" panose="020B0604020202020204" pitchFamily="34" charset="0"/>
            </a:pP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fontAlgn="base" latinLnBrk="1">
              <a:lnSpc>
                <a:spcPct val="125000"/>
              </a:lnSpc>
              <a:spcBef>
                <a:spcPts val="0"/>
              </a:spcBef>
              <a:spcAft>
                <a:spcPts val="0"/>
              </a:spcAft>
              <a:buFont typeface="Arial" panose="020B0604020202020204" pitchFamily="34" charset="0"/>
              <a:buChar char="•"/>
            </a:pP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港口服务企业是以港口为运输中心，</a:t>
            </a:r>
            <a:r>
              <a:rPr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是水路运输的始发地、目的地或途径地，是水路运输和水路联运的枢纽。</a:t>
            </a: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港口服务企业在港口从事物资装卸、存储、运输、客运等生产性和服务性的经营组织，是</a:t>
            </a:r>
            <a:r>
              <a:rPr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港口生产和经营业务的基本单位。</a:t>
            </a: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港口服务需求者通过港口服务型企业实现安全、优质、高效、经济的货物装卸运输；政府通过港口企业实现本国本地区的对外开放、创造就业、实现地区经济繁荣。</a:t>
            </a:r>
          </a:p>
          <a:p>
            <a:pPr marL="240030" indent="-240030" defTabSz="1222375" fontAlgn="base" latinLnBrk="1">
              <a:lnSpc>
                <a:spcPct val="125000"/>
              </a:lnSpc>
              <a:spcBef>
                <a:spcPts val="0"/>
              </a:spcBef>
              <a:spcAft>
                <a:spcPts val="0"/>
              </a:spcAft>
              <a:buFont typeface="Arial" panose="020B0604020202020204" pitchFamily="34" charset="0"/>
              <a:buChar char="•"/>
            </a:pP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港口企业经营管理的</a:t>
            </a:r>
            <a:r>
              <a:rPr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特点</a:t>
            </a: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有：</a:t>
            </a:r>
          </a:p>
          <a:p>
            <a:pPr marL="240030" indent="-240030" defTabSz="1222375" fontAlgn="base" latinLnBrk="1">
              <a:lnSpc>
                <a:spcPct val="125000"/>
              </a:lnSpc>
              <a:spcBef>
                <a:spcPts val="0"/>
              </a:spcBef>
              <a:spcAft>
                <a:spcPts val="0"/>
              </a:spcAft>
              <a:buFont typeface="Arial" panose="020B0604020202020204" pitchFamily="34" charset="0"/>
              <a:buChar char="•"/>
            </a:pP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(1)</a:t>
            </a:r>
            <a:r>
              <a:rPr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企业管理范围不断扩大，经营活动不断提升。</a:t>
            </a: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例如由港口装卸向货物拆装拼装、简易加工等方向延申。</a:t>
            </a:r>
          </a:p>
          <a:p>
            <a:pPr marL="240030" indent="-240030" defTabSz="1222375" fontAlgn="base" latinLnBrk="1">
              <a:lnSpc>
                <a:spcPct val="125000"/>
              </a:lnSpc>
              <a:spcBef>
                <a:spcPts val="0"/>
              </a:spcBef>
              <a:spcAft>
                <a:spcPts val="0"/>
              </a:spcAft>
              <a:buFont typeface="Arial" panose="020B0604020202020204" pitchFamily="34" charset="0"/>
              <a:buChar char="•"/>
            </a:pP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(2)</a:t>
            </a:r>
            <a:r>
              <a:rPr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经营决策是港口企业管理的重点和中心。</a:t>
            </a:r>
            <a:endParaRPr sz="14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fontAlgn="base" latinLnBrk="1">
              <a:lnSpc>
                <a:spcPct val="125000"/>
              </a:lnSpc>
              <a:spcBef>
                <a:spcPts val="0"/>
              </a:spcBef>
              <a:spcAft>
                <a:spcPts val="0"/>
              </a:spcAft>
              <a:buFont typeface="Arial" panose="020B0604020202020204" pitchFamily="34" charset="0"/>
              <a:buChar char="•"/>
            </a:pP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(3)</a:t>
            </a:r>
            <a:r>
              <a:rPr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企业管理目标以提高经济效益为中心，追求长期、持续性的经济效益。</a:t>
            </a: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企业管理的指导思想是市场经营，重视市场开发和人才开发，满足市场的需要。</a:t>
            </a:r>
          </a:p>
        </p:txBody>
      </p:sp>
      <p:sp>
        <p:nvSpPr>
          <p:cNvPr id="2" name="文本框 1"/>
          <p:cNvSpPr txBox="1"/>
          <p:nvPr/>
        </p:nvSpPr>
        <p:spPr>
          <a:xfrm>
            <a:off x="363220" y="662940"/>
            <a:ext cx="2540000" cy="437515"/>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港口服务企业：</a:t>
            </a:r>
          </a:p>
        </p:txBody>
      </p:sp>
      <p:sp>
        <p:nvSpPr>
          <p:cNvPr id="6" name="TextBox 1048613">
            <a:extLst>
              <a:ext uri="{FF2B5EF4-FFF2-40B4-BE49-F238E27FC236}">
                <a16:creationId xmlns:a16="http://schemas.microsoft.com/office/drawing/2014/main" xmlns="" id="{B96056E7-438C-43D4-9E5E-98276551B22C}"/>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1.5.7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港口企业</a:t>
            </a:r>
            <a:endPar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2991965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48613">
            <a:extLst>
              <a:ext uri="{FF2B5EF4-FFF2-40B4-BE49-F238E27FC236}">
                <a16:creationId xmlns:a16="http://schemas.microsoft.com/office/drawing/2014/main" xmlns="" id="{B96056E7-438C-43D4-9E5E-98276551B22C}"/>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1.5.7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港口企业</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全球</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十大港口</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401198554"/>
              </p:ext>
            </p:extLst>
          </p:nvPr>
        </p:nvGraphicFramePr>
        <p:xfrm>
          <a:off x="265981" y="764406"/>
          <a:ext cx="6321846" cy="3315613"/>
        </p:xfrm>
        <a:graphic>
          <a:graphicData uri="http://schemas.openxmlformats.org/drawingml/2006/table">
            <a:tbl>
              <a:tblPr>
                <a:tableStyleId>{5C22544A-7EE6-4342-B048-85BDC9FD1C3A}</a:tableStyleId>
              </a:tblPr>
              <a:tblGrid>
                <a:gridCol w="410916"/>
                <a:gridCol w="1158402"/>
                <a:gridCol w="1008112"/>
                <a:gridCol w="1008112"/>
                <a:gridCol w="936104"/>
                <a:gridCol w="936104"/>
                <a:gridCol w="864096"/>
              </a:tblGrid>
              <a:tr h="157557">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序号</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en-US" altLang="zh-CN" sz="1400" b="1" u="none" strike="noStrike" dirty="0">
                          <a:effectLst/>
                          <a:latin typeface="Times New Roman" panose="02020603050405020304" pitchFamily="18" charset="0"/>
                          <a:cs typeface="Times New Roman" panose="02020603050405020304" pitchFamily="18" charset="0"/>
                        </a:rPr>
                        <a:t>2016</a:t>
                      </a:r>
                      <a:endParaRPr lang="en-US" altLang="zh-CN"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en-US" altLang="zh-CN" sz="1400" b="1" u="none" strike="noStrike">
                          <a:effectLst/>
                          <a:latin typeface="Times New Roman" panose="02020603050405020304" pitchFamily="18" charset="0"/>
                          <a:cs typeface="Times New Roman" panose="02020603050405020304" pitchFamily="18" charset="0"/>
                        </a:rPr>
                        <a:t>2017</a:t>
                      </a:r>
                      <a:endParaRPr lang="en-US" altLang="zh-CN"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en-US" altLang="zh-CN" sz="1400" b="1" u="none" strike="noStrike">
                          <a:effectLst/>
                          <a:latin typeface="Times New Roman" panose="02020603050405020304" pitchFamily="18" charset="0"/>
                          <a:cs typeface="Times New Roman" panose="02020603050405020304" pitchFamily="18" charset="0"/>
                        </a:rPr>
                        <a:t>2018</a:t>
                      </a:r>
                      <a:endParaRPr lang="en-US" altLang="zh-CN"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en-US" altLang="zh-CN" sz="1400" b="1" u="none" strike="noStrike">
                          <a:effectLst/>
                          <a:latin typeface="Times New Roman" panose="02020603050405020304" pitchFamily="18" charset="0"/>
                          <a:cs typeface="Times New Roman" panose="02020603050405020304" pitchFamily="18" charset="0"/>
                        </a:rPr>
                        <a:t>2019</a:t>
                      </a:r>
                      <a:endParaRPr lang="en-US" altLang="zh-CN"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en-US" altLang="zh-CN" sz="1400" b="1" u="none" strike="noStrike">
                          <a:effectLst/>
                          <a:latin typeface="Times New Roman" panose="02020603050405020304" pitchFamily="18" charset="0"/>
                          <a:cs typeface="Times New Roman" panose="02020603050405020304" pitchFamily="18" charset="0"/>
                        </a:rPr>
                        <a:t>2020</a:t>
                      </a:r>
                      <a:endParaRPr lang="en-US" altLang="zh-CN"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en-US" altLang="zh-CN" sz="1400" b="1" u="none" strike="noStrike">
                          <a:effectLst/>
                          <a:latin typeface="Times New Roman" panose="02020603050405020304" pitchFamily="18" charset="0"/>
                          <a:cs typeface="Times New Roman" panose="02020603050405020304" pitchFamily="18" charset="0"/>
                        </a:rPr>
                        <a:t>2021</a:t>
                      </a:r>
                      <a:endParaRPr lang="en-US" altLang="zh-CN"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r>
              <a:tr h="309682">
                <a:tc>
                  <a:txBody>
                    <a:bodyPr/>
                    <a:lstStyle/>
                    <a:p>
                      <a:pPr algn="ctr" fontAlgn="ctr"/>
                      <a:r>
                        <a:rPr lang="en-US" altLang="zh-CN" sz="1400" b="1" u="none" strike="noStrike" dirty="0">
                          <a:effectLst/>
                          <a:latin typeface="Times New Roman" panose="02020603050405020304" pitchFamily="18" charset="0"/>
                          <a:cs typeface="Times New Roman" panose="02020603050405020304" pitchFamily="18" charset="0"/>
                        </a:rPr>
                        <a:t>1</a:t>
                      </a:r>
                      <a:endParaRPr lang="en-US" altLang="zh-CN"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上海港</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FFFF00"/>
                    </a:solidFill>
                  </a:tcP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上海港</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FFFF00"/>
                    </a:solidFill>
                  </a:tcP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上海港</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FFFF00"/>
                    </a:solidFill>
                  </a:tcP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上海港</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FFFF00"/>
                    </a:solidFill>
                  </a:tcP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上海港</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FFFF00"/>
                    </a:solidFill>
                  </a:tcP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上海港</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FFFF00"/>
                    </a:solidFill>
                  </a:tcPr>
                </a:tc>
              </a:tr>
              <a:tr h="309682">
                <a:tc>
                  <a:txBody>
                    <a:bodyPr/>
                    <a:lstStyle/>
                    <a:p>
                      <a:pPr algn="ctr" fontAlgn="ctr"/>
                      <a:r>
                        <a:rPr lang="en-US" altLang="zh-CN" sz="1400" b="1" u="none" strike="noStrike">
                          <a:effectLst/>
                          <a:latin typeface="Times New Roman" panose="02020603050405020304" pitchFamily="18" charset="0"/>
                          <a:cs typeface="Times New Roman" panose="02020603050405020304" pitchFamily="18" charset="0"/>
                        </a:rPr>
                        <a:t>2</a:t>
                      </a:r>
                      <a:endParaRPr lang="en-US" altLang="zh-CN"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新加坡港</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92D050"/>
                    </a:solidFill>
                  </a:tcP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新加坡港</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92D050"/>
                    </a:solidFill>
                  </a:tcP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新加坡港</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92D050"/>
                    </a:solidFill>
                  </a:tcP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新加坡港</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92D050"/>
                    </a:solidFill>
                  </a:tcP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新加坡港</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92D050"/>
                    </a:solidFill>
                  </a:tcP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新加坡港</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92D050"/>
                    </a:solidFill>
                  </a:tcPr>
                </a:tc>
              </a:tr>
              <a:tr h="309682">
                <a:tc>
                  <a:txBody>
                    <a:bodyPr/>
                    <a:lstStyle/>
                    <a:p>
                      <a:pPr algn="ctr" fontAlgn="ctr"/>
                      <a:r>
                        <a:rPr lang="en-US" altLang="zh-CN" sz="1400" b="1" u="none" strike="noStrike">
                          <a:effectLst/>
                          <a:latin typeface="Times New Roman" panose="02020603050405020304" pitchFamily="18" charset="0"/>
                          <a:cs typeface="Times New Roman" panose="02020603050405020304" pitchFamily="18" charset="0"/>
                        </a:rPr>
                        <a:t>3</a:t>
                      </a:r>
                      <a:endParaRPr lang="en-US" altLang="zh-CN"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a:effectLst/>
                          <a:latin typeface="Times New Roman" panose="02020603050405020304" pitchFamily="18" charset="0"/>
                          <a:cs typeface="Times New Roman" panose="02020603050405020304" pitchFamily="18" charset="0"/>
                        </a:rPr>
                        <a:t>深圳</a:t>
                      </a:r>
                      <a:endParaRPr lang="zh-CN" alt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a:effectLst/>
                          <a:latin typeface="Times New Roman" panose="02020603050405020304" pitchFamily="18" charset="0"/>
                          <a:cs typeface="Times New Roman" panose="02020603050405020304" pitchFamily="18" charset="0"/>
                        </a:rPr>
                        <a:t>深圳</a:t>
                      </a:r>
                      <a:endParaRPr lang="zh-CN" alt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宁波舟山</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a:effectLst/>
                          <a:latin typeface="Times New Roman" panose="02020603050405020304" pitchFamily="18" charset="0"/>
                          <a:cs typeface="Times New Roman" panose="02020603050405020304" pitchFamily="18" charset="0"/>
                        </a:rPr>
                        <a:t>宁波舟山</a:t>
                      </a:r>
                      <a:endParaRPr lang="zh-CN" alt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a:effectLst/>
                          <a:latin typeface="Times New Roman" panose="02020603050405020304" pitchFamily="18" charset="0"/>
                          <a:cs typeface="Times New Roman" panose="02020603050405020304" pitchFamily="18" charset="0"/>
                        </a:rPr>
                        <a:t>宁波舟山</a:t>
                      </a:r>
                      <a:endParaRPr lang="zh-CN" alt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宁波舟山</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r>
              <a:tr h="309682">
                <a:tc>
                  <a:txBody>
                    <a:bodyPr/>
                    <a:lstStyle/>
                    <a:p>
                      <a:pPr algn="ctr" fontAlgn="ctr"/>
                      <a:r>
                        <a:rPr lang="en-US" altLang="zh-CN" sz="1400" b="1" u="none" strike="noStrike">
                          <a:effectLst/>
                          <a:latin typeface="Times New Roman" panose="02020603050405020304" pitchFamily="18" charset="0"/>
                          <a:cs typeface="Times New Roman" panose="02020603050405020304" pitchFamily="18" charset="0"/>
                        </a:rPr>
                        <a:t>4</a:t>
                      </a:r>
                      <a:endParaRPr lang="en-US" altLang="zh-CN"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宁波舟山</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宁波舟山</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深圳</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深圳</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深圳</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深圳</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r>
              <a:tr h="309682">
                <a:tc>
                  <a:txBody>
                    <a:bodyPr/>
                    <a:lstStyle/>
                    <a:p>
                      <a:pPr algn="ctr" fontAlgn="ctr"/>
                      <a:r>
                        <a:rPr lang="en-US" altLang="zh-CN" sz="1400" b="1" u="none" strike="noStrike">
                          <a:effectLst/>
                          <a:latin typeface="Times New Roman" panose="02020603050405020304" pitchFamily="18" charset="0"/>
                          <a:cs typeface="Times New Roman" panose="02020603050405020304" pitchFamily="18" charset="0"/>
                        </a:rPr>
                        <a:t>5</a:t>
                      </a:r>
                      <a:endParaRPr lang="en-US" altLang="zh-CN"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中国香港</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a:effectLst/>
                          <a:latin typeface="Times New Roman" panose="02020603050405020304" pitchFamily="18" charset="0"/>
                          <a:cs typeface="Times New Roman" panose="02020603050405020304" pitchFamily="18" charset="0"/>
                        </a:rPr>
                        <a:t>中国香港</a:t>
                      </a:r>
                      <a:endParaRPr lang="zh-CN" alt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a:effectLst/>
                          <a:latin typeface="Times New Roman" panose="02020603050405020304" pitchFamily="18" charset="0"/>
                          <a:cs typeface="Times New Roman" panose="02020603050405020304" pitchFamily="18" charset="0"/>
                        </a:rPr>
                        <a:t>广州</a:t>
                      </a:r>
                      <a:endParaRPr lang="zh-CN" alt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广州</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a:effectLst/>
                          <a:latin typeface="Times New Roman" panose="02020603050405020304" pitchFamily="18" charset="0"/>
                          <a:cs typeface="Times New Roman" panose="02020603050405020304" pitchFamily="18" charset="0"/>
                        </a:rPr>
                        <a:t>广州</a:t>
                      </a:r>
                      <a:endParaRPr lang="zh-CN" alt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a:effectLst/>
                          <a:latin typeface="Times New Roman" panose="02020603050405020304" pitchFamily="18" charset="0"/>
                          <a:cs typeface="Times New Roman" panose="02020603050405020304" pitchFamily="18" charset="0"/>
                        </a:rPr>
                        <a:t>广州</a:t>
                      </a:r>
                      <a:endParaRPr lang="zh-CN" alt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r>
              <a:tr h="309682">
                <a:tc>
                  <a:txBody>
                    <a:bodyPr/>
                    <a:lstStyle/>
                    <a:p>
                      <a:pPr algn="ctr" fontAlgn="ctr"/>
                      <a:r>
                        <a:rPr lang="en-US" altLang="zh-CN" sz="1400" b="1" u="none" strike="noStrike">
                          <a:effectLst/>
                          <a:latin typeface="Times New Roman" panose="02020603050405020304" pitchFamily="18" charset="0"/>
                          <a:cs typeface="Times New Roman" panose="02020603050405020304" pitchFamily="18" charset="0"/>
                        </a:rPr>
                        <a:t>6</a:t>
                      </a:r>
                      <a:endParaRPr lang="en-US" altLang="zh-CN"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釜山</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92D050"/>
                    </a:solidFill>
                  </a:tcP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釜山</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92D050"/>
                    </a:solidFill>
                  </a:tcP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釜山</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92D050"/>
                    </a:solidFill>
                  </a:tcP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釜山</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92D050"/>
                    </a:solidFill>
                  </a:tcP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青岛</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青岛</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r>
              <a:tr h="309682">
                <a:tc>
                  <a:txBody>
                    <a:bodyPr/>
                    <a:lstStyle/>
                    <a:p>
                      <a:pPr algn="ctr" fontAlgn="ctr"/>
                      <a:r>
                        <a:rPr lang="en-US" altLang="zh-CN" sz="1400" b="1" u="none" strike="noStrike">
                          <a:effectLst/>
                          <a:latin typeface="Times New Roman" panose="02020603050405020304" pitchFamily="18" charset="0"/>
                          <a:cs typeface="Times New Roman" panose="02020603050405020304" pitchFamily="18" charset="0"/>
                        </a:rPr>
                        <a:t>7</a:t>
                      </a:r>
                      <a:endParaRPr lang="en-US" altLang="zh-CN"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a:effectLst/>
                          <a:latin typeface="Times New Roman" panose="02020603050405020304" pitchFamily="18" charset="0"/>
                          <a:cs typeface="Times New Roman" panose="02020603050405020304" pitchFamily="18" charset="0"/>
                        </a:rPr>
                        <a:t>广州</a:t>
                      </a:r>
                      <a:endParaRPr lang="zh-CN" alt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a:effectLst/>
                          <a:latin typeface="Times New Roman" panose="02020603050405020304" pitchFamily="18" charset="0"/>
                          <a:cs typeface="Times New Roman" panose="02020603050405020304" pitchFamily="18" charset="0"/>
                        </a:rPr>
                        <a:t>深圳</a:t>
                      </a:r>
                      <a:endParaRPr lang="zh-CN" alt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中国香港</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青岛</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釜山</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92D050"/>
                    </a:solidFill>
                  </a:tcP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釜山</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92D050"/>
                    </a:solidFill>
                  </a:tcPr>
                </a:tc>
              </a:tr>
              <a:tr h="309682">
                <a:tc>
                  <a:txBody>
                    <a:bodyPr/>
                    <a:lstStyle/>
                    <a:p>
                      <a:pPr algn="ctr" fontAlgn="ctr"/>
                      <a:r>
                        <a:rPr lang="en-US" altLang="zh-CN" sz="1400" b="1" u="none" strike="noStrike">
                          <a:effectLst/>
                          <a:latin typeface="Times New Roman" panose="02020603050405020304" pitchFamily="18" charset="0"/>
                          <a:cs typeface="Times New Roman" panose="02020603050405020304" pitchFamily="18" charset="0"/>
                        </a:rPr>
                        <a:t>8</a:t>
                      </a:r>
                      <a:endParaRPr lang="en-US" altLang="zh-CN"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a:effectLst/>
                          <a:latin typeface="Times New Roman" panose="02020603050405020304" pitchFamily="18" charset="0"/>
                          <a:cs typeface="Times New Roman" panose="02020603050405020304" pitchFamily="18" charset="0"/>
                        </a:rPr>
                        <a:t>青岛</a:t>
                      </a:r>
                      <a:endParaRPr lang="zh-CN" alt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a:effectLst/>
                          <a:latin typeface="Times New Roman" panose="02020603050405020304" pitchFamily="18" charset="0"/>
                          <a:cs typeface="Times New Roman" panose="02020603050405020304" pitchFamily="18" charset="0"/>
                        </a:rPr>
                        <a:t>青岛</a:t>
                      </a:r>
                      <a:endParaRPr lang="zh-CN" alt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青岛</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a:effectLst/>
                          <a:latin typeface="Times New Roman" panose="02020603050405020304" pitchFamily="18" charset="0"/>
                          <a:cs typeface="Times New Roman" panose="02020603050405020304" pitchFamily="18" charset="0"/>
                        </a:rPr>
                        <a:t>中国香港</a:t>
                      </a:r>
                      <a:endParaRPr lang="zh-CN" alt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中国香港</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天津</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r>
              <a:tr h="309682">
                <a:tc>
                  <a:txBody>
                    <a:bodyPr/>
                    <a:lstStyle/>
                    <a:p>
                      <a:pPr algn="ctr" fontAlgn="ctr"/>
                      <a:r>
                        <a:rPr lang="en-US" altLang="zh-CN" sz="1400" b="1" u="none" strike="noStrike">
                          <a:effectLst/>
                          <a:latin typeface="Times New Roman" panose="02020603050405020304" pitchFamily="18" charset="0"/>
                          <a:cs typeface="Times New Roman" panose="02020603050405020304" pitchFamily="18" charset="0"/>
                        </a:rPr>
                        <a:t>9</a:t>
                      </a:r>
                      <a:endParaRPr lang="en-US" altLang="zh-CN"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迪拜</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92D050"/>
                    </a:solidFill>
                  </a:tcP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迪拜</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92D050"/>
                    </a:solidFill>
                  </a:tcPr>
                </a:tc>
                <a:tc>
                  <a:txBody>
                    <a:bodyPr/>
                    <a:lstStyle/>
                    <a:p>
                      <a:pPr algn="ctr" fontAlgn="ctr"/>
                      <a:r>
                        <a:rPr lang="zh-CN" altLang="en-US" sz="1400" b="1" u="none" strike="noStrike">
                          <a:effectLst/>
                          <a:latin typeface="Times New Roman" panose="02020603050405020304" pitchFamily="18" charset="0"/>
                          <a:cs typeface="Times New Roman" panose="02020603050405020304" pitchFamily="18" charset="0"/>
                        </a:rPr>
                        <a:t>天津</a:t>
                      </a:r>
                      <a:endParaRPr lang="zh-CN" alt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天津</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天津</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a:effectLst/>
                          <a:latin typeface="Times New Roman" panose="02020603050405020304" pitchFamily="18" charset="0"/>
                          <a:cs typeface="Times New Roman" panose="02020603050405020304" pitchFamily="18" charset="0"/>
                        </a:rPr>
                        <a:t>中国香港</a:t>
                      </a:r>
                      <a:endParaRPr lang="zh-CN" alt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r>
              <a:tr h="309682">
                <a:tc>
                  <a:txBody>
                    <a:bodyPr/>
                    <a:lstStyle/>
                    <a:p>
                      <a:pPr algn="ctr" fontAlgn="ctr"/>
                      <a:r>
                        <a:rPr lang="en-US" altLang="zh-CN" sz="1400" b="1" u="none" strike="noStrike">
                          <a:effectLst/>
                          <a:latin typeface="Times New Roman" panose="02020603050405020304" pitchFamily="18" charset="0"/>
                          <a:cs typeface="Times New Roman" panose="02020603050405020304" pitchFamily="18" charset="0"/>
                        </a:rPr>
                        <a:t>10</a:t>
                      </a:r>
                      <a:endParaRPr lang="en-US" altLang="zh-CN"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a:effectLst/>
                          <a:latin typeface="Times New Roman" panose="02020603050405020304" pitchFamily="18" charset="0"/>
                          <a:cs typeface="Times New Roman" panose="02020603050405020304" pitchFamily="18" charset="0"/>
                        </a:rPr>
                        <a:t>天津</a:t>
                      </a:r>
                      <a:endParaRPr lang="zh-CN" alt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a:effectLst/>
                          <a:latin typeface="Times New Roman" panose="02020603050405020304" pitchFamily="18" charset="0"/>
                          <a:cs typeface="Times New Roman" panose="02020603050405020304" pitchFamily="18" charset="0"/>
                        </a:rPr>
                        <a:t>天津</a:t>
                      </a:r>
                      <a:endParaRPr lang="zh-CN" alt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迪拜</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92D050"/>
                    </a:solidFill>
                  </a:tcP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迪拜</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92D050"/>
                    </a:solidFill>
                  </a:tcP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迪拜</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92D050"/>
                    </a:solidFill>
                  </a:tcPr>
                </a:tc>
                <a:tc>
                  <a:txBody>
                    <a:bodyPr/>
                    <a:lstStyle/>
                    <a:p>
                      <a:pPr algn="ctr" fontAlgn="ctr"/>
                      <a:r>
                        <a:rPr lang="zh-CN" altLang="en-US" sz="1400" b="1" u="none" strike="noStrike" dirty="0">
                          <a:effectLst/>
                          <a:latin typeface="Times New Roman" panose="02020603050405020304" pitchFamily="18" charset="0"/>
                          <a:cs typeface="Times New Roman" panose="02020603050405020304" pitchFamily="18" charset="0"/>
                        </a:rPr>
                        <a:t>鹿特丹港</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433" marR="5433" marT="5433" marB="0" anchor="ctr">
                    <a:solidFill>
                      <a:srgbClr val="92D050"/>
                    </a:solidFill>
                  </a:tcPr>
                </a:tc>
              </a:tr>
            </a:tbl>
          </a:graphicData>
        </a:graphic>
      </p:graphicFrame>
    </p:spTree>
    <p:extLst>
      <p:ext uri="{BB962C8B-B14F-4D97-AF65-F5344CB8AC3E}">
        <p14:creationId xmlns:p14="http://schemas.microsoft.com/office/powerpoint/2010/main" val="2307794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7820" y="991870"/>
            <a:ext cx="6049010" cy="2898775"/>
          </a:xfrm>
          <a:prstGeom prst="rect">
            <a:avLst/>
          </a:prstGeom>
          <a:noFill/>
          <a:ln>
            <a:solidFill>
              <a:schemeClr val="tx1"/>
            </a:solidFill>
            <a:prstDash val="dashDot"/>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683895">
              <a:lnSpc>
                <a:spcPct val="125000"/>
              </a:lnSpc>
              <a:spcBef>
                <a:spcPts val="0"/>
              </a:spcBef>
              <a:spcAft>
                <a:spcPts val="0"/>
              </a:spcAft>
              <a:buFont typeface="+mj-lt"/>
              <a:defRPr/>
            </a:pPr>
            <a:r>
              <a:rPr lang="en-US" alt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我国航运特点：</a:t>
            </a:r>
            <a:endParaRPr lang="en-US" alt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a:p>
            <a:pPr defTabSz="683895">
              <a:lnSpc>
                <a:spcPct val="125000"/>
              </a:lnSpc>
              <a:spcBef>
                <a:spcPts val="0"/>
              </a:spcBef>
              <a:spcAft>
                <a:spcPts val="0"/>
              </a:spcAft>
              <a:buFont typeface="+mj-lt"/>
              <a:defRPr/>
            </a:pPr>
            <a:endParaRPr lang="en-US" altLang="zh-CN"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defTabSz="683895">
              <a:lnSpc>
                <a:spcPct val="150000"/>
              </a:lnSpc>
              <a:spcBef>
                <a:spcPts val="0"/>
              </a:spcBef>
              <a:spcAft>
                <a:spcPts val="0"/>
              </a:spcAft>
              <a:buFont typeface="+mj-lt"/>
              <a:defRPr/>
            </a:pPr>
            <a:r>
              <a:rPr lang="en-US" altLang="zh-CN"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        我国是港航大国，近十年港口吞吐量始终位居世界第一，船队规模与造船能力始终跻身世界前列，但我国并非是港航强国，我国与世界航运中心相比差距较大</a:t>
            </a:r>
            <a:r>
              <a:rPr lang="zh-CN" altLang="en-US"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主要集中在中低端</a:t>
            </a:r>
            <a:r>
              <a:rPr lang="zh-CN" altLang="en-US"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，在国际海运和航运金融领域不具有相应的话语权和定价权。在“交通强国”与“海运强国”等国家战略的重要支撑下，大力发展我国航运事业已成为一项刻不容缓的工作。</a:t>
            </a:r>
          </a:p>
        </p:txBody>
      </p:sp>
      <p:sp>
        <p:nvSpPr>
          <p:cNvPr id="4" name="TextBox 1048613">
            <a:extLst>
              <a:ext uri="{FF2B5EF4-FFF2-40B4-BE49-F238E27FC236}">
                <a16:creationId xmlns:a16="http://schemas.microsoft.com/office/drawing/2014/main" xmlns="" id="{B96056E7-438C-43D4-9E5E-98276551B22C}"/>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1.5.7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港航</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企业</a:t>
            </a:r>
            <a:endPar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5258441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115" y="644821"/>
            <a:ext cx="6624736" cy="4224041"/>
          </a:xfrm>
          <a:prstGeom prst="rect">
            <a:avLst/>
          </a:prstGeom>
          <a:noFill/>
          <a:ln>
            <a:solidFill>
              <a:schemeClr val="tx1"/>
            </a:solidFill>
            <a:prstDash val="dashDot"/>
          </a:ln>
        </p:spPr>
        <p:txBody>
          <a:bodyPr vert="horz" wrap="square" lIns="0" tIns="0" rIns="0" bIns="0"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nSpc>
                <a:spcPct val="150000"/>
              </a:lnSpc>
            </a:pPr>
            <a:r>
              <a:rPr lang="zh-CN" altLang="zh-CN" b="1" dirty="0" smtClean="0">
                <a:solidFill>
                  <a:srgbClr val="FF0000"/>
                </a:solidFill>
                <a:latin typeface="Times New Roman" pitchFamily="18" charset="0"/>
                <a:cs typeface="Times New Roman" pitchFamily="18" charset="0"/>
              </a:rPr>
              <a:t>比利时</a:t>
            </a:r>
            <a:r>
              <a:rPr lang="en-US" altLang="zh-CN" b="1" dirty="0">
                <a:solidFill>
                  <a:srgbClr val="FF0000"/>
                </a:solidFill>
                <a:latin typeface="Times New Roman" pitchFamily="18" charset="0"/>
                <a:cs typeface="Times New Roman" pitchFamily="18" charset="0"/>
              </a:rPr>
              <a:t>(Belgium)</a:t>
            </a:r>
            <a:r>
              <a:rPr lang="zh-CN" altLang="zh-CN" b="1" dirty="0">
                <a:solidFill>
                  <a:srgbClr val="FF0000"/>
                </a:solidFill>
                <a:latin typeface="Times New Roman" pitchFamily="18" charset="0"/>
                <a:cs typeface="Times New Roman" pitchFamily="18" charset="0"/>
              </a:rPr>
              <a:t>：</a:t>
            </a:r>
            <a:r>
              <a:rPr lang="zh-CN" altLang="zh-CN" b="1" dirty="0">
                <a:latin typeface="Times New Roman" pitchFamily="18" charset="0"/>
                <a:cs typeface="Times New Roman" pitchFamily="18" charset="0"/>
              </a:rPr>
              <a:t>安特卫普港</a:t>
            </a:r>
            <a:r>
              <a:rPr lang="en-US" altLang="zh-CN" b="1" dirty="0">
                <a:latin typeface="Times New Roman" pitchFamily="18" charset="0"/>
                <a:cs typeface="Times New Roman" pitchFamily="18" charset="0"/>
              </a:rPr>
              <a:t>(Port of Antwerp) </a:t>
            </a:r>
            <a:endParaRPr lang="zh-CN" altLang="zh-CN" dirty="0">
              <a:latin typeface="Times New Roman" pitchFamily="18" charset="0"/>
              <a:cs typeface="Times New Roman" pitchFamily="18" charset="0"/>
            </a:endParaRPr>
          </a:p>
          <a:p>
            <a:pPr>
              <a:lnSpc>
                <a:spcPct val="150000"/>
              </a:lnSpc>
            </a:pPr>
            <a:r>
              <a:rPr lang="zh-CN" altLang="zh-CN" b="1" dirty="0">
                <a:solidFill>
                  <a:srgbClr val="FF0000"/>
                </a:solidFill>
                <a:latin typeface="Times New Roman" pitchFamily="18" charset="0"/>
                <a:cs typeface="Times New Roman" pitchFamily="18" charset="0"/>
              </a:rPr>
              <a:t>荷兰</a:t>
            </a:r>
            <a:r>
              <a:rPr lang="en-US" altLang="zh-CN" b="1" dirty="0">
                <a:solidFill>
                  <a:srgbClr val="FF0000"/>
                </a:solidFill>
                <a:latin typeface="Times New Roman" pitchFamily="18" charset="0"/>
                <a:cs typeface="Times New Roman" pitchFamily="18" charset="0"/>
              </a:rPr>
              <a:t>(Netherlands)</a:t>
            </a:r>
            <a:r>
              <a:rPr lang="zh-CN" altLang="zh-CN" b="1" dirty="0">
                <a:solidFill>
                  <a:srgbClr val="FF0000"/>
                </a:solidFill>
                <a:latin typeface="Times New Roman" pitchFamily="18" charset="0"/>
                <a:cs typeface="Times New Roman" pitchFamily="18" charset="0"/>
              </a:rPr>
              <a:t>：</a:t>
            </a:r>
            <a:r>
              <a:rPr lang="zh-CN" altLang="zh-CN" b="1" dirty="0">
                <a:latin typeface="Times New Roman" pitchFamily="18" charset="0"/>
                <a:cs typeface="Times New Roman" pitchFamily="18" charset="0"/>
              </a:rPr>
              <a:t>鹿特丹港</a:t>
            </a:r>
            <a:r>
              <a:rPr lang="en-US" altLang="zh-CN" b="1" dirty="0">
                <a:latin typeface="Times New Roman" pitchFamily="18" charset="0"/>
                <a:cs typeface="Times New Roman" pitchFamily="18" charset="0"/>
              </a:rPr>
              <a:t>(Port of Rotterdam)</a:t>
            </a:r>
            <a:r>
              <a:rPr lang="zh-CN" altLang="zh-CN" b="1" dirty="0">
                <a:latin typeface="Times New Roman" pitchFamily="18" charset="0"/>
                <a:cs typeface="Times New Roman" pitchFamily="18" charset="0"/>
              </a:rPr>
              <a:t>；阿姆斯特丹港</a:t>
            </a:r>
            <a:r>
              <a:rPr lang="en-US" altLang="zh-CN" b="1" dirty="0">
                <a:latin typeface="Times New Roman" pitchFamily="18" charset="0"/>
                <a:cs typeface="Times New Roman" pitchFamily="18" charset="0"/>
              </a:rPr>
              <a:t>(Port of Amsterdam)</a:t>
            </a:r>
            <a:endParaRPr lang="zh-CN" altLang="zh-CN" dirty="0">
              <a:latin typeface="Times New Roman" pitchFamily="18" charset="0"/>
              <a:cs typeface="Times New Roman" pitchFamily="18" charset="0"/>
            </a:endParaRPr>
          </a:p>
          <a:p>
            <a:pPr>
              <a:lnSpc>
                <a:spcPct val="150000"/>
              </a:lnSpc>
            </a:pPr>
            <a:r>
              <a:rPr lang="zh-CN" altLang="zh-CN" b="1" dirty="0">
                <a:solidFill>
                  <a:srgbClr val="FF0000"/>
                </a:solidFill>
                <a:latin typeface="Times New Roman" pitchFamily="18" charset="0"/>
                <a:cs typeface="Times New Roman" pitchFamily="18" charset="0"/>
              </a:rPr>
              <a:t>德国</a:t>
            </a:r>
            <a:r>
              <a:rPr lang="en-US" altLang="zh-CN" b="1" dirty="0">
                <a:solidFill>
                  <a:srgbClr val="FF0000"/>
                </a:solidFill>
                <a:latin typeface="Times New Roman" pitchFamily="18" charset="0"/>
                <a:cs typeface="Times New Roman" pitchFamily="18" charset="0"/>
              </a:rPr>
              <a:t>(Germany)</a:t>
            </a:r>
            <a:r>
              <a:rPr lang="zh-CN" altLang="zh-CN" b="1" dirty="0">
                <a:solidFill>
                  <a:srgbClr val="FF0000"/>
                </a:solidFill>
                <a:latin typeface="Times New Roman" pitchFamily="18" charset="0"/>
                <a:cs typeface="Times New Roman" pitchFamily="18" charset="0"/>
              </a:rPr>
              <a:t>：</a:t>
            </a:r>
            <a:r>
              <a:rPr lang="zh-CN" altLang="zh-CN" b="1" dirty="0">
                <a:latin typeface="Times New Roman" pitchFamily="18" charset="0"/>
                <a:cs typeface="Times New Roman" pitchFamily="18" charset="0"/>
              </a:rPr>
              <a:t>汉堡港</a:t>
            </a:r>
            <a:r>
              <a:rPr lang="en-US" altLang="zh-CN" b="1" dirty="0">
                <a:latin typeface="Times New Roman" pitchFamily="18" charset="0"/>
                <a:cs typeface="Times New Roman" pitchFamily="18" charset="0"/>
              </a:rPr>
              <a:t>(Port of Hamburg)</a:t>
            </a:r>
            <a:endParaRPr lang="zh-CN" altLang="zh-CN" dirty="0">
              <a:latin typeface="Times New Roman" pitchFamily="18" charset="0"/>
              <a:cs typeface="Times New Roman" pitchFamily="18" charset="0"/>
            </a:endParaRPr>
          </a:p>
          <a:p>
            <a:pPr>
              <a:lnSpc>
                <a:spcPct val="150000"/>
              </a:lnSpc>
            </a:pPr>
            <a:r>
              <a:rPr lang="zh-CN" altLang="zh-CN" b="1" dirty="0">
                <a:solidFill>
                  <a:srgbClr val="FF0000"/>
                </a:solidFill>
                <a:latin typeface="Times New Roman" pitchFamily="18" charset="0"/>
                <a:cs typeface="Times New Roman" pitchFamily="18" charset="0"/>
              </a:rPr>
              <a:t>克罗地亚</a:t>
            </a:r>
            <a:r>
              <a:rPr lang="en-US" altLang="zh-CN" b="1" dirty="0">
                <a:solidFill>
                  <a:srgbClr val="FF0000"/>
                </a:solidFill>
                <a:latin typeface="Times New Roman" pitchFamily="18" charset="0"/>
                <a:cs typeface="Times New Roman" pitchFamily="18" charset="0"/>
              </a:rPr>
              <a:t>(Croatia)</a:t>
            </a:r>
            <a:r>
              <a:rPr lang="zh-CN" altLang="zh-CN" b="1" dirty="0">
                <a:solidFill>
                  <a:srgbClr val="FF0000"/>
                </a:solidFill>
                <a:latin typeface="Times New Roman" pitchFamily="18" charset="0"/>
                <a:cs typeface="Times New Roman" pitchFamily="18" charset="0"/>
              </a:rPr>
              <a:t>：</a:t>
            </a:r>
            <a:r>
              <a:rPr lang="zh-CN" altLang="zh-CN" b="1" dirty="0">
                <a:latin typeface="Times New Roman" pitchFamily="18" charset="0"/>
                <a:cs typeface="Times New Roman" pitchFamily="18" charset="0"/>
              </a:rPr>
              <a:t>克罗地亚港口</a:t>
            </a:r>
            <a:r>
              <a:rPr lang="en-US" altLang="zh-CN" b="1" dirty="0">
                <a:latin typeface="Times New Roman" pitchFamily="18" charset="0"/>
                <a:cs typeface="Times New Roman" pitchFamily="18" charset="0"/>
              </a:rPr>
              <a:t>(Ports of Croatia)</a:t>
            </a:r>
            <a:endParaRPr lang="zh-CN" altLang="zh-CN" dirty="0">
              <a:latin typeface="Times New Roman" pitchFamily="18" charset="0"/>
              <a:cs typeface="Times New Roman" pitchFamily="18" charset="0"/>
            </a:endParaRPr>
          </a:p>
          <a:p>
            <a:pPr>
              <a:lnSpc>
                <a:spcPct val="150000"/>
              </a:lnSpc>
            </a:pPr>
            <a:r>
              <a:rPr lang="zh-CN" altLang="zh-CN" b="1" dirty="0">
                <a:solidFill>
                  <a:srgbClr val="FF0000"/>
                </a:solidFill>
                <a:latin typeface="Times New Roman" pitchFamily="18" charset="0"/>
                <a:cs typeface="Times New Roman" pitchFamily="18" charset="0"/>
              </a:rPr>
              <a:t>希腊</a:t>
            </a:r>
            <a:r>
              <a:rPr lang="en-US" altLang="zh-CN" b="1" dirty="0">
                <a:solidFill>
                  <a:srgbClr val="FF0000"/>
                </a:solidFill>
                <a:latin typeface="Times New Roman" pitchFamily="18" charset="0"/>
                <a:cs typeface="Times New Roman" pitchFamily="18" charset="0"/>
              </a:rPr>
              <a:t>(Greece)</a:t>
            </a:r>
            <a:r>
              <a:rPr lang="zh-CN" altLang="zh-CN" b="1" dirty="0">
                <a:solidFill>
                  <a:srgbClr val="FF0000"/>
                </a:solidFill>
                <a:latin typeface="Times New Roman" pitchFamily="18" charset="0"/>
                <a:cs typeface="Times New Roman" pitchFamily="18" charset="0"/>
              </a:rPr>
              <a:t>：</a:t>
            </a:r>
            <a:r>
              <a:rPr lang="en-US" altLang="zh-CN" b="1" dirty="0" err="1">
                <a:latin typeface="Times New Roman" pitchFamily="18" charset="0"/>
                <a:cs typeface="Times New Roman" pitchFamily="18" charset="0"/>
                <a:hlinkClick r:id="rId3"/>
              </a:rPr>
              <a:t>塞色</a:t>
            </a:r>
            <a:r>
              <a:rPr lang="zh-CN" altLang="zh-CN" b="1" dirty="0">
                <a:latin typeface="Times New Roman" pitchFamily="18" charset="0"/>
                <a:cs typeface="Times New Roman" pitchFamily="18" charset="0"/>
              </a:rPr>
              <a:t>勒狄克港</a:t>
            </a:r>
            <a:r>
              <a:rPr lang="en-US" altLang="zh-CN" b="1" dirty="0">
                <a:latin typeface="Times New Roman" pitchFamily="18" charset="0"/>
                <a:cs typeface="Times New Roman" pitchFamily="18" charset="0"/>
              </a:rPr>
              <a:t>(Port of Thessaloniki)</a:t>
            </a:r>
            <a:endParaRPr lang="zh-CN" altLang="zh-CN" dirty="0">
              <a:latin typeface="Times New Roman" pitchFamily="18" charset="0"/>
              <a:cs typeface="Times New Roman" pitchFamily="18" charset="0"/>
            </a:endParaRPr>
          </a:p>
          <a:p>
            <a:pPr>
              <a:lnSpc>
                <a:spcPct val="150000"/>
              </a:lnSpc>
            </a:pPr>
            <a:r>
              <a:rPr lang="zh-CN" altLang="zh-CN" b="1" dirty="0">
                <a:solidFill>
                  <a:srgbClr val="FF0000"/>
                </a:solidFill>
                <a:latin typeface="Times New Roman" pitchFamily="18" charset="0"/>
                <a:cs typeface="Times New Roman" pitchFamily="18" charset="0"/>
              </a:rPr>
              <a:t>拉脱维亚</a:t>
            </a:r>
            <a:r>
              <a:rPr lang="en-US" altLang="zh-CN" b="1" dirty="0">
                <a:solidFill>
                  <a:srgbClr val="FF0000"/>
                </a:solidFill>
                <a:latin typeface="Times New Roman" pitchFamily="18" charset="0"/>
                <a:cs typeface="Times New Roman" pitchFamily="18" charset="0"/>
              </a:rPr>
              <a:t>(Latvia)</a:t>
            </a:r>
            <a:r>
              <a:rPr lang="zh-CN" altLang="zh-CN" b="1" dirty="0">
                <a:solidFill>
                  <a:srgbClr val="FF0000"/>
                </a:solidFill>
                <a:latin typeface="Times New Roman" pitchFamily="18" charset="0"/>
                <a:cs typeface="Times New Roman" pitchFamily="18" charset="0"/>
              </a:rPr>
              <a:t>：</a:t>
            </a:r>
            <a:r>
              <a:rPr lang="zh-CN" altLang="zh-CN" b="1" dirty="0">
                <a:latin typeface="Times New Roman" pitchFamily="18" charset="0"/>
                <a:cs typeface="Times New Roman" pitchFamily="18" charset="0"/>
              </a:rPr>
              <a:t>拉脱维亚港口</a:t>
            </a:r>
            <a:r>
              <a:rPr lang="en-US" altLang="zh-CN" b="1" dirty="0">
                <a:latin typeface="Times New Roman" pitchFamily="18" charset="0"/>
                <a:cs typeface="Times New Roman" pitchFamily="18" charset="0"/>
              </a:rPr>
              <a:t>(Ports of Latvia)</a:t>
            </a:r>
            <a:endParaRPr lang="zh-CN" altLang="zh-CN" dirty="0">
              <a:latin typeface="Times New Roman" pitchFamily="18" charset="0"/>
              <a:cs typeface="Times New Roman" pitchFamily="18" charset="0"/>
            </a:endParaRPr>
          </a:p>
          <a:p>
            <a:pPr>
              <a:lnSpc>
                <a:spcPct val="150000"/>
              </a:lnSpc>
            </a:pPr>
            <a:r>
              <a:rPr lang="zh-CN" altLang="zh-CN" b="1" dirty="0">
                <a:solidFill>
                  <a:srgbClr val="FF0000"/>
                </a:solidFill>
                <a:latin typeface="Times New Roman" pitchFamily="18" charset="0"/>
                <a:cs typeface="Times New Roman" pitchFamily="18" charset="0"/>
              </a:rPr>
              <a:t>西班牙</a:t>
            </a:r>
            <a:r>
              <a:rPr lang="en-US" altLang="zh-CN" b="1" dirty="0">
                <a:solidFill>
                  <a:srgbClr val="FF0000"/>
                </a:solidFill>
                <a:latin typeface="Times New Roman" pitchFamily="18" charset="0"/>
                <a:cs typeface="Times New Roman" pitchFamily="18" charset="0"/>
              </a:rPr>
              <a:t>(Spain)</a:t>
            </a:r>
            <a:r>
              <a:rPr lang="zh-CN" altLang="zh-CN" b="1" dirty="0">
                <a:solidFill>
                  <a:srgbClr val="FF0000"/>
                </a:solidFill>
                <a:latin typeface="Times New Roman" pitchFamily="18" charset="0"/>
                <a:cs typeface="Times New Roman" pitchFamily="18" charset="0"/>
              </a:rPr>
              <a:t>：</a:t>
            </a:r>
            <a:r>
              <a:rPr lang="zh-CN" altLang="zh-CN" b="1" dirty="0">
                <a:latin typeface="Times New Roman" pitchFamily="18" charset="0"/>
                <a:cs typeface="Times New Roman" pitchFamily="18" charset="0"/>
              </a:rPr>
              <a:t>巴塞罗那港</a:t>
            </a:r>
            <a:r>
              <a:rPr lang="en-US" altLang="zh-CN" b="1" dirty="0">
                <a:latin typeface="Times New Roman" pitchFamily="18" charset="0"/>
                <a:cs typeface="Times New Roman" pitchFamily="18" charset="0"/>
              </a:rPr>
              <a:t>(Port of Barcelona)</a:t>
            </a:r>
            <a:endParaRPr lang="zh-CN" altLang="zh-CN" dirty="0">
              <a:latin typeface="Times New Roman" pitchFamily="18" charset="0"/>
              <a:cs typeface="Times New Roman" pitchFamily="18" charset="0"/>
            </a:endParaRPr>
          </a:p>
          <a:p>
            <a:pPr>
              <a:lnSpc>
                <a:spcPct val="150000"/>
              </a:lnSpc>
            </a:pPr>
            <a:r>
              <a:rPr lang="zh-CN" altLang="zh-CN"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瑞典</a:t>
            </a:r>
            <a:r>
              <a:rPr lang="en-US" altLang="zh-CN"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(Sweden)</a:t>
            </a:r>
            <a:r>
              <a:rPr lang="zh-CN" altLang="zh-CN"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、冰岛</a:t>
            </a:r>
            <a:r>
              <a:rPr lang="en-US" altLang="zh-CN"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(Iceland)</a:t>
            </a:r>
            <a:r>
              <a:rPr lang="zh-CN" altLang="zh-CN"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、葡萄牙</a:t>
            </a:r>
            <a:r>
              <a:rPr lang="en-US" altLang="zh-CN"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(Portugal)</a:t>
            </a:r>
            <a:r>
              <a:rPr lang="zh-CN" altLang="zh-CN"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、挪威</a:t>
            </a:r>
            <a:r>
              <a:rPr lang="en-US" altLang="zh-CN"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(Norway)</a:t>
            </a:r>
            <a:r>
              <a:rPr lang="zh-CN" altLang="zh-CN"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、波兰</a:t>
            </a:r>
            <a:r>
              <a:rPr lang="en-US" altLang="zh-CN"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(Poland)</a:t>
            </a:r>
            <a:r>
              <a:rPr lang="zh-CN" altLang="zh-CN"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、意大利</a:t>
            </a:r>
            <a:r>
              <a:rPr lang="en-US" altLang="zh-CN"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(Italy)</a:t>
            </a:r>
            <a:r>
              <a:rPr lang="zh-CN" altLang="zh-CN"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、丹麦</a:t>
            </a:r>
            <a:r>
              <a:rPr lang="en-US" altLang="zh-CN"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(Denmark)</a:t>
            </a:r>
            <a:r>
              <a:rPr lang="zh-CN" altLang="zh-CN"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、芬兰</a:t>
            </a:r>
            <a:r>
              <a:rPr lang="en-US" altLang="zh-CN"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(Finland)</a:t>
            </a:r>
            <a:endParaRPr lang="en-US" altLang="zh-CN"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4" name="TextBox 1048613">
            <a:extLst>
              <a:ext uri="{FF2B5EF4-FFF2-40B4-BE49-F238E27FC236}">
                <a16:creationId xmlns:a16="http://schemas.microsoft.com/office/drawing/2014/main" xmlns="" id="{B96056E7-438C-43D4-9E5E-98276551B22C}"/>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1.5.7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港口企业</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国际知名港口</a:t>
            </a:r>
            <a:endPar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107107" y="692398"/>
            <a:ext cx="6696744" cy="15841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502922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p:nvPr>
            <p:custDataLst>
              <p:tags r:id="rId1"/>
            </p:custDataLst>
          </p:nvPr>
        </p:nvGraphicFramePr>
        <p:xfrm>
          <a:off x="582295" y="963295"/>
          <a:ext cx="5502275" cy="3321685"/>
        </p:xfrm>
        <a:graphic>
          <a:graphicData uri="http://schemas.openxmlformats.org/drawingml/2006/table">
            <a:tbl>
              <a:tblPr firstRow="1" bandRow="1">
                <a:tableStyleId>{5C22544A-7EE6-4342-B048-85BDC9FD1C3A}</a:tableStyleId>
              </a:tblPr>
              <a:tblGrid>
                <a:gridCol w="1317625"/>
                <a:gridCol w="1337945"/>
                <a:gridCol w="920115"/>
                <a:gridCol w="1057275"/>
                <a:gridCol w="869315"/>
              </a:tblGrid>
              <a:tr h="554355">
                <a:tc>
                  <a:txBody>
                    <a:bodyPr/>
                    <a:lstStyle/>
                    <a:p>
                      <a:pPr algn="ctr">
                        <a:buNone/>
                      </a:pPr>
                      <a:r>
                        <a:rPr lang="zh-CN" altLang="en-US" sz="1400">
                          <a:latin typeface="黑体" panose="02010609060101010101" pitchFamily="49" charset="-122"/>
                          <a:ea typeface="黑体" panose="02010609060101010101" pitchFamily="49" charset="-122"/>
                        </a:rPr>
                        <a:t>航运金融中心</a:t>
                      </a:r>
                    </a:p>
                  </a:txBody>
                  <a:tcPr anchor="ctr"/>
                </a:tc>
                <a:tc>
                  <a:txBody>
                    <a:bodyPr/>
                    <a:lstStyle/>
                    <a:p>
                      <a:pPr algn="ctr">
                        <a:buNone/>
                      </a:pPr>
                      <a:r>
                        <a:rPr lang="zh-CN" altLang="en-US" sz="1400">
                          <a:latin typeface="黑体" panose="02010609060101010101" pitchFamily="49" charset="-122"/>
                          <a:ea typeface="黑体" panose="02010609060101010101" pitchFamily="49" charset="-122"/>
                        </a:rPr>
                        <a:t>核心产业内容</a:t>
                      </a:r>
                    </a:p>
                  </a:txBody>
                  <a:tcPr anchor="ctr"/>
                </a:tc>
                <a:tc>
                  <a:txBody>
                    <a:bodyPr/>
                    <a:lstStyle/>
                    <a:p>
                      <a:pPr algn="ctr">
                        <a:buNone/>
                      </a:pPr>
                      <a:r>
                        <a:rPr lang="zh-CN" altLang="en-US" sz="1400">
                          <a:latin typeface="黑体" panose="02010609060101010101" pitchFamily="49" charset="-122"/>
                          <a:ea typeface="黑体" panose="02010609060101010101" pitchFamily="49" charset="-122"/>
                        </a:rPr>
                        <a:t>产业特征</a:t>
                      </a:r>
                    </a:p>
                  </a:txBody>
                  <a:tcPr anchor="ctr"/>
                </a:tc>
                <a:tc>
                  <a:txBody>
                    <a:bodyPr/>
                    <a:lstStyle/>
                    <a:p>
                      <a:pPr algn="ctr">
                        <a:buNone/>
                      </a:pPr>
                      <a:r>
                        <a:rPr lang="zh-CN" altLang="en-US" sz="1400">
                          <a:latin typeface="黑体" panose="02010609060101010101" pitchFamily="49" charset="-122"/>
                          <a:ea typeface="黑体" panose="02010609060101010101" pitchFamily="49" charset="-122"/>
                        </a:rPr>
                        <a:t>服务类别</a:t>
                      </a:r>
                    </a:p>
                  </a:txBody>
                  <a:tcPr anchor="ctr"/>
                </a:tc>
                <a:tc>
                  <a:txBody>
                    <a:bodyPr/>
                    <a:lstStyle/>
                    <a:p>
                      <a:pPr algn="ctr">
                        <a:buNone/>
                      </a:pPr>
                      <a:r>
                        <a:rPr lang="zh-CN" altLang="en-US" sz="1400">
                          <a:latin typeface="黑体" panose="02010609060101010101" pitchFamily="49" charset="-122"/>
                          <a:ea typeface="黑体" panose="02010609060101010101" pitchFamily="49" charset="-122"/>
                        </a:rPr>
                        <a:t>特点</a:t>
                      </a:r>
                    </a:p>
                  </a:txBody>
                  <a:tcPr anchor="ctr"/>
                </a:tc>
              </a:tr>
              <a:tr h="803275">
                <a:tc>
                  <a:txBody>
                    <a:bodyPr/>
                    <a:lstStyle/>
                    <a:p>
                      <a:pPr algn="ctr">
                        <a:buNone/>
                      </a:pPr>
                      <a:r>
                        <a:rPr lang="zh-CN" altLang="en-US" sz="1200" b="1">
                          <a:latin typeface="黑体" panose="02010609060101010101" pitchFamily="49" charset="-122"/>
                          <a:ea typeface="黑体" panose="02010609060101010101" pitchFamily="49" charset="-122"/>
                        </a:rPr>
                        <a:t>伦敦、纽约</a:t>
                      </a:r>
                    </a:p>
                  </a:txBody>
                  <a:tcPr anchor="ctr"/>
                </a:tc>
                <a:tc>
                  <a:txBody>
                    <a:bodyPr/>
                    <a:lstStyle/>
                    <a:p>
                      <a:pPr algn="ctr">
                        <a:buNone/>
                      </a:pPr>
                      <a:r>
                        <a:rPr lang="zh-CN" altLang="en-US" sz="1200" b="1">
                          <a:solidFill>
                            <a:schemeClr val="accent1">
                              <a:lumMod val="50000"/>
                            </a:schemeClr>
                          </a:solidFill>
                        </a:rPr>
                        <a:t>航运交易、注册、仲裁及金融服务</a:t>
                      </a:r>
                    </a:p>
                  </a:txBody>
                  <a:tcPr anchor="ctr"/>
                </a:tc>
                <a:tc>
                  <a:txBody>
                    <a:bodyPr/>
                    <a:lstStyle/>
                    <a:p>
                      <a:pPr algn="ctr">
                        <a:buNone/>
                      </a:pPr>
                      <a:r>
                        <a:rPr lang="zh-CN" altLang="en-US" sz="1200" b="1">
                          <a:solidFill>
                            <a:schemeClr val="accent1">
                              <a:lumMod val="50000"/>
                            </a:schemeClr>
                          </a:solidFill>
                        </a:rPr>
                        <a:t>知识密集</a:t>
                      </a:r>
                    </a:p>
                  </a:txBody>
                  <a:tcPr anchor="ctr"/>
                </a:tc>
                <a:tc>
                  <a:txBody>
                    <a:bodyPr/>
                    <a:lstStyle/>
                    <a:p>
                      <a:pPr algn="ctr">
                        <a:buNone/>
                      </a:pPr>
                      <a:r>
                        <a:rPr lang="zh-CN" altLang="en-US" sz="1200" b="1">
                          <a:solidFill>
                            <a:schemeClr val="accent1">
                              <a:lumMod val="50000"/>
                            </a:schemeClr>
                          </a:solidFill>
                        </a:rPr>
                        <a:t>高端</a:t>
                      </a:r>
                    </a:p>
                  </a:txBody>
                  <a:tcPr anchor="ctr"/>
                </a:tc>
                <a:tc>
                  <a:txBody>
                    <a:bodyPr/>
                    <a:lstStyle/>
                    <a:p>
                      <a:pPr algn="ctr">
                        <a:buNone/>
                      </a:pPr>
                      <a:r>
                        <a:rPr lang="zh-CN" altLang="en-US" sz="1200" b="1">
                          <a:solidFill>
                            <a:schemeClr val="accent1">
                              <a:lumMod val="50000"/>
                            </a:schemeClr>
                          </a:solidFill>
                        </a:rPr>
                        <a:t>全球航运业的主导地位</a:t>
                      </a:r>
                    </a:p>
                  </a:txBody>
                  <a:tcPr anchor="ctr"/>
                </a:tc>
              </a:tr>
              <a:tr h="803910">
                <a:tc>
                  <a:txBody>
                    <a:bodyPr/>
                    <a:lstStyle/>
                    <a:p>
                      <a:pPr algn="ctr">
                        <a:buNone/>
                      </a:pPr>
                      <a:r>
                        <a:rPr lang="zh-CN" altLang="en-US" sz="1200" b="1">
                          <a:latin typeface="黑体" panose="02010609060101010101" pitchFamily="49" charset="-122"/>
                          <a:ea typeface="黑体" panose="02010609060101010101" pitchFamily="49" charset="-122"/>
                        </a:rPr>
                        <a:t>东京、新加坡</a:t>
                      </a:r>
                    </a:p>
                  </a:txBody>
                  <a:tcPr anchor="ctr"/>
                </a:tc>
                <a:tc>
                  <a:txBody>
                    <a:bodyPr/>
                    <a:lstStyle/>
                    <a:p>
                      <a:pPr algn="ctr">
                        <a:buNone/>
                      </a:pPr>
                      <a:r>
                        <a:rPr lang="zh-CN" altLang="en-US" sz="1200" b="1">
                          <a:solidFill>
                            <a:schemeClr val="accent1">
                              <a:lumMod val="50000"/>
                            </a:schemeClr>
                          </a:solidFill>
                        </a:rPr>
                        <a:t>造船、船舶融资等金融服务和海事服务</a:t>
                      </a:r>
                    </a:p>
                  </a:txBody>
                  <a:tcPr anchor="ctr"/>
                </a:tc>
                <a:tc>
                  <a:txBody>
                    <a:bodyPr/>
                    <a:lstStyle/>
                    <a:p>
                      <a:pPr algn="ctr">
                        <a:buNone/>
                      </a:pPr>
                      <a:r>
                        <a:rPr lang="zh-CN" altLang="en-US" sz="1200" b="1">
                          <a:solidFill>
                            <a:schemeClr val="accent1">
                              <a:lumMod val="50000"/>
                            </a:schemeClr>
                          </a:solidFill>
                        </a:rPr>
                        <a:t>资本密集</a:t>
                      </a:r>
                    </a:p>
                  </a:txBody>
                  <a:tcPr anchor="ctr"/>
                </a:tc>
                <a:tc>
                  <a:txBody>
                    <a:bodyPr/>
                    <a:lstStyle/>
                    <a:p>
                      <a:pPr algn="ctr">
                        <a:buNone/>
                      </a:pPr>
                      <a:r>
                        <a:rPr lang="zh-CN" altLang="en-US" sz="1200" b="1">
                          <a:solidFill>
                            <a:schemeClr val="accent1">
                              <a:lumMod val="50000"/>
                            </a:schemeClr>
                          </a:solidFill>
                        </a:rPr>
                        <a:t>中端</a:t>
                      </a:r>
                    </a:p>
                  </a:txBody>
                  <a:tcPr anchor="ctr"/>
                </a:tc>
                <a:tc>
                  <a:txBody>
                    <a:bodyPr/>
                    <a:lstStyle/>
                    <a:p>
                      <a:pPr algn="ctr">
                        <a:buNone/>
                      </a:pPr>
                      <a:r>
                        <a:rPr lang="zh-CN" altLang="en-US" sz="1200" b="1">
                          <a:solidFill>
                            <a:schemeClr val="accent1">
                              <a:lumMod val="50000"/>
                            </a:schemeClr>
                          </a:solidFill>
                        </a:rPr>
                        <a:t>全球航运金融中心之一</a:t>
                      </a:r>
                    </a:p>
                  </a:txBody>
                  <a:tcPr anchor="ctr"/>
                </a:tc>
              </a:tr>
              <a:tr h="579120">
                <a:tc>
                  <a:txBody>
                    <a:bodyPr/>
                    <a:lstStyle/>
                    <a:p>
                      <a:pPr algn="ctr">
                        <a:buNone/>
                      </a:pPr>
                      <a:r>
                        <a:rPr lang="zh-CN" altLang="en-US" sz="1200" b="1">
                          <a:latin typeface="黑体" panose="02010609060101010101" pitchFamily="49" charset="-122"/>
                          <a:ea typeface="黑体" panose="02010609060101010101" pitchFamily="49" charset="-122"/>
                        </a:rPr>
                        <a:t>香港、鹿特丹</a:t>
                      </a:r>
                    </a:p>
                  </a:txBody>
                  <a:tcPr anchor="ctr"/>
                </a:tc>
                <a:tc>
                  <a:txBody>
                    <a:bodyPr/>
                    <a:lstStyle/>
                    <a:p>
                      <a:pPr algn="ctr">
                        <a:buNone/>
                      </a:pPr>
                      <a:r>
                        <a:rPr lang="zh-CN" altLang="en-US" sz="1200" b="1">
                          <a:solidFill>
                            <a:schemeClr val="accent1">
                              <a:lumMod val="50000"/>
                            </a:schemeClr>
                          </a:solidFill>
                        </a:rPr>
                        <a:t>邮轮、货物运输等运输服务</a:t>
                      </a:r>
                    </a:p>
                  </a:txBody>
                  <a:tcPr anchor="ctr"/>
                </a:tc>
                <a:tc>
                  <a:txBody>
                    <a:bodyPr/>
                    <a:lstStyle/>
                    <a:p>
                      <a:pPr algn="ctr">
                        <a:buNone/>
                      </a:pPr>
                      <a:r>
                        <a:rPr lang="zh-CN" altLang="en-US" sz="1200" b="1">
                          <a:solidFill>
                            <a:schemeClr val="accent1">
                              <a:lumMod val="50000"/>
                            </a:schemeClr>
                          </a:solidFill>
                        </a:rPr>
                        <a:t>资本密集</a:t>
                      </a:r>
                    </a:p>
                  </a:txBody>
                  <a:tcPr anchor="ctr"/>
                </a:tc>
                <a:tc>
                  <a:txBody>
                    <a:bodyPr/>
                    <a:lstStyle/>
                    <a:p>
                      <a:pPr algn="ctr">
                        <a:buNone/>
                      </a:pPr>
                      <a:r>
                        <a:rPr lang="zh-CN" altLang="en-US" sz="1200" b="1">
                          <a:solidFill>
                            <a:schemeClr val="accent1">
                              <a:lumMod val="50000"/>
                            </a:schemeClr>
                          </a:solidFill>
                        </a:rPr>
                        <a:t>中端</a:t>
                      </a:r>
                    </a:p>
                  </a:txBody>
                  <a:tcPr anchor="ctr"/>
                </a:tc>
                <a:tc>
                  <a:txBody>
                    <a:bodyPr/>
                    <a:lstStyle/>
                    <a:p>
                      <a:pPr algn="ctr">
                        <a:buNone/>
                      </a:pPr>
                      <a:r>
                        <a:rPr lang="zh-CN" altLang="en-US" sz="1200" b="1">
                          <a:solidFill>
                            <a:schemeClr val="accent1">
                              <a:lumMod val="50000"/>
                            </a:schemeClr>
                          </a:solidFill>
                        </a:rPr>
                        <a:t>全球航运服务中心</a:t>
                      </a:r>
                    </a:p>
                  </a:txBody>
                  <a:tcPr anchor="ctr"/>
                </a:tc>
              </a:tr>
              <a:tr h="581025">
                <a:tc>
                  <a:txBody>
                    <a:bodyPr/>
                    <a:lstStyle/>
                    <a:p>
                      <a:pPr algn="ctr">
                        <a:buNone/>
                      </a:pPr>
                      <a:r>
                        <a:rPr lang="zh-CN" altLang="en-US" sz="1200" b="1">
                          <a:latin typeface="黑体" panose="02010609060101010101" pitchFamily="49" charset="-122"/>
                          <a:ea typeface="黑体" panose="02010609060101010101" pitchFamily="49" charset="-122"/>
                        </a:rPr>
                        <a:t>上海</a:t>
                      </a:r>
                    </a:p>
                  </a:txBody>
                  <a:tcPr anchor="ctr"/>
                </a:tc>
                <a:tc>
                  <a:txBody>
                    <a:bodyPr/>
                    <a:lstStyle/>
                    <a:p>
                      <a:pPr algn="ctr">
                        <a:buNone/>
                      </a:pPr>
                      <a:r>
                        <a:rPr lang="zh-CN" altLang="en-US" sz="1200" b="1">
                          <a:solidFill>
                            <a:schemeClr val="accent1">
                              <a:lumMod val="50000"/>
                            </a:schemeClr>
                          </a:solidFill>
                        </a:rPr>
                        <a:t>码头、集装箱等港口服务</a:t>
                      </a:r>
                    </a:p>
                  </a:txBody>
                  <a:tcPr anchor="ctr"/>
                </a:tc>
                <a:tc>
                  <a:txBody>
                    <a:bodyPr/>
                    <a:lstStyle/>
                    <a:p>
                      <a:pPr algn="ctr">
                        <a:buNone/>
                      </a:pPr>
                      <a:r>
                        <a:rPr lang="zh-CN" altLang="en-US" sz="1200" b="1">
                          <a:solidFill>
                            <a:schemeClr val="accent1">
                              <a:lumMod val="50000"/>
                            </a:schemeClr>
                          </a:solidFill>
                        </a:rPr>
                        <a:t>劳动密集</a:t>
                      </a:r>
                    </a:p>
                  </a:txBody>
                  <a:tcPr anchor="ctr"/>
                </a:tc>
                <a:tc>
                  <a:txBody>
                    <a:bodyPr/>
                    <a:lstStyle/>
                    <a:p>
                      <a:pPr algn="ctr">
                        <a:buNone/>
                      </a:pPr>
                      <a:r>
                        <a:rPr lang="zh-CN" altLang="en-US" sz="1200" b="1">
                          <a:solidFill>
                            <a:schemeClr val="accent1">
                              <a:lumMod val="50000"/>
                            </a:schemeClr>
                          </a:solidFill>
                        </a:rPr>
                        <a:t>低端</a:t>
                      </a:r>
                    </a:p>
                  </a:txBody>
                  <a:tcPr anchor="ctr"/>
                </a:tc>
                <a:tc>
                  <a:txBody>
                    <a:bodyPr/>
                    <a:lstStyle/>
                    <a:p>
                      <a:pPr algn="ctr">
                        <a:buNone/>
                      </a:pPr>
                      <a:r>
                        <a:rPr lang="zh-CN" altLang="en-US" sz="1200" b="1">
                          <a:solidFill>
                            <a:schemeClr val="accent1">
                              <a:lumMod val="50000"/>
                            </a:schemeClr>
                          </a:solidFill>
                        </a:rPr>
                        <a:t>全球航运物流中心</a:t>
                      </a:r>
                    </a:p>
                  </a:txBody>
                  <a:tcPr anchor="ctr"/>
                </a:tc>
              </a:tr>
            </a:tbl>
          </a:graphicData>
        </a:graphic>
      </p:graphicFrame>
      <p:sp>
        <p:nvSpPr>
          <p:cNvPr id="4" name="TextBox 1048613">
            <a:extLst>
              <a:ext uri="{FF2B5EF4-FFF2-40B4-BE49-F238E27FC236}">
                <a16:creationId xmlns:a16="http://schemas.microsoft.com/office/drawing/2014/main" xmlns="" id="{B96056E7-438C-43D4-9E5E-98276551B22C}"/>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1.5.7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港口企业</a:t>
            </a:r>
            <a:endPar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38169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139" y="692398"/>
            <a:ext cx="5832648" cy="3785652"/>
          </a:xfrm>
          <a:prstGeom prst="rect">
            <a:avLst/>
          </a:prstGeom>
        </p:spPr>
        <p:txBody>
          <a:bodyPr wrap="square">
            <a:spAutoFit/>
          </a:bodyPr>
          <a:lstStyle/>
          <a:p>
            <a:pPr marL="342900" indent="-342900">
              <a:lnSpc>
                <a:spcPct val="150000"/>
              </a:lnSpc>
              <a:buFont typeface="Wingdings" pitchFamily="2" charset="2"/>
              <a:buChar char="Ø"/>
            </a:pPr>
            <a:r>
              <a:rPr lang="zh-CN" altLang="en-US" sz="2000" b="1" dirty="0">
                <a:latin typeface="Times New Roman" pitchFamily="18" charset="0"/>
                <a:cs typeface="Times New Roman" pitchFamily="18" charset="0"/>
              </a:rPr>
              <a:t>全球前五大船东国分别为</a:t>
            </a:r>
            <a:r>
              <a:rPr lang="zh-CN" altLang="en-US" sz="2000" b="1" dirty="0">
                <a:solidFill>
                  <a:srgbClr val="FF0000"/>
                </a:solidFill>
                <a:latin typeface="Times New Roman" pitchFamily="18" charset="0"/>
                <a:cs typeface="Times New Roman" pitchFamily="18" charset="0"/>
              </a:rPr>
              <a:t>希腊、日本、中国、德国和新加坡</a:t>
            </a:r>
            <a:r>
              <a:rPr lang="zh-CN" altLang="en-US" sz="2000" b="1" dirty="0">
                <a:latin typeface="Times New Roman" pitchFamily="18" charset="0"/>
                <a:cs typeface="Times New Roman" pitchFamily="18" charset="0"/>
              </a:rPr>
              <a:t>。以载重吨来计算，这前五大船东国共计占全球市场</a:t>
            </a:r>
            <a:r>
              <a:rPr lang="en-US" altLang="zh-CN" sz="2000" b="1" dirty="0">
                <a:latin typeface="Times New Roman" pitchFamily="18" charset="0"/>
                <a:cs typeface="Times New Roman" pitchFamily="18" charset="0"/>
              </a:rPr>
              <a:t>49.5%</a:t>
            </a:r>
            <a:r>
              <a:rPr lang="zh-CN" altLang="en-US" sz="2000" b="1" dirty="0">
                <a:latin typeface="Times New Roman" pitchFamily="18" charset="0"/>
                <a:cs typeface="Times New Roman" pitchFamily="18" charset="0"/>
              </a:rPr>
              <a:t>的份额。拉丁美洲只有一个国家巴西排名进入了前</a:t>
            </a:r>
            <a:r>
              <a:rPr lang="en-US" altLang="zh-CN" sz="2000" b="1" dirty="0">
                <a:latin typeface="Times New Roman" pitchFamily="18" charset="0"/>
                <a:cs typeface="Times New Roman" pitchFamily="18" charset="0"/>
              </a:rPr>
              <a:t>35</a:t>
            </a:r>
            <a:r>
              <a:rPr lang="zh-CN" altLang="en-US" sz="2000" b="1" dirty="0">
                <a:latin typeface="Times New Roman" pitchFamily="18" charset="0"/>
                <a:cs typeface="Times New Roman" pitchFamily="18" charset="0"/>
              </a:rPr>
              <a:t>名，非洲一个没有。</a:t>
            </a:r>
          </a:p>
          <a:p>
            <a:pPr marL="342900" indent="-342900">
              <a:lnSpc>
                <a:spcPct val="150000"/>
              </a:lnSpc>
              <a:buFont typeface="Wingdings" pitchFamily="2" charset="2"/>
              <a:buChar char="Ø"/>
            </a:pPr>
            <a:r>
              <a:rPr lang="zh-CN" altLang="en-US" sz="2000" b="1" dirty="0">
                <a:latin typeface="Times New Roman" pitchFamily="18" charset="0"/>
                <a:cs typeface="Times New Roman" pitchFamily="18" charset="0"/>
              </a:rPr>
              <a:t>全球前三大造船国家为</a:t>
            </a:r>
            <a:r>
              <a:rPr lang="zh-CN" altLang="en-US" sz="2000" b="1" dirty="0">
                <a:solidFill>
                  <a:srgbClr val="FF0000"/>
                </a:solidFill>
                <a:latin typeface="Times New Roman" pitchFamily="18" charset="0"/>
                <a:cs typeface="Times New Roman" pitchFamily="18" charset="0"/>
              </a:rPr>
              <a:t>韩国、中国和日本</a:t>
            </a:r>
            <a:r>
              <a:rPr lang="zh-CN" altLang="en-US" sz="2000" b="1" dirty="0">
                <a:latin typeface="Times New Roman" pitchFamily="18" charset="0"/>
                <a:cs typeface="Times New Roman" pitchFamily="18" charset="0"/>
              </a:rPr>
              <a:t>，这三国所建造船舶占全球建造总吨位的</a:t>
            </a:r>
            <a:r>
              <a:rPr lang="en-US" altLang="zh-CN" sz="2000" b="1" dirty="0">
                <a:latin typeface="Times New Roman" pitchFamily="18" charset="0"/>
                <a:cs typeface="Times New Roman" pitchFamily="18" charset="0"/>
              </a:rPr>
              <a:t>91.8%</a:t>
            </a:r>
            <a:r>
              <a:rPr lang="zh-CN" altLang="en-US" sz="2000" b="1" dirty="0">
                <a:latin typeface="Times New Roman" pitchFamily="18" charset="0"/>
                <a:cs typeface="Times New Roman" pitchFamily="18" charset="0"/>
              </a:rPr>
              <a:t>。韩国所占份额排名第一，为</a:t>
            </a:r>
            <a:r>
              <a:rPr lang="en-US" altLang="zh-CN" sz="2000" b="1" dirty="0">
                <a:latin typeface="Times New Roman" pitchFamily="18" charset="0"/>
                <a:cs typeface="Times New Roman" pitchFamily="18" charset="0"/>
              </a:rPr>
              <a:t>38.1%</a:t>
            </a:r>
            <a:r>
              <a:rPr lang="zh-CN" altLang="en-US" sz="2000" b="1" dirty="0">
                <a:latin typeface="Times New Roman" pitchFamily="18" charset="0"/>
                <a:cs typeface="Times New Roman" pitchFamily="18" charset="0"/>
              </a:rPr>
              <a:t>。</a:t>
            </a:r>
          </a:p>
        </p:txBody>
      </p:sp>
      <p:sp>
        <p:nvSpPr>
          <p:cNvPr id="4" name="TextBox 1048613">
            <a:extLst>
              <a:ext uri="{FF2B5EF4-FFF2-40B4-BE49-F238E27FC236}">
                <a16:creationId xmlns:a16="http://schemas.microsoft.com/office/drawing/2014/main" xmlns="" id="{B96056E7-438C-43D4-9E5E-98276551B22C}"/>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1.5.7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港口企业</a:t>
            </a:r>
            <a:endPar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72105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498" y="692398"/>
            <a:ext cx="6419072" cy="3779240"/>
          </a:xfrm>
          <a:prstGeom prst="rect">
            <a:avLst/>
          </a:prstGeom>
        </p:spPr>
        <p:txBody>
          <a:bodyPr wrap="square">
            <a:spAutoFit/>
          </a:bodyPr>
          <a:lstStyle/>
          <a:p>
            <a:pPr marL="342900" indent="-342900">
              <a:lnSpc>
                <a:spcPct val="150000"/>
              </a:lnSpc>
              <a:buFont typeface="Wingdings" pitchFamily="2" charset="2"/>
              <a:buChar char="Ø"/>
            </a:pPr>
            <a:r>
              <a:rPr lang="zh-CN" altLang="en-US" b="1" dirty="0">
                <a:latin typeface="Times New Roman" pitchFamily="18" charset="0"/>
                <a:cs typeface="Times New Roman" pitchFamily="18" charset="0"/>
              </a:rPr>
              <a:t>全球前四大拆船国家为</a:t>
            </a:r>
            <a:r>
              <a:rPr lang="zh-CN" altLang="en-US" b="1" dirty="0">
                <a:solidFill>
                  <a:srgbClr val="FF0000"/>
                </a:solidFill>
                <a:latin typeface="Times New Roman" pitchFamily="18" charset="0"/>
                <a:cs typeface="Times New Roman" pitchFamily="18" charset="0"/>
              </a:rPr>
              <a:t>印度、孟加拉、巴基斯坦、中国</a:t>
            </a:r>
            <a:r>
              <a:rPr lang="zh-CN" altLang="en-US" b="1" dirty="0">
                <a:latin typeface="Times New Roman" pitchFamily="18" charset="0"/>
                <a:cs typeface="Times New Roman" pitchFamily="18" charset="0"/>
              </a:rPr>
              <a:t>，这四个国家，按照总吨计算，</a:t>
            </a:r>
            <a:r>
              <a:rPr lang="en-US" altLang="zh-CN" b="1" dirty="0">
                <a:latin typeface="Times New Roman" pitchFamily="18" charset="0"/>
                <a:cs typeface="Times New Roman" pitchFamily="18" charset="0"/>
              </a:rPr>
              <a:t>2016</a:t>
            </a:r>
            <a:r>
              <a:rPr lang="zh-CN" altLang="en-US" b="1" dirty="0">
                <a:latin typeface="Times New Roman" pitchFamily="18" charset="0"/>
                <a:cs typeface="Times New Roman" pitchFamily="18" charset="0"/>
              </a:rPr>
              <a:t>年的拆船总量占全球的</a:t>
            </a:r>
            <a:r>
              <a:rPr lang="en-US" altLang="zh-CN" b="1" dirty="0">
                <a:latin typeface="Times New Roman" pitchFamily="18" charset="0"/>
                <a:cs typeface="Times New Roman" pitchFamily="18" charset="0"/>
              </a:rPr>
              <a:t>94.9%</a:t>
            </a:r>
            <a:r>
              <a:rPr lang="zh-CN" altLang="en-US" b="1" dirty="0">
                <a:latin typeface="Times New Roman" pitchFamily="18" charset="0"/>
                <a:cs typeface="Times New Roman" pitchFamily="18" charset="0"/>
              </a:rPr>
              <a:t>。</a:t>
            </a:r>
          </a:p>
          <a:p>
            <a:pPr marL="342900" indent="-342900">
              <a:lnSpc>
                <a:spcPct val="150000"/>
              </a:lnSpc>
              <a:buFont typeface="Wingdings" pitchFamily="2" charset="2"/>
              <a:buChar char="Ø"/>
            </a:pPr>
            <a:r>
              <a:rPr lang="zh-CN" altLang="en-US" b="1" dirty="0">
                <a:latin typeface="Times New Roman" pitchFamily="18" charset="0"/>
                <a:cs typeface="Times New Roman" pitchFamily="18" charset="0"/>
              </a:rPr>
              <a:t>全球前五大船旗为</a:t>
            </a:r>
            <a:r>
              <a:rPr lang="zh-CN" altLang="en-US" b="1" dirty="0">
                <a:solidFill>
                  <a:srgbClr val="FF0000"/>
                </a:solidFill>
                <a:latin typeface="Times New Roman" pitchFamily="18" charset="0"/>
                <a:cs typeface="Times New Roman" pitchFamily="18" charset="0"/>
              </a:rPr>
              <a:t>巴拿马、利比里亚、马绍尔群岛、中国香港特别行政区和新加坡</a:t>
            </a:r>
            <a:r>
              <a:rPr lang="zh-CN" altLang="en-US" b="1" dirty="0">
                <a:latin typeface="Times New Roman" pitchFamily="18" charset="0"/>
                <a:cs typeface="Times New Roman" pitchFamily="18" charset="0"/>
              </a:rPr>
              <a:t>。这前五大船旗共计占全球市场</a:t>
            </a:r>
            <a:r>
              <a:rPr lang="en-US" altLang="zh-CN" b="1" dirty="0">
                <a:latin typeface="Times New Roman" pitchFamily="18" charset="0"/>
                <a:cs typeface="Times New Roman" pitchFamily="18" charset="0"/>
              </a:rPr>
              <a:t>57.8%</a:t>
            </a:r>
            <a:r>
              <a:rPr lang="zh-CN" altLang="en-US" b="1" dirty="0">
                <a:latin typeface="Times New Roman" pitchFamily="18" charset="0"/>
                <a:cs typeface="Times New Roman" pitchFamily="18" charset="0"/>
              </a:rPr>
              <a:t>的份额。以载重吨计算，发展中国家船旗在世界总船队份额中超过了</a:t>
            </a:r>
            <a:r>
              <a:rPr lang="en-US" altLang="zh-CN" b="1" dirty="0">
                <a:latin typeface="Times New Roman" pitchFamily="18" charset="0"/>
                <a:cs typeface="Times New Roman" pitchFamily="18" charset="0"/>
              </a:rPr>
              <a:t>76%</a:t>
            </a:r>
            <a:r>
              <a:rPr lang="zh-CN" altLang="en-US" b="1" dirty="0">
                <a:latin typeface="Times New Roman" pitchFamily="18" charset="0"/>
                <a:cs typeface="Times New Roman" pitchFamily="18" charset="0"/>
              </a:rPr>
              <a:t>。</a:t>
            </a:r>
            <a:endParaRPr lang="en-US" altLang="zh-CN" b="1" dirty="0">
              <a:latin typeface="Times New Roman" pitchFamily="18" charset="0"/>
              <a:cs typeface="Times New Roman" pitchFamily="18" charset="0"/>
            </a:endParaRPr>
          </a:p>
          <a:p>
            <a:pPr marL="342900" indent="-342900">
              <a:lnSpc>
                <a:spcPct val="150000"/>
              </a:lnSpc>
              <a:buFont typeface="Wingdings" pitchFamily="2" charset="2"/>
              <a:buChar char="Ø"/>
            </a:pPr>
            <a:r>
              <a:rPr lang="zh-CN" altLang="en-US" b="1" dirty="0">
                <a:latin typeface="Times New Roman" pitchFamily="18" charset="0"/>
                <a:cs typeface="Times New Roman" pitchFamily="18" charset="0"/>
              </a:rPr>
              <a:t>根据船型，以载重吨计算，</a:t>
            </a:r>
            <a:r>
              <a:rPr lang="zh-CN" altLang="en-US" b="1" dirty="0">
                <a:solidFill>
                  <a:srgbClr val="FF0000"/>
                </a:solidFill>
                <a:latin typeface="Times New Roman" pitchFamily="18" charset="0"/>
                <a:cs typeface="Times New Roman" pitchFamily="18" charset="0"/>
              </a:rPr>
              <a:t>散货船占</a:t>
            </a:r>
            <a:r>
              <a:rPr lang="en-US" altLang="zh-CN" b="1" dirty="0">
                <a:solidFill>
                  <a:srgbClr val="FF0000"/>
                </a:solidFill>
                <a:latin typeface="Times New Roman" pitchFamily="18" charset="0"/>
                <a:cs typeface="Times New Roman" pitchFamily="18" charset="0"/>
              </a:rPr>
              <a:t>42.8%</a:t>
            </a:r>
            <a:r>
              <a:rPr lang="zh-CN" altLang="en-US" b="1" dirty="0">
                <a:solidFill>
                  <a:srgbClr val="FF0000"/>
                </a:solidFill>
                <a:latin typeface="Times New Roman" pitchFamily="18" charset="0"/>
                <a:cs typeface="Times New Roman" pitchFamily="18" charset="0"/>
              </a:rPr>
              <a:t>，油轮占</a:t>
            </a:r>
            <a:r>
              <a:rPr lang="en-US" altLang="zh-CN" b="1" dirty="0">
                <a:solidFill>
                  <a:srgbClr val="FF0000"/>
                </a:solidFill>
                <a:latin typeface="Times New Roman" pitchFamily="18" charset="0"/>
                <a:cs typeface="Times New Roman" pitchFamily="18" charset="0"/>
              </a:rPr>
              <a:t>28.7%</a:t>
            </a:r>
            <a:r>
              <a:rPr lang="zh-CN" altLang="en-US" b="1" dirty="0">
                <a:solidFill>
                  <a:srgbClr val="FF0000"/>
                </a:solidFill>
                <a:latin typeface="Times New Roman" pitchFamily="18" charset="0"/>
                <a:cs typeface="Times New Roman" pitchFamily="18" charset="0"/>
              </a:rPr>
              <a:t>，集装箱船</a:t>
            </a:r>
            <a:r>
              <a:rPr lang="en-US" altLang="zh-CN" b="1" dirty="0">
                <a:solidFill>
                  <a:srgbClr val="FF0000"/>
                </a:solidFill>
                <a:latin typeface="Times New Roman" pitchFamily="18" charset="0"/>
                <a:cs typeface="Times New Roman" pitchFamily="18" charset="0"/>
              </a:rPr>
              <a:t>13.2%</a:t>
            </a:r>
            <a:r>
              <a:rPr lang="zh-CN" altLang="en-US" b="1" dirty="0">
                <a:solidFill>
                  <a:srgbClr val="FF0000"/>
                </a:solidFill>
                <a:latin typeface="Times New Roman" pitchFamily="18" charset="0"/>
                <a:cs typeface="Times New Roman" pitchFamily="18" charset="0"/>
              </a:rPr>
              <a:t>。</a:t>
            </a:r>
            <a:r>
              <a:rPr lang="zh-CN" altLang="en-US" b="1" dirty="0">
                <a:latin typeface="Times New Roman" pitchFamily="18" charset="0"/>
                <a:cs typeface="Times New Roman" pitchFamily="18" charset="0"/>
              </a:rPr>
              <a:t>其他船型占</a:t>
            </a:r>
            <a:r>
              <a:rPr lang="en-US" altLang="zh-CN" b="1" dirty="0">
                <a:latin typeface="Times New Roman" pitchFamily="18" charset="0"/>
                <a:cs typeface="Times New Roman" pitchFamily="18" charset="0"/>
              </a:rPr>
              <a:t>11.3%</a:t>
            </a:r>
            <a:r>
              <a:rPr lang="zh-CN" altLang="en-US" b="1" dirty="0">
                <a:latin typeface="Times New Roman" pitchFamily="18" charset="0"/>
                <a:cs typeface="Times New Roman" pitchFamily="18" charset="0"/>
              </a:rPr>
              <a:t>，杂货船占</a:t>
            </a:r>
            <a:r>
              <a:rPr lang="en-US" altLang="zh-CN" b="1" dirty="0">
                <a:latin typeface="Times New Roman" pitchFamily="18" charset="0"/>
                <a:cs typeface="Times New Roman" pitchFamily="18" charset="0"/>
              </a:rPr>
              <a:t>4%</a:t>
            </a:r>
            <a:r>
              <a:rPr lang="zh-CN" altLang="en-US" b="1" dirty="0">
                <a:latin typeface="Times New Roman" pitchFamily="18" charset="0"/>
                <a:cs typeface="Times New Roman" pitchFamily="18" charset="0"/>
              </a:rPr>
              <a:t>。</a:t>
            </a:r>
          </a:p>
        </p:txBody>
      </p:sp>
      <p:sp>
        <p:nvSpPr>
          <p:cNvPr id="5" name="TextBox 1048613">
            <a:extLst>
              <a:ext uri="{FF2B5EF4-FFF2-40B4-BE49-F238E27FC236}">
                <a16:creationId xmlns:a16="http://schemas.microsoft.com/office/drawing/2014/main" xmlns="" id="{B96056E7-438C-43D4-9E5E-98276551B22C}"/>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1.5.7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港口企业</a:t>
            </a:r>
            <a:endPar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31716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a:spLocks noChangeArrowheads="1"/>
          </p:cNvSpPr>
          <p:nvPr/>
        </p:nvSpPr>
        <p:spPr bwMode="auto">
          <a:xfrm>
            <a:off x="438304" y="908422"/>
            <a:ext cx="5941695" cy="2643326"/>
          </a:xfrm>
          <a:prstGeom prst="rect">
            <a:avLst/>
          </a:prstGeom>
          <a:noFill/>
          <a:ln w="9525">
            <a:noFill/>
            <a:miter lim="800000"/>
          </a:ln>
        </p:spPr>
        <p:txBody>
          <a:bodyPr wrap="square" lIns="57443" tIns="28721" rIns="57443" bIns="28721">
            <a:spAutoFit/>
          </a:bodyPr>
          <a:lstStyle/>
          <a:p>
            <a:pPr marL="285750" indent="-285750">
              <a:lnSpc>
                <a:spcPct val="150000"/>
              </a:lnSpc>
              <a:buFont typeface="Wingdings" pitchFamily="2" charset="2"/>
              <a:buChar char="Ø"/>
            </a:pP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尽快外贸形势一路飘红，但眼下屡创新高的海运费，却给全球供应链带来阵阵隐忧。</a:t>
            </a:r>
            <a:endPar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itchFamily="2" charset="2"/>
              <a:buChar char="Ø"/>
            </a:pP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企业面临的困境，远远不止“一箱难求”，因运价已比货值还高，部分企业已放弃发货、暂停生产。而由此带来的蝴蝶效应，或将引发更大影响</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a:t>
            </a:r>
          </a:p>
          <a:p>
            <a:pPr marL="285750" indent="-285750">
              <a:lnSpc>
                <a:spcPct val="150000"/>
              </a:lnSpc>
              <a:buFont typeface="Wingdings" pitchFamily="2" charset="2"/>
              <a:buChar char="Ø"/>
            </a:pP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2019</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年宁波到美国西部的海运价是</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3000</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美元</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标箱，</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2021</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年涨至</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2</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万美元</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标</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箱，足足涨了</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6</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倍。一箱木制桌椅货值才</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2</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万。</a:t>
            </a:r>
            <a:endPar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9" name="TextBox 1048613"/>
          <p:cNvSpPr txBox="1"/>
          <p:nvPr/>
        </p:nvSpPr>
        <p:spPr>
          <a:xfrm>
            <a:off x="257648" y="281691"/>
            <a:ext cx="235667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导论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航运最新进展</a:t>
            </a:r>
            <a:endParaRPr lang="zh-CN" altLang="en-US" sz="16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51458434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48" y="627692"/>
            <a:ext cx="6409745" cy="3881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1048613">
            <a:extLst>
              <a:ext uri="{FF2B5EF4-FFF2-40B4-BE49-F238E27FC236}">
                <a16:creationId xmlns:a16="http://schemas.microsoft.com/office/drawing/2014/main" xmlns="" id="{B96056E7-438C-43D4-9E5E-98276551B22C}"/>
              </a:ext>
            </a:extLst>
          </p:cNvPr>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1.5.7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港口企业</a:t>
            </a:r>
            <a:endPar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TextBox 1"/>
          <p:cNvSpPr txBox="1"/>
          <p:nvPr/>
        </p:nvSpPr>
        <p:spPr>
          <a:xfrm>
            <a:off x="4966598" y="4437309"/>
            <a:ext cx="973157" cy="369332"/>
          </a:xfrm>
          <a:prstGeom prst="rect">
            <a:avLst/>
          </a:prstGeom>
          <a:noFill/>
        </p:spPr>
        <p:txBody>
          <a:bodyPr wrap="square" rtlCol="0">
            <a:spAutoFit/>
          </a:bodyPr>
          <a:lstStyle/>
          <a:p>
            <a:r>
              <a:rPr lang="zh-CN" altLang="en-US" dirty="0" smtClean="0">
                <a:hlinkClick r:id="rId4" action="ppaction://hlinksldjump"/>
              </a:rPr>
              <a:t>返回</a:t>
            </a:r>
            <a:endParaRPr lang="zh-CN" altLang="en-US" dirty="0"/>
          </a:p>
        </p:txBody>
      </p:sp>
    </p:spTree>
    <p:extLst>
      <p:ext uri="{BB962C8B-B14F-4D97-AF65-F5344CB8AC3E}">
        <p14:creationId xmlns:p14="http://schemas.microsoft.com/office/powerpoint/2010/main" val="3681012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64" name="直接连接符 3145763"/>
          <p:cNvCxnSpPr/>
          <p:nvPr/>
        </p:nvCxnSpPr>
        <p:spPr>
          <a:xfrm>
            <a:off x="536668" y="2478525"/>
            <a:ext cx="1346418" cy="0"/>
          </a:xfrm>
          <a:prstGeom prst="line">
            <a:avLst/>
          </a:prstGeom>
          <a:noFill/>
          <a:ln w="6350" cap="flat" cmpd="sng">
            <a:solidFill>
              <a:schemeClr val="lt1">
                <a:alpha val="100000"/>
              </a:schemeClr>
            </a:solidFill>
            <a:prstDash val="solid"/>
            <a:miter/>
          </a:ln>
        </p:spPr>
      </p:cxnSp>
      <p:pic>
        <p:nvPicPr>
          <p:cNvPr id="78850" name="Picture 2" descr="C:\Users\user\Desktop\图片1.jpg"/>
          <p:cNvPicPr>
            <a:picLocks noChangeAspect="1" noChangeArrowheads="1"/>
          </p:cNvPicPr>
          <p:nvPr/>
        </p:nvPicPr>
        <p:blipFill>
          <a:blip r:embed="rId3" cstate="print"/>
          <a:srcRect/>
          <a:stretch>
            <a:fillRect/>
          </a:stretch>
        </p:blipFill>
        <p:spPr bwMode="auto">
          <a:xfrm>
            <a:off x="0" y="0"/>
            <a:ext cx="6838950" cy="5127430"/>
          </a:xfrm>
          <a:prstGeom prst="rect">
            <a:avLst/>
          </a:prstGeom>
          <a:noFill/>
        </p:spPr>
      </p:pic>
      <p:sp>
        <p:nvSpPr>
          <p:cNvPr id="3" name="文本框 2"/>
          <p:cNvSpPr txBox="1"/>
          <p:nvPr/>
        </p:nvSpPr>
        <p:spPr>
          <a:xfrm>
            <a:off x="2469515" y="2748915"/>
            <a:ext cx="2051685" cy="583565"/>
          </a:xfrm>
          <a:prstGeom prst="rect">
            <a:avLst/>
          </a:prstGeom>
          <a:noFill/>
        </p:spPr>
        <p:txBody>
          <a:bodyPr wrap="square" rtlCol="0">
            <a:spAutoFit/>
          </a:bodyPr>
          <a:lstStyle/>
          <a:p>
            <a:r>
              <a:rPr lang="zh-CN" altLang="en-US" sz="3200" b="1" dirty="0">
                <a:solidFill>
                  <a:schemeClr val="accent3">
                    <a:lumMod val="95000"/>
                  </a:schemeClr>
                </a:solidFill>
                <a:latin typeface="宋体" panose="02010600030101010101" pitchFamily="2" charset="-122"/>
                <a:cs typeface="宋体" panose="02010600030101010101" pitchFamily="2" charset="-122"/>
              </a:rPr>
              <a:t>谢谢大家！</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2.2</a:t>
            </a:r>
            <a:r>
              <a:rPr lang="zh-CN" altLang="en-US" sz="1600" b="1" dirty="0">
                <a:solidFill>
                  <a:srgbClr val="004289"/>
                </a:solidFill>
                <a:ea typeface="黑体" panose="02010609060101010101" pitchFamily="49" charset="-122"/>
                <a:cs typeface="Arial" panose="020B0604020202020204" pitchFamily="34" charset="0"/>
              </a:rPr>
              <a:t>国际航运企业分类</a:t>
            </a:r>
          </a:p>
        </p:txBody>
      </p:sp>
      <p:sp>
        <p:nvSpPr>
          <p:cNvPr id="7" name="矩形: 圆角 7"/>
          <p:cNvSpPr/>
          <p:nvPr/>
        </p:nvSpPr>
        <p:spPr>
          <a:xfrm>
            <a:off x="257810" y="1247140"/>
            <a:ext cx="6264910" cy="3268980"/>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2" name="文本框 1"/>
          <p:cNvSpPr txBox="1">
            <a:spLocks noChangeArrowheads="1"/>
          </p:cNvSpPr>
          <p:nvPr/>
        </p:nvSpPr>
        <p:spPr bwMode="auto">
          <a:xfrm>
            <a:off x="257810" y="734060"/>
            <a:ext cx="5137150" cy="321945"/>
          </a:xfrm>
          <a:prstGeom prst="rect">
            <a:avLst/>
          </a:prstGeom>
          <a:noFill/>
          <a:ln w="9525">
            <a:noFill/>
            <a:miter lim="800000"/>
          </a:ln>
        </p:spPr>
        <p:txBody>
          <a:bodyPr wrap="square" lIns="76804" tIns="38401" rIns="76804" bIns="38401">
            <a:spAutoFit/>
          </a:bodyPr>
          <a:lstStyle/>
          <a:p>
            <a:pPr defTabSz="1222375" fontAlgn="base" latinLnBrk="1">
              <a:spcBef>
                <a:spcPct val="0"/>
              </a:spcBef>
              <a:spcAft>
                <a:spcPct val="0"/>
              </a:spcAft>
              <a:buFont typeface="Arial" panose="020B0604020202020204" pitchFamily="34" charset="0"/>
            </a:pPr>
            <a:r>
              <a:rPr lang="zh-CN" altLang="en-US" sz="1600" b="1" kern="0"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国际</a:t>
            </a:r>
            <a:r>
              <a:rPr lang="zh-CN" altLang="en-US" sz="1600" b="1" kern="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航运</a:t>
            </a:r>
            <a:r>
              <a:rPr lang="zh-CN" altLang="en-US" sz="1600" b="1" kern="0"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企业，按其运营方式可分为以下几种类型：</a:t>
            </a:r>
          </a:p>
        </p:txBody>
      </p:sp>
      <p:sp>
        <p:nvSpPr>
          <p:cNvPr id="15" name="矩形: 圆角 14"/>
          <p:cNvSpPr/>
          <p:nvPr/>
        </p:nvSpPr>
        <p:spPr>
          <a:xfrm>
            <a:off x="447675" y="1621155"/>
            <a:ext cx="1444625" cy="197485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50595" fontAlgn="base" latinLnBrk="1">
              <a:lnSpc>
                <a:spcPct val="90000"/>
              </a:lnSpc>
              <a:spcBef>
                <a:spcPct val="0"/>
              </a:spcBef>
              <a:spcAft>
                <a:spcPct val="35000"/>
              </a:spcAft>
            </a:pPr>
            <a:r>
              <a:rPr lang="zh-CN" altLang="en-US" sz="2000" dirty="0">
                <a:solidFill>
                  <a:schemeClr val="bg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Arial" panose="020B0604020202020204" pitchFamily="34" charset="0"/>
              </a:rPr>
              <a:t>自营企业</a:t>
            </a:r>
            <a:endParaRPr lang="en-US" altLang="zh-CN" sz="2000" dirty="0">
              <a:solidFill>
                <a:schemeClr val="bg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Arial" panose="020B0604020202020204" pitchFamily="34" charset="0"/>
            </a:endParaRPr>
          </a:p>
          <a:p>
            <a:pPr marL="0" lvl="1" defTabSz="831850" fontAlgn="base" latinLnBrk="1">
              <a:lnSpc>
                <a:spcPct val="90000"/>
              </a:lnSpc>
              <a:spcBef>
                <a:spcPct val="0"/>
              </a:spcBef>
              <a:spcAft>
                <a:spcPct val="15000"/>
              </a:spcAft>
            </a:pPr>
            <a:endParaRPr lang="en-US" altLang="zh-CN" sz="1400" dirty="0">
              <a:solidFill>
                <a:srgbClr val="FFFFFF"/>
              </a:solidFill>
              <a:latin typeface="黑体" panose="02010609060101010101" pitchFamily="49" charset="-122"/>
              <a:ea typeface="黑体" panose="02010609060101010101" pitchFamily="49" charset="-122"/>
              <a:sym typeface="Arial" panose="020B0604020202020204" pitchFamily="34" charset="0"/>
            </a:endParaRPr>
          </a:p>
        </p:txBody>
      </p:sp>
      <p:sp>
        <p:nvSpPr>
          <p:cNvPr id="22" name="矩形: 圆角 21"/>
          <p:cNvSpPr/>
          <p:nvPr/>
        </p:nvSpPr>
        <p:spPr>
          <a:xfrm>
            <a:off x="3166245" y="1762125"/>
            <a:ext cx="1675765" cy="2084070"/>
          </a:xfrm>
          <a:prstGeom prst="round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50595" fontAlgn="base" latinLnBrk="1">
              <a:lnSpc>
                <a:spcPct val="90000"/>
              </a:lnSpc>
              <a:spcBef>
                <a:spcPct val="0"/>
              </a:spcBef>
              <a:spcAft>
                <a:spcPct val="35000"/>
              </a:spcAft>
            </a:pPr>
            <a:r>
              <a:rPr lang="zh-CN" altLang="en-US" sz="2000" dirty="0">
                <a:solidFill>
                  <a:srgbClr val="FFFF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Arial" panose="020B0604020202020204" pitchFamily="34" charset="0"/>
              </a:rPr>
              <a:t>租船营运企业</a:t>
            </a:r>
            <a:endParaRPr lang="en-US" altLang="zh-CN" sz="2000" dirty="0">
              <a:solidFill>
                <a:srgbClr val="FFFF00"/>
              </a:solidFill>
              <a:latin typeface="黑体" panose="02010609060101010101" pitchFamily="49" charset="-122"/>
              <a:ea typeface="黑体" panose="02010609060101010101" pitchFamily="49" charset="-122"/>
              <a:sym typeface="Arial" panose="020B0604020202020204" pitchFamily="34" charset="0"/>
            </a:endParaRPr>
          </a:p>
          <a:p>
            <a:pPr marL="0" lvl="1" defTabSz="831850" fontAlgn="base" latinLnBrk="1">
              <a:lnSpc>
                <a:spcPct val="90000"/>
              </a:lnSpc>
              <a:spcBef>
                <a:spcPct val="0"/>
              </a:spcBef>
              <a:spcAft>
                <a:spcPct val="15000"/>
              </a:spcAft>
            </a:pPr>
            <a:endParaRPr lang="zh-CN" altLang="en-US" sz="1400" dirty="0">
              <a:solidFill>
                <a:srgbClr val="FFFFFF"/>
              </a:solidFill>
              <a:latin typeface="Calibri" panose="020F0502020204030204"/>
              <a:ea typeface="宋体" panose="02010600030101010101" pitchFamily="2" charset="-122"/>
              <a:sym typeface="Arial" panose="020B0604020202020204" pitchFamily="34" charset="0"/>
            </a:endParaRPr>
          </a:p>
        </p:txBody>
      </p:sp>
      <p:sp>
        <p:nvSpPr>
          <p:cNvPr id="21" name="矩形: 圆角 20"/>
          <p:cNvSpPr/>
          <p:nvPr/>
        </p:nvSpPr>
        <p:spPr>
          <a:xfrm>
            <a:off x="1753620" y="1955056"/>
            <a:ext cx="1551305" cy="2080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595" fontAlgn="base" latinLnBrk="1">
              <a:lnSpc>
                <a:spcPct val="90000"/>
              </a:lnSpc>
              <a:spcBef>
                <a:spcPct val="0"/>
              </a:spcBef>
              <a:spcAft>
                <a:spcPct val="35000"/>
              </a:spcAft>
            </a:pPr>
            <a:r>
              <a:rPr lang="zh-CN" altLang="en-US" sz="2000" dirty="0">
                <a:solidFill>
                  <a:schemeClr val="accent2">
                    <a:lumMod val="75000"/>
                  </a:schemeClr>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Arial" panose="020B0604020202020204" pitchFamily="34" charset="0"/>
              </a:rPr>
              <a:t>委托经营企业</a:t>
            </a:r>
            <a:endParaRPr lang="en-US" altLang="zh-CN" sz="2000" dirty="0">
              <a:solidFill>
                <a:schemeClr val="accent2">
                  <a:lumMod val="75000"/>
                </a:schemeClr>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Arial" panose="020B0604020202020204" pitchFamily="34" charset="0"/>
            </a:endParaRPr>
          </a:p>
          <a:p>
            <a:pPr marL="0" lvl="1" defTabSz="831850" fontAlgn="base" latinLnBrk="1">
              <a:lnSpc>
                <a:spcPct val="90000"/>
              </a:lnSpc>
              <a:spcBef>
                <a:spcPct val="0"/>
              </a:spcBef>
              <a:spcAft>
                <a:spcPct val="15000"/>
              </a:spcAft>
              <a:buFontTx/>
            </a:pPr>
            <a:endParaRPr lang="zh-CN" altLang="en-US" sz="1400" dirty="0">
              <a:solidFill>
                <a:srgbClr val="FFFFFF"/>
              </a:solidFill>
              <a:latin typeface="黑体" panose="02010609060101010101" pitchFamily="49" charset="-122"/>
              <a:ea typeface="黑体" panose="02010609060101010101" pitchFamily="49" charset="-122"/>
              <a:sym typeface="Arial" panose="020B0604020202020204" pitchFamily="34" charset="0"/>
            </a:endParaRPr>
          </a:p>
        </p:txBody>
      </p:sp>
      <p:sp>
        <p:nvSpPr>
          <p:cNvPr id="23" name="矩形: 圆角 22"/>
          <p:cNvSpPr/>
          <p:nvPr/>
        </p:nvSpPr>
        <p:spPr>
          <a:xfrm>
            <a:off x="4709228" y="1893252"/>
            <a:ext cx="1706245" cy="2287905"/>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50595" fontAlgn="base" latinLnBrk="1">
              <a:lnSpc>
                <a:spcPct val="90000"/>
              </a:lnSpc>
              <a:spcBef>
                <a:spcPct val="0"/>
              </a:spcBef>
              <a:spcAft>
                <a:spcPct val="35000"/>
              </a:spcAft>
            </a:pPr>
            <a:r>
              <a:rPr lang="zh-CN" altLang="en-US" sz="2000" b="1" dirty="0">
                <a:solidFill>
                  <a:schemeClr val="accent2">
                    <a:lumMod val="40000"/>
                    <a:lumOff val="60000"/>
                  </a:schemeClr>
                </a:solidFill>
                <a:latin typeface="黑体" panose="02010609060101010101" pitchFamily="49" charset="-122"/>
                <a:ea typeface="黑体" panose="02010609060101010101" pitchFamily="49" charset="-122"/>
                <a:sym typeface="Arial" panose="020B0604020202020204" pitchFamily="34" charset="0"/>
              </a:rPr>
              <a:t>联合营运企业</a:t>
            </a:r>
            <a:endParaRPr lang="en-US" altLang="zh-CN" sz="2000" b="1" dirty="0">
              <a:solidFill>
                <a:schemeClr val="accent2">
                  <a:lumMod val="40000"/>
                  <a:lumOff val="60000"/>
                </a:schemeClr>
              </a:solidFill>
              <a:latin typeface="黑体" panose="02010609060101010101" pitchFamily="49" charset="-122"/>
              <a:ea typeface="黑体" panose="02010609060101010101" pitchFamily="49" charset="-122"/>
              <a:sym typeface="Arial" panose="020B0604020202020204" pitchFamily="34" charset="0"/>
            </a:endParaRPr>
          </a:p>
        </p:txBody>
      </p:sp>
    </p:spTree>
    <p:extLst>
      <p:ext uri="{BB962C8B-B14F-4D97-AF65-F5344CB8AC3E}">
        <p14:creationId xmlns:p14="http://schemas.microsoft.com/office/powerpoint/2010/main" val="22469816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2.2 国际航运</a:t>
            </a:r>
            <a:r>
              <a:rPr lang="zh-CN" altLang="en-US" sz="1600" b="1" dirty="0">
                <a:solidFill>
                  <a:srgbClr val="004289"/>
                </a:solidFill>
                <a:ea typeface="黑体" panose="02010609060101010101" pitchFamily="49" charset="-122"/>
                <a:cs typeface="Arial" panose="020B0604020202020204" pitchFamily="34" charset="0"/>
              </a:rPr>
              <a:t>企业分类</a:t>
            </a:r>
          </a:p>
        </p:txBody>
      </p:sp>
      <p:sp>
        <p:nvSpPr>
          <p:cNvPr id="7" name="矩形: 圆角 7"/>
          <p:cNvSpPr/>
          <p:nvPr/>
        </p:nvSpPr>
        <p:spPr>
          <a:xfrm>
            <a:off x="257810" y="1201420"/>
            <a:ext cx="6264910" cy="309562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48945" y="996950"/>
            <a:ext cx="5941695" cy="3134995"/>
          </a:xfrm>
          <a:prstGeom prst="rect">
            <a:avLst/>
          </a:prstGeom>
          <a:noFill/>
          <a:ln w="9525">
            <a:noFill/>
            <a:miter lim="800000"/>
          </a:ln>
        </p:spPr>
        <p:txBody>
          <a:bodyPr wrap="square" lIns="57443" tIns="28721" rIns="57443" bIns="28721">
            <a:spAutoFit/>
          </a:bodyPr>
          <a:lstStyle/>
          <a:p>
            <a:pPr defTabSz="1222375" fontAlgn="base" latinLnBrk="1">
              <a:lnSpc>
                <a:spcPct val="125000"/>
              </a:lnSpc>
              <a:spcBef>
                <a:spcPts val="0"/>
              </a:spcBef>
              <a:spcAft>
                <a:spcPts val="0"/>
              </a:spcAft>
              <a:buFont typeface="Arial" panose="020B0604020202020204" pitchFamily="34" charset="0"/>
            </a:pP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fontAlgn="base" latinLnBrk="1">
              <a:lnSpc>
                <a:spcPct val="125000"/>
              </a:lnSpc>
              <a:spcBef>
                <a:spcPts val="0"/>
              </a:spcBef>
              <a:spcAft>
                <a:spcPts val="0"/>
              </a:spcAft>
              <a:buFont typeface="Arial" panose="020B0604020202020204" pitchFamily="34" charset="0"/>
              <a:buChar char="•"/>
            </a:pP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自营企业是指</a:t>
            </a:r>
            <a:r>
              <a:rPr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国际航运企业本身购买或订购船舶，自行经营客货国际水路运输的航运企业</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。这种运营模式由企业自己来完成运输任务，其好处就是企业获得的利润在企业内部流动，而且不会依赖其它航运企业，从整体上保证了公司的效益，是大型航运公司的主要运营方式。</a:t>
            </a: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defTabSz="1222375" fontAlgn="base" latinLnBrk="1">
              <a:lnSpc>
                <a:spcPct val="125000"/>
              </a:lnSpc>
              <a:spcBef>
                <a:spcPts val="0"/>
              </a:spcBef>
              <a:spcAft>
                <a:spcPts val="0"/>
              </a:spcAft>
              <a:buFont typeface="Arial" panose="020B0604020202020204" pitchFamily="34" charset="0"/>
            </a:pP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fontAlgn="base" latinLnBrk="1">
              <a:lnSpc>
                <a:spcPct val="125000"/>
              </a:lnSpc>
              <a:spcBef>
                <a:spcPts val="0"/>
              </a:spcBef>
              <a:spcAft>
                <a:spcPts val="0"/>
              </a:spcAft>
              <a:buFont typeface="Arial" panose="020B0604020202020204" pitchFamily="34" charset="0"/>
              <a:buChar char="•"/>
            </a:pP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自营航运企业的管理模式是</a:t>
            </a:r>
            <a:r>
              <a:rPr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企业内部各职能部门彼此独立的完成各自的运输任务</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，企业内部设有独立运作的综合管理部门，统一管理企业的运输工作。</a:t>
            </a:r>
          </a:p>
        </p:txBody>
      </p:sp>
      <p:sp>
        <p:nvSpPr>
          <p:cNvPr id="2" name="文本框 1"/>
          <p:cNvSpPr txBox="1"/>
          <p:nvPr/>
        </p:nvSpPr>
        <p:spPr>
          <a:xfrm>
            <a:off x="363220" y="662940"/>
            <a:ext cx="2540000" cy="437515"/>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自营企业：</a:t>
            </a:r>
            <a:endPar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extLst>
      <p:ext uri="{BB962C8B-B14F-4D97-AF65-F5344CB8AC3E}">
        <p14:creationId xmlns:p14="http://schemas.microsoft.com/office/powerpoint/2010/main" val="182980355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2.2 国际航运</a:t>
            </a:r>
            <a:r>
              <a:rPr lang="zh-CN" altLang="en-US" sz="1600" b="1" dirty="0">
                <a:solidFill>
                  <a:srgbClr val="004289"/>
                </a:solidFill>
                <a:ea typeface="黑体" panose="02010609060101010101" pitchFamily="49" charset="-122"/>
                <a:cs typeface="Arial" panose="020B0604020202020204" pitchFamily="34" charset="0"/>
              </a:rPr>
              <a:t>企业分类</a:t>
            </a:r>
          </a:p>
        </p:txBody>
      </p:sp>
      <p:sp>
        <p:nvSpPr>
          <p:cNvPr id="7" name="矩形: 圆角 7"/>
          <p:cNvSpPr/>
          <p:nvPr/>
        </p:nvSpPr>
        <p:spPr>
          <a:xfrm>
            <a:off x="257810" y="1201420"/>
            <a:ext cx="6264910" cy="3224530"/>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363220" y="910590"/>
            <a:ext cx="6160135" cy="3442335"/>
          </a:xfrm>
          <a:prstGeom prst="rect">
            <a:avLst/>
          </a:prstGeom>
          <a:noFill/>
          <a:ln w="9525">
            <a:noFill/>
            <a:miter lim="800000"/>
          </a:ln>
        </p:spPr>
        <p:txBody>
          <a:bodyPr wrap="square" lIns="57443" tIns="28721" rIns="57443" bIns="28721">
            <a:spAutoFit/>
          </a:bodyPr>
          <a:lstStyle/>
          <a:p>
            <a:pPr defTabSz="1222375" fontAlgn="base" latinLnBrk="1">
              <a:lnSpc>
                <a:spcPct val="125000"/>
              </a:lnSpc>
              <a:spcBef>
                <a:spcPts val="0"/>
              </a:spcBef>
              <a:spcAft>
                <a:spcPts val="0"/>
              </a:spcAft>
              <a:buFont typeface="Arial" panose="020B0604020202020204" pitchFamily="34" charset="0"/>
            </a:pP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fontAlgn="base" latinLnBrk="1">
              <a:lnSpc>
                <a:spcPct val="125000"/>
              </a:lnSpc>
              <a:spcBef>
                <a:spcPts val="0"/>
              </a:spcBef>
              <a:spcAft>
                <a:spcPts val="0"/>
              </a:spcAft>
              <a:buFont typeface="Arial" panose="020B0604020202020204" pitchFamily="34" charset="0"/>
              <a:buChar char="•"/>
            </a:pP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委托经营企业是指小型航运企业将其</a:t>
            </a:r>
            <a:r>
              <a:rPr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船舶委托给大型航运企业或</a:t>
            </a:r>
            <a:r>
              <a:rPr 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有</a:t>
            </a:r>
            <a:r>
              <a:rPr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经验的航运代理人代为运营，支付代理费、货运酬金或付给代管费的企业。但这些船舶经营的盈亏仍由船东负责。</a:t>
            </a: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defTabSz="1222375" fontAlgn="base" latinLnBrk="1">
              <a:lnSpc>
                <a:spcPct val="125000"/>
              </a:lnSpc>
              <a:spcBef>
                <a:spcPts val="0"/>
              </a:spcBef>
              <a:spcAft>
                <a:spcPts val="0"/>
              </a:spcAft>
              <a:buFont typeface="Arial" panose="020B0604020202020204" pitchFamily="34" charset="0"/>
            </a:pP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fontAlgn="base" latinLnBrk="1">
              <a:lnSpc>
                <a:spcPct val="125000"/>
              </a:lnSpc>
              <a:spcBef>
                <a:spcPts val="0"/>
              </a:spcBef>
              <a:spcAft>
                <a:spcPts val="0"/>
              </a:spcAft>
              <a:buFont typeface="Arial" panose="020B0604020202020204" pitchFamily="34" charset="0"/>
              <a:buChar char="•"/>
            </a:pP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随着国际航运的不断发展，委托运营模式已经越来越受到广泛的关注，许多小型航运企业凭借大企业的管理经营管理模式得以发展。委托运营模式</a:t>
            </a:r>
            <a:r>
              <a:rPr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有利于小型航运企业借鉴大型企业管理模式来控制运营成本，不断发展专业化管理，使得集团利益最大化。</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但是如何解决经营双方在管理上存在一定程度的信息不对称以及完善委托经营市场也是委托经营模式需要解决的共性问题。</a:t>
            </a:r>
          </a:p>
        </p:txBody>
      </p:sp>
      <p:sp>
        <p:nvSpPr>
          <p:cNvPr id="2" name="文本框 1"/>
          <p:cNvSpPr txBox="1"/>
          <p:nvPr/>
        </p:nvSpPr>
        <p:spPr>
          <a:xfrm>
            <a:off x="363220" y="662940"/>
            <a:ext cx="2540000" cy="437515"/>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委托经营企业：</a:t>
            </a:r>
          </a:p>
        </p:txBody>
      </p:sp>
    </p:spTree>
    <p:extLst>
      <p:ext uri="{BB962C8B-B14F-4D97-AF65-F5344CB8AC3E}">
        <p14:creationId xmlns:p14="http://schemas.microsoft.com/office/powerpoint/2010/main" val="42186457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2.2 国际航运</a:t>
            </a:r>
            <a:r>
              <a:rPr lang="zh-CN" altLang="en-US" sz="1600" b="1" dirty="0">
                <a:solidFill>
                  <a:srgbClr val="004289"/>
                </a:solidFill>
                <a:ea typeface="黑体" panose="02010609060101010101" pitchFamily="49" charset="-122"/>
                <a:cs typeface="Arial" panose="020B0604020202020204" pitchFamily="34" charset="0"/>
              </a:rPr>
              <a:t>企业分类</a:t>
            </a:r>
          </a:p>
        </p:txBody>
      </p:sp>
      <p:sp>
        <p:nvSpPr>
          <p:cNvPr id="7" name="矩形: 圆角 7"/>
          <p:cNvSpPr/>
          <p:nvPr/>
        </p:nvSpPr>
        <p:spPr>
          <a:xfrm>
            <a:off x="257810" y="1201420"/>
            <a:ext cx="6207760" cy="287210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47040" y="1100455"/>
            <a:ext cx="5829300" cy="2827020"/>
          </a:xfrm>
          <a:prstGeom prst="rect">
            <a:avLst/>
          </a:prstGeom>
          <a:noFill/>
          <a:ln w="9525">
            <a:noFill/>
            <a:miter lim="800000"/>
          </a:ln>
        </p:spPr>
        <p:txBody>
          <a:bodyPr wrap="square" lIns="57443" tIns="28721" rIns="57443" bIns="28721">
            <a:spAutoFit/>
          </a:bodyPr>
          <a:lstStyle/>
          <a:p>
            <a:pPr defTabSz="1222375" fontAlgn="base" latinLnBrk="1">
              <a:lnSpc>
                <a:spcPct val="125000"/>
              </a:lnSpc>
              <a:spcBef>
                <a:spcPts val="0"/>
              </a:spcBef>
              <a:spcAft>
                <a:spcPts val="0"/>
              </a:spcAft>
              <a:buFont typeface="Arial" panose="020B0604020202020204" pitchFamily="34" charset="0"/>
            </a:pP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fontAlgn="base" latinLnBrk="1">
              <a:lnSpc>
                <a:spcPct val="125000"/>
              </a:lnSpc>
              <a:spcBef>
                <a:spcPts val="0"/>
              </a:spcBef>
              <a:spcAft>
                <a:spcPts val="0"/>
              </a:spcAft>
              <a:buFont typeface="Arial" panose="020B0604020202020204" pitchFamily="34" charset="0"/>
              <a:buChar char="•"/>
            </a:pP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租船营运企业是指航运企业</a:t>
            </a:r>
            <a:r>
              <a:rPr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本身不购买或订造船舶，而是通过租用船舶经营国际水路运输，并向出租人支付租金等相关费用的企业。</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租船营运企业运输的主要货物是</a:t>
            </a:r>
            <a:r>
              <a:rPr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较低价值的大宗商品</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，例如煤炭、矿石、粮食、化肥、木材、石油等。</a:t>
            </a:r>
          </a:p>
          <a:p>
            <a:pPr defTabSz="1222375" fontAlgn="base" latinLnBrk="1">
              <a:lnSpc>
                <a:spcPct val="125000"/>
              </a:lnSpc>
              <a:spcBef>
                <a:spcPts val="0"/>
              </a:spcBef>
              <a:spcAft>
                <a:spcPts val="0"/>
              </a:spcAft>
              <a:buFont typeface="Arial" panose="020B0604020202020204" pitchFamily="34" charset="0"/>
            </a:pP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fontAlgn="base" latinLnBrk="1">
              <a:lnSpc>
                <a:spcPct val="125000"/>
              </a:lnSpc>
              <a:spcBef>
                <a:spcPts val="0"/>
              </a:spcBef>
              <a:spcAft>
                <a:spcPts val="0"/>
              </a:spcAft>
              <a:buFont typeface="Arial" panose="020B0604020202020204" pitchFamily="34" charset="0"/>
              <a:buChar char="•"/>
            </a:pP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租船营运的经营模式由</a:t>
            </a:r>
            <a:r>
              <a:rPr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双方确定的租船合同来确定</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，租船企业根据需求选择船舶航线、航行时间以及载货种类，双方达成协议后进行船舶调度安排。</a:t>
            </a:r>
          </a:p>
        </p:txBody>
      </p:sp>
      <p:sp>
        <p:nvSpPr>
          <p:cNvPr id="2" name="文本框 1"/>
          <p:cNvSpPr txBox="1"/>
          <p:nvPr/>
        </p:nvSpPr>
        <p:spPr>
          <a:xfrm>
            <a:off x="363220" y="662940"/>
            <a:ext cx="2540000" cy="437515"/>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租船营运企业：</a:t>
            </a:r>
          </a:p>
        </p:txBody>
      </p:sp>
    </p:spTree>
    <p:extLst>
      <p:ext uri="{BB962C8B-B14F-4D97-AF65-F5344CB8AC3E}">
        <p14:creationId xmlns:p14="http://schemas.microsoft.com/office/powerpoint/2010/main" val="7960804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2.2 国际航运</a:t>
            </a:r>
            <a:r>
              <a:rPr lang="zh-CN" altLang="en-US" sz="1600" b="1" dirty="0">
                <a:solidFill>
                  <a:srgbClr val="004289"/>
                </a:solidFill>
                <a:ea typeface="黑体" panose="02010609060101010101" pitchFamily="49" charset="-122"/>
                <a:cs typeface="Arial" panose="020B0604020202020204" pitchFamily="34" charset="0"/>
              </a:rPr>
              <a:t>企业分类</a:t>
            </a:r>
          </a:p>
        </p:txBody>
      </p:sp>
      <p:sp>
        <p:nvSpPr>
          <p:cNvPr id="7" name="矩形: 圆角 7"/>
          <p:cNvSpPr/>
          <p:nvPr/>
        </p:nvSpPr>
        <p:spPr>
          <a:xfrm>
            <a:off x="257810" y="1147445"/>
            <a:ext cx="6207760" cy="321119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09575" y="916305"/>
            <a:ext cx="6055995" cy="3442335"/>
          </a:xfrm>
          <a:prstGeom prst="rect">
            <a:avLst/>
          </a:prstGeom>
          <a:noFill/>
          <a:ln w="9525">
            <a:noFill/>
            <a:miter lim="800000"/>
          </a:ln>
        </p:spPr>
        <p:txBody>
          <a:bodyPr wrap="square" lIns="57443" tIns="28721" rIns="57443" bIns="28721">
            <a:spAutoFit/>
          </a:bodyPr>
          <a:lstStyle/>
          <a:p>
            <a:pPr defTabSz="1222375" fontAlgn="base" latinLnBrk="1">
              <a:lnSpc>
                <a:spcPct val="125000"/>
              </a:lnSpc>
              <a:spcBef>
                <a:spcPts val="0"/>
              </a:spcBef>
              <a:spcAft>
                <a:spcPts val="0"/>
              </a:spcAft>
              <a:buFont typeface="Arial" panose="020B0604020202020204" pitchFamily="34" charset="0"/>
            </a:pP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fontAlgn="base" latinLnBrk="1">
              <a:lnSpc>
                <a:spcPct val="125000"/>
              </a:lnSpc>
              <a:spcBef>
                <a:spcPts val="0"/>
              </a:spcBef>
              <a:spcAft>
                <a:spcPts val="0"/>
              </a:spcAft>
              <a:buFont typeface="Arial" panose="020B0604020202020204" pitchFamily="34" charset="0"/>
              <a:buChar char="•"/>
            </a:pP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联合营运企业是指各航运企业</a:t>
            </a:r>
            <a:r>
              <a:rPr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在某一航线组织海运联盟，采取联合营运方式的多方航运企业。同一航线或数航线之所有货运公平分配装运，或运费收入公平分配，但各公司仍保持其独立性。</a:t>
            </a: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defTabSz="1222375" fontAlgn="base" latinLnBrk="1">
              <a:lnSpc>
                <a:spcPct val="125000"/>
              </a:lnSpc>
              <a:spcBef>
                <a:spcPts val="0"/>
              </a:spcBef>
              <a:spcAft>
                <a:spcPts val="0"/>
              </a:spcAft>
              <a:buFont typeface="Arial" panose="020B0604020202020204" pitchFamily="34" charset="0"/>
            </a:pP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fontAlgn="base" latinLnBrk="1">
              <a:lnSpc>
                <a:spcPct val="125000"/>
              </a:lnSpc>
              <a:spcBef>
                <a:spcPts val="0"/>
              </a:spcBef>
              <a:spcAft>
                <a:spcPts val="0"/>
              </a:spcAft>
              <a:buFont typeface="Arial" panose="020B0604020202020204" pitchFamily="34" charset="0"/>
              <a:buChar char="•"/>
            </a:pP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联运商相互合作，是一种体现双方或者多方合作优势获得共赢的商业模式。</a:t>
            </a:r>
            <a:r>
              <a:rPr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企业各自贡献出自己有优势的资源，联合推广运营，给多方都带来好处。</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然而联合营运模式的管理相对复杂，航运企业各方能够达成一致并统一管理是联合营运长期发展的关键。</a:t>
            </a:r>
          </a:p>
        </p:txBody>
      </p:sp>
      <p:sp>
        <p:nvSpPr>
          <p:cNvPr id="2" name="文本框 1"/>
          <p:cNvSpPr txBox="1"/>
          <p:nvPr/>
        </p:nvSpPr>
        <p:spPr>
          <a:xfrm>
            <a:off x="363220" y="662940"/>
            <a:ext cx="2540000" cy="437515"/>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联合营运企业：</a:t>
            </a:r>
          </a:p>
        </p:txBody>
      </p:sp>
    </p:spTree>
    <p:extLst>
      <p:ext uri="{BB962C8B-B14F-4D97-AF65-F5344CB8AC3E}">
        <p14:creationId xmlns:p14="http://schemas.microsoft.com/office/powerpoint/2010/main" val="25655051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57810" y="1114816"/>
            <a:ext cx="6264910" cy="3523426"/>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83065" y="1147738"/>
            <a:ext cx="5941695" cy="3505100"/>
          </a:xfrm>
          <a:prstGeom prst="rect">
            <a:avLst/>
          </a:prstGeom>
          <a:noFill/>
          <a:ln w="9525">
            <a:noFill/>
            <a:miter lim="800000"/>
          </a:ln>
        </p:spPr>
        <p:txBody>
          <a:bodyPr wrap="square" lIns="57443" tIns="28721" rIns="57443" bIns="28721">
            <a:spAutoFit/>
          </a:bodyPr>
          <a:lstStyle/>
          <a:p>
            <a:pPr marL="285750" indent="-285750">
              <a:buFont typeface="Wingdings" pitchFamily="2" charset="2"/>
              <a:buChar char="Ø"/>
            </a:pPr>
            <a:r>
              <a:rPr lang="zh-CN"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货主</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、进出口</a:t>
            </a:r>
            <a:r>
              <a:rPr lang="zh-CN"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商</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托运人</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、收货人</a:t>
            </a:r>
          </a:p>
          <a:p>
            <a:pPr marL="285750" indent="-285750">
              <a:buFont typeface="Wingdings" pitchFamily="2" charset="2"/>
              <a:buChar char="Ø"/>
            </a:pP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承运人</a:t>
            </a:r>
            <a:r>
              <a:rPr lang="en-US" altLang="zh-CN"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carrier</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运输</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服务的提供方和服务方</a:t>
            </a:r>
          </a:p>
          <a:p>
            <a:pPr marL="285750" indent="-285750">
              <a:buFont typeface="Wingdings" pitchFamily="2" charset="2"/>
              <a:buChar char="Ø"/>
            </a:pP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无船承运人</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non-vessel operating carrier, NVOC</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，不是船东，不拥有</a:t>
            </a:r>
            <a:r>
              <a:rPr lang="zh-CN"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船舶</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itchFamily="2" charset="2"/>
              <a:buChar char="Ø"/>
            </a:pP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合同承运人</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 contract </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carrier</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实际承运人</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performing </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carrier</a:t>
            </a:r>
          </a:p>
          <a:p>
            <a:pPr marL="285750" indent="-285750">
              <a:buFont typeface="Wingdings" pitchFamily="2" charset="2"/>
              <a:buChar char="Ø"/>
            </a:pP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在转船运输中，与第一个托运人订立运输合同的承运人，再将货物委托二程船公司运输时，就第一个托运人而言，二程船公司就是实际承运人；而单就二程运输而言，二程船是承运人，委托其运输的是托运人。</a:t>
            </a:r>
            <a:endPar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itchFamily="2" charset="2"/>
              <a:buChar char="Ø"/>
            </a:pP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举例：</a:t>
            </a:r>
            <a:endPar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itchFamily="2" charset="2"/>
              <a:buChar char="Ø"/>
            </a:pP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西安</a:t>
            </a:r>
            <a:r>
              <a:rPr lang="zh-CN" altLang="en-US"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汉堡 </a:t>
            </a:r>
            <a:endParaRPr lang="zh-CN" altLang="zh-CN"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itchFamily="2" charset="2"/>
              <a:buChar char="Ø"/>
            </a:pPr>
            <a:r>
              <a:rPr lang="zh-CN"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中国出口商</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托运人</a:t>
            </a:r>
            <a:endPar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itchFamily="2" charset="2"/>
              <a:buChar char="Ø"/>
            </a:pP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德国进口商→收货人</a:t>
            </a:r>
            <a:endParaRPr lang="zh-CN"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itchFamily="2" charset="2"/>
              <a:buChar char="Ø"/>
            </a:pP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具体路线：</a:t>
            </a:r>
            <a:r>
              <a:rPr lang="zh-CN"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西安</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到天津到汉堡，中铁集运，中远海运</a:t>
            </a:r>
            <a:endPar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2" name="文本框 1"/>
          <p:cNvSpPr txBox="1"/>
          <p:nvPr/>
        </p:nvSpPr>
        <p:spPr>
          <a:xfrm>
            <a:off x="363220" y="662940"/>
            <a:ext cx="2540000" cy="438582"/>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lang="zh-CN" altLang="en-US"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航运运输主要关系</a:t>
            </a:r>
            <a:endPar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6"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Tree>
    <p:extLst>
      <p:ext uri="{BB962C8B-B14F-4D97-AF65-F5344CB8AC3E}">
        <p14:creationId xmlns:p14="http://schemas.microsoft.com/office/powerpoint/2010/main" val="5767598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
        <p:nvSpPr>
          <p:cNvPr id="7" name="矩形: 圆角 7"/>
          <p:cNvSpPr/>
          <p:nvPr/>
        </p:nvSpPr>
        <p:spPr>
          <a:xfrm>
            <a:off x="257810" y="1100455"/>
            <a:ext cx="6322695" cy="359219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200025" y="908685"/>
            <a:ext cx="6380480" cy="3596640"/>
          </a:xfrm>
          <a:prstGeom prst="rect">
            <a:avLst/>
          </a:prstGeom>
          <a:noFill/>
          <a:ln w="9525">
            <a:noFill/>
            <a:miter lim="800000"/>
          </a:ln>
        </p:spPr>
        <p:txBody>
          <a:bodyPr wrap="square" lIns="57443" tIns="28721" rIns="57443" bIns="28721">
            <a:spAutoFit/>
          </a:bodyPr>
          <a:lstStyle/>
          <a:p>
            <a:pPr defTabSz="1222375" fontAlgn="base" latinLnBrk="1">
              <a:lnSpc>
                <a:spcPct val="125000"/>
              </a:lnSpc>
              <a:spcBef>
                <a:spcPts val="0"/>
              </a:spcBef>
              <a:spcAft>
                <a:spcPts val="0"/>
              </a:spcAft>
              <a:buFont typeface="Arial" panose="020B0604020202020204" pitchFamily="34" charset="0"/>
            </a:pP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fontAlgn="base" latinLnBrk="1">
              <a:lnSpc>
                <a:spcPct val="125000"/>
              </a:lnSpc>
              <a:spcBef>
                <a:spcPts val="0"/>
              </a:spcBef>
              <a:spcAft>
                <a:spcPts val="0"/>
              </a:spcAft>
              <a:buFont typeface="Arial" panose="020B0604020202020204" pitchFamily="34" charset="0"/>
              <a:buChar char="•"/>
            </a:pP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港口服务企业是以港口为运输中心，</a:t>
            </a:r>
            <a:r>
              <a:rPr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是水路运输的始发地、目的地或途径地，是水路运输和水路联运的枢纽。</a:t>
            </a: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港口服务企业在港口从事物资装卸、存储、运输、客运等生产性和服务性的经营组织，是</a:t>
            </a:r>
            <a:r>
              <a:rPr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港口生产和经营业务的基本单位。</a:t>
            </a: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港口服务需求者通过港口服务型企业实现安全、优质、高效、经济的货物装卸运输；政府通过港口企业实现本国本地区的对外开放、创造就业、实现地区经济繁荣。</a:t>
            </a:r>
          </a:p>
          <a:p>
            <a:pPr marL="240030" indent="-240030" defTabSz="1222375" fontAlgn="base" latinLnBrk="1">
              <a:lnSpc>
                <a:spcPct val="125000"/>
              </a:lnSpc>
              <a:spcBef>
                <a:spcPts val="0"/>
              </a:spcBef>
              <a:spcAft>
                <a:spcPts val="0"/>
              </a:spcAft>
              <a:buFont typeface="Arial" panose="020B0604020202020204" pitchFamily="34" charset="0"/>
              <a:buChar char="•"/>
            </a:pP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港口企业经营管理的</a:t>
            </a:r>
            <a:r>
              <a:rPr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特点</a:t>
            </a: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有：</a:t>
            </a:r>
          </a:p>
          <a:p>
            <a:pPr marL="240030" indent="-240030" defTabSz="1222375" fontAlgn="base" latinLnBrk="1">
              <a:lnSpc>
                <a:spcPct val="125000"/>
              </a:lnSpc>
              <a:spcBef>
                <a:spcPts val="0"/>
              </a:spcBef>
              <a:spcAft>
                <a:spcPts val="0"/>
              </a:spcAft>
              <a:buFont typeface="Arial" panose="020B0604020202020204" pitchFamily="34" charset="0"/>
              <a:buChar char="•"/>
            </a:pP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(1)</a:t>
            </a:r>
            <a:r>
              <a:rPr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企业管理范围不断扩大，经营活动不断提升。</a:t>
            </a: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例如由港口装卸向货物拆装拼装、简易加工等方向延申。</a:t>
            </a:r>
          </a:p>
          <a:p>
            <a:pPr marL="240030" indent="-240030" defTabSz="1222375" fontAlgn="base" latinLnBrk="1">
              <a:lnSpc>
                <a:spcPct val="125000"/>
              </a:lnSpc>
              <a:spcBef>
                <a:spcPts val="0"/>
              </a:spcBef>
              <a:spcAft>
                <a:spcPts val="0"/>
              </a:spcAft>
              <a:buFont typeface="Arial" panose="020B0604020202020204" pitchFamily="34" charset="0"/>
              <a:buChar char="•"/>
            </a:pP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(2)</a:t>
            </a:r>
            <a:r>
              <a:rPr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经营决策是港口企业管理的重点和中心。</a:t>
            </a:r>
            <a:endParaRPr sz="14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fontAlgn="base" latinLnBrk="1">
              <a:lnSpc>
                <a:spcPct val="125000"/>
              </a:lnSpc>
              <a:spcBef>
                <a:spcPts val="0"/>
              </a:spcBef>
              <a:spcAft>
                <a:spcPts val="0"/>
              </a:spcAft>
              <a:buFont typeface="Arial" panose="020B0604020202020204" pitchFamily="34" charset="0"/>
              <a:buChar char="•"/>
            </a:pP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(3)</a:t>
            </a:r>
            <a:r>
              <a:rPr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企业管理目标以提高经济效益为中心，追求长期、持续性的经济效益。</a:t>
            </a: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企业管理的指导思想是市场经营，重视市场开发和人才开发，满足市场的需要。</a:t>
            </a:r>
          </a:p>
        </p:txBody>
      </p:sp>
      <p:sp>
        <p:nvSpPr>
          <p:cNvPr id="2" name="文本框 1"/>
          <p:cNvSpPr txBox="1"/>
          <p:nvPr/>
        </p:nvSpPr>
        <p:spPr>
          <a:xfrm>
            <a:off x="363220" y="662940"/>
            <a:ext cx="2540000" cy="437515"/>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港口服务企业：</a:t>
            </a:r>
          </a:p>
        </p:txBody>
      </p:sp>
    </p:spTree>
    <p:extLst>
      <p:ext uri="{BB962C8B-B14F-4D97-AF65-F5344CB8AC3E}">
        <p14:creationId xmlns:p14="http://schemas.microsoft.com/office/powerpoint/2010/main" val="27554650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
        <p:nvSpPr>
          <p:cNvPr id="7" name="矩形: 圆角 7"/>
          <p:cNvSpPr/>
          <p:nvPr/>
        </p:nvSpPr>
        <p:spPr>
          <a:xfrm>
            <a:off x="257810" y="1100455"/>
            <a:ext cx="6257925" cy="3552383"/>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395139" y="764406"/>
            <a:ext cx="6120596" cy="3866738"/>
          </a:xfrm>
          <a:prstGeom prst="rect">
            <a:avLst/>
          </a:prstGeom>
          <a:noFill/>
          <a:ln w="9525">
            <a:noFill/>
            <a:miter lim="800000"/>
          </a:ln>
        </p:spPr>
        <p:txBody>
          <a:bodyPr wrap="square" lIns="57443" tIns="28721" rIns="57443" bIns="28721">
            <a:spAutoFit/>
          </a:bodyPr>
          <a:lstStyle/>
          <a:p>
            <a:pPr defTabSz="1222375" fontAlgn="base" latinLnBrk="1">
              <a:lnSpc>
                <a:spcPct val="125000"/>
              </a:lnSpc>
              <a:spcBef>
                <a:spcPts val="0"/>
              </a:spcBef>
              <a:spcAft>
                <a:spcPts val="0"/>
              </a:spcAft>
              <a:buFont typeface="Arial" panose="020B0604020202020204" pitchFamily="34" charset="0"/>
            </a:pP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a:lnSpc>
                <a:spcPct val="125000"/>
              </a:lnSpc>
              <a:spcBef>
                <a:spcPts val="0"/>
              </a:spcBef>
              <a:spcAft>
                <a:spcPts val="0"/>
              </a:spcAft>
              <a:buFont typeface="Arial" panose="020B0604020202020204" pitchFamily="34" charset="0"/>
              <a:buChar char="•"/>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船舶代理服务，是</a:t>
            </a:r>
            <a:r>
              <a:rPr lang="zh-CN" altLang="en-US" sz="1400" b="1" dirty="0" smtClean="0">
                <a:latin typeface="Times New Roman" panose="02020603050405020304" pitchFamily="18" charset="0"/>
                <a:ea typeface="黑体" panose="02010609060101010101" pitchFamily="49" charset="-122"/>
                <a:cs typeface="Times New Roman" panose="02020603050405020304" pitchFamily="18" charset="0"/>
              </a:rPr>
              <a:t>指受</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货物收货人、发货人、船舶所有人、船舶承租人或船舶经营人的委托，以委托人的名义或者自己的名义，</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在不直接提供货物运输劳务情况下，为委托人办理货物运输以及船舶进出港口、联系安排引航、靠泊和装卸等相关业务手续的业务活动。</a:t>
            </a:r>
            <a:endParaRPr 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fontAlgn="base" latinLnBrk="1">
              <a:lnSpc>
                <a:spcPct val="125000"/>
              </a:lnSpc>
              <a:spcBef>
                <a:spcPts val="0"/>
              </a:spcBef>
              <a:spcAft>
                <a:spcPts val="0"/>
              </a:spcAft>
              <a:buFont typeface="Arial" panose="020B0604020202020204" pitchFamily="34" charset="0"/>
              <a:buChar char="•"/>
            </a:pPr>
            <a:r>
              <a:rPr sz="1400" b="1" dirty="0" smtClean="0">
                <a:latin typeface="Times New Roman" panose="02020603050405020304" pitchFamily="18" charset="0"/>
                <a:ea typeface="黑体" panose="02010609060101010101" pitchFamily="49" charset="-122"/>
                <a:cs typeface="Times New Roman" panose="02020603050405020304" pitchFamily="18" charset="0"/>
                <a:sym typeface="+mn-ea"/>
              </a:rPr>
              <a:t>船舶代理业属于服务型行业</a:t>
            </a: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a:t>
            </a:r>
            <a:r>
              <a:rPr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船舶代理机构或代理人可以接受于船舶货运有关的任何人的委托</a:t>
            </a: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，业务范围广泛，可以受船东委托代办定期或不定期船舶营运业务，也同时接受承租方委托代办有关业务。</a:t>
            </a:r>
          </a:p>
          <a:p>
            <a:pPr marL="240030" indent="-240030" defTabSz="1222375" fontAlgn="base" latinLnBrk="1">
              <a:lnSpc>
                <a:spcPct val="125000"/>
              </a:lnSpc>
              <a:spcBef>
                <a:spcPts val="0"/>
              </a:spcBef>
              <a:spcAft>
                <a:spcPts val="0"/>
              </a:spcAft>
              <a:buFont typeface="Arial" panose="020B0604020202020204" pitchFamily="34" charset="0"/>
              <a:buChar char="•"/>
            </a:pPr>
            <a:r>
              <a:rPr sz="1400" b="1" dirty="0" smtClean="0">
                <a:latin typeface="Times New Roman" panose="02020603050405020304" pitchFamily="18" charset="0"/>
                <a:ea typeface="黑体" panose="02010609060101010101" pitchFamily="49" charset="-122"/>
                <a:cs typeface="Times New Roman" panose="02020603050405020304" pitchFamily="18" charset="0"/>
                <a:sym typeface="+mn-ea"/>
              </a:rPr>
              <a:t>船舶代理关系可以分为</a:t>
            </a:r>
            <a:r>
              <a:rPr sz="1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长期代理关系和航次代理关系</a:t>
            </a:r>
            <a:r>
              <a:rPr sz="1400" b="1" dirty="0">
                <a:latin typeface="Times New Roman" panose="02020603050405020304" pitchFamily="18" charset="0"/>
                <a:ea typeface="黑体" panose="02010609060101010101" pitchFamily="49" charset="-122"/>
                <a:cs typeface="Times New Roman" panose="02020603050405020304" pitchFamily="18" charset="0"/>
                <a:sym typeface="+mn-ea"/>
              </a:rPr>
              <a:t>。长期代理关系是指船公司根据船舶营运的需要，在经常有船舶靠泊的港口为自己选择适当的代理人，通过一次委托长期有效的委托方法，负责照管到港的属于船公司所有的船舶的代理关系形式。航次代理是指对不经常来港的船舶，在船舶每次来港前由船公司代理人逐船逐航次办理委托，并由代理人接受这种委托所建立的代理方式。</a:t>
            </a:r>
          </a:p>
        </p:txBody>
      </p:sp>
      <p:sp>
        <p:nvSpPr>
          <p:cNvPr id="2" name="文本框 1"/>
          <p:cNvSpPr txBox="1"/>
          <p:nvPr/>
        </p:nvSpPr>
        <p:spPr>
          <a:xfrm>
            <a:off x="363220" y="662940"/>
            <a:ext cx="2540000" cy="437515"/>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船舶代理企业：</a:t>
            </a:r>
          </a:p>
        </p:txBody>
      </p:sp>
    </p:spTree>
    <p:extLst>
      <p:ext uri="{BB962C8B-B14F-4D97-AF65-F5344CB8AC3E}">
        <p14:creationId xmlns:p14="http://schemas.microsoft.com/office/powerpoint/2010/main" val="958062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48613"/>
          <p:cNvSpPr txBox="1"/>
          <p:nvPr/>
        </p:nvSpPr>
        <p:spPr>
          <a:xfrm>
            <a:off x="257648" y="281691"/>
            <a:ext cx="235667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导论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航运最新进展</a:t>
            </a:r>
            <a:endParaRPr lang="zh-CN" altLang="en-US" sz="1600" b="1" dirty="0">
              <a:solidFill>
                <a:srgbClr val="004289"/>
              </a:solidFill>
              <a:ea typeface="黑体" panose="02010609060101010101" pitchFamily="49" charset="-122"/>
              <a:cs typeface="Arial" panose="020B0604020202020204" pitchFamily="34" charset="0"/>
            </a:endParaRPr>
          </a:p>
        </p:txBody>
      </p:sp>
      <p:pic>
        <p:nvPicPr>
          <p:cNvPr id="3074" name="Picture 2" descr="C:\Users\M\Desktop\微信图片_202108302040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07" y="764406"/>
            <a:ext cx="6624736" cy="3629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58434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
        <p:nvSpPr>
          <p:cNvPr id="2" name="文本框 1"/>
          <p:cNvSpPr txBox="1"/>
          <p:nvPr/>
        </p:nvSpPr>
        <p:spPr>
          <a:xfrm>
            <a:off x="363220" y="662940"/>
            <a:ext cx="2540000" cy="437515"/>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船舶代理企业：</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84" y="1196453"/>
            <a:ext cx="6583659" cy="30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1279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
        <p:nvSpPr>
          <p:cNvPr id="7" name="矩形: 圆角 7"/>
          <p:cNvSpPr/>
          <p:nvPr/>
        </p:nvSpPr>
        <p:spPr>
          <a:xfrm>
            <a:off x="264795" y="1100455"/>
            <a:ext cx="6323330" cy="3511550"/>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319405" y="862330"/>
            <a:ext cx="6214110" cy="3750310"/>
          </a:xfrm>
          <a:prstGeom prst="rect">
            <a:avLst/>
          </a:prstGeom>
          <a:noFill/>
          <a:ln w="9525">
            <a:noFill/>
            <a:miter lim="800000"/>
          </a:ln>
        </p:spPr>
        <p:txBody>
          <a:bodyPr wrap="square" lIns="57443" tIns="28721" rIns="57443" bIns="28721">
            <a:spAutoFit/>
          </a:bodyPr>
          <a:lstStyle/>
          <a:p>
            <a:pPr defTabSz="1222375" fontAlgn="base" latinLnBrk="1">
              <a:lnSpc>
                <a:spcPct val="125000"/>
              </a:lnSpc>
              <a:spcBef>
                <a:spcPts val="0"/>
              </a:spcBef>
              <a:spcAft>
                <a:spcPts val="0"/>
              </a:spcAft>
              <a:buFont typeface="Arial" panose="020B0604020202020204" pitchFamily="34" charset="0"/>
            </a:pP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fontAlgn="base" latinLnBrk="1">
              <a:lnSpc>
                <a:spcPct val="125000"/>
              </a:lnSpc>
              <a:spcBef>
                <a:spcPts val="0"/>
              </a:spcBef>
              <a:spcAft>
                <a:spcPts val="0"/>
              </a:spcAft>
              <a:buFont typeface="Arial" panose="020B0604020202020204" pitchFamily="34" charset="0"/>
              <a:buChar char="•"/>
            </a:pPr>
            <a:r>
              <a:rPr sz="1600" b="1" dirty="0">
                <a:latin typeface="Times New Roman" panose="02020603050405020304" pitchFamily="18" charset="0"/>
                <a:ea typeface="黑体" panose="02010609060101010101" pitchFamily="49" charset="-122"/>
                <a:cs typeface="Times New Roman" panose="02020603050405020304" pitchFamily="18" charset="0"/>
                <a:sym typeface="+mn-ea"/>
              </a:rPr>
              <a:t>国际船舶理货企业是随着海运事业同步产生和发展的，</a:t>
            </a:r>
            <a:r>
              <a:rPr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而船舶理货是海上贸易运输过程中的的一项货物公证业务，对船舶装卸货物数量和状态以第三方的身份进行公证。</a:t>
            </a:r>
            <a:r>
              <a:rPr sz="1600" b="1" dirty="0">
                <a:latin typeface="Times New Roman" panose="02020603050405020304" pitchFamily="18" charset="0"/>
                <a:ea typeface="黑体" panose="02010609060101010101" pitchFamily="49" charset="-122"/>
                <a:cs typeface="Times New Roman" panose="02020603050405020304" pitchFamily="18" charset="0"/>
                <a:sym typeface="+mn-ea"/>
              </a:rPr>
              <a:t>公证结果于货物有关的各方都需要确认，并据此分清责任，履行职责，在国际上具有法律效力。</a:t>
            </a:r>
          </a:p>
          <a:p>
            <a:pPr defTabSz="1222375" fontAlgn="base" latinLnBrk="1">
              <a:lnSpc>
                <a:spcPct val="125000"/>
              </a:lnSpc>
              <a:spcBef>
                <a:spcPts val="0"/>
              </a:spcBef>
              <a:spcAft>
                <a:spcPts val="0"/>
              </a:spcAft>
              <a:buFont typeface="Arial" panose="020B0604020202020204" pitchFamily="34" charset="0"/>
            </a:pP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fontAlgn="base" latinLnBrk="1">
              <a:lnSpc>
                <a:spcPct val="125000"/>
              </a:lnSpc>
              <a:spcBef>
                <a:spcPts val="0"/>
              </a:spcBef>
              <a:spcAft>
                <a:spcPts val="0"/>
              </a:spcAft>
              <a:buFont typeface="Arial" panose="020B0604020202020204" pitchFamily="34" charset="0"/>
              <a:buChar char="•"/>
            </a:pPr>
            <a:r>
              <a:rPr sz="1600" b="1" dirty="0">
                <a:latin typeface="Times New Roman" panose="02020603050405020304" pitchFamily="18" charset="0"/>
                <a:ea typeface="黑体" panose="02010609060101010101" pitchFamily="49" charset="-122"/>
                <a:cs typeface="Times New Roman" panose="02020603050405020304" pitchFamily="18" charset="0"/>
                <a:sym typeface="+mn-ea"/>
              </a:rPr>
              <a:t>各国理货机构与船舶建立理货方式一般有两种，即</a:t>
            </a:r>
            <a:r>
              <a:rPr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委托理货和强制理货</a:t>
            </a:r>
            <a:r>
              <a:rPr sz="1600" b="1" dirty="0">
                <a:latin typeface="Times New Roman" panose="02020603050405020304" pitchFamily="18" charset="0"/>
                <a:ea typeface="黑体" panose="02010609060101010101" pitchFamily="49" charset="-122"/>
                <a:cs typeface="Times New Roman" panose="02020603050405020304" pitchFamily="18" charset="0"/>
                <a:sym typeface="+mn-ea"/>
              </a:rPr>
              <a:t>。委托理货是理货机构根据船方申请而与船方建立理货关系的一种理货方式。强制性理货是船舶进入本国或本地区港口装卸货物，理货机构与船方自动建立理货关系，不需要船方提供申请，船方也不能拒绝的理货方式。</a:t>
            </a:r>
          </a:p>
        </p:txBody>
      </p:sp>
      <p:sp>
        <p:nvSpPr>
          <p:cNvPr id="2" name="文本框 1"/>
          <p:cNvSpPr txBox="1"/>
          <p:nvPr/>
        </p:nvSpPr>
        <p:spPr>
          <a:xfrm>
            <a:off x="363220" y="662940"/>
            <a:ext cx="2540000" cy="437515"/>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国际船舶理货企业：</a:t>
            </a:r>
          </a:p>
        </p:txBody>
      </p:sp>
    </p:spTree>
    <p:extLst>
      <p:ext uri="{BB962C8B-B14F-4D97-AF65-F5344CB8AC3E}">
        <p14:creationId xmlns:p14="http://schemas.microsoft.com/office/powerpoint/2010/main" val="33105197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
        <p:nvSpPr>
          <p:cNvPr id="7" name="矩形: 圆角 7"/>
          <p:cNvSpPr/>
          <p:nvPr/>
        </p:nvSpPr>
        <p:spPr>
          <a:xfrm>
            <a:off x="257810" y="1100455"/>
            <a:ext cx="6221730" cy="321119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83869" y="996950"/>
            <a:ext cx="5887934" cy="3135769"/>
          </a:xfrm>
          <a:prstGeom prst="rect">
            <a:avLst/>
          </a:prstGeom>
          <a:noFill/>
          <a:ln w="9525">
            <a:noFill/>
            <a:miter lim="800000"/>
          </a:ln>
        </p:spPr>
        <p:txBody>
          <a:bodyPr wrap="square" lIns="57443" tIns="28721" rIns="57443" bIns="28721">
            <a:spAutoFit/>
          </a:bodyPr>
          <a:lstStyle/>
          <a:p>
            <a:pPr defTabSz="1222375" fontAlgn="base" latinLnBrk="1">
              <a:lnSpc>
                <a:spcPct val="125000"/>
              </a:lnSpc>
              <a:spcBef>
                <a:spcPts val="0"/>
              </a:spcBef>
              <a:spcAft>
                <a:spcPts val="0"/>
              </a:spcAft>
              <a:buFont typeface="Arial" panose="020B0604020202020204" pitchFamily="34" charset="0"/>
            </a:pP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fontAlgn="base" latinLnBrk="1">
              <a:lnSpc>
                <a:spcPct val="125000"/>
              </a:lnSpc>
              <a:spcBef>
                <a:spcPts val="0"/>
              </a:spcBef>
              <a:spcAft>
                <a:spcPts val="0"/>
              </a:spcAft>
              <a:buFont typeface="Arial" panose="020B0604020202020204" pitchFamily="34" charset="0"/>
              <a:buChar char="•"/>
            </a:pPr>
            <a:r>
              <a:rPr sz="1600" b="1" dirty="0">
                <a:latin typeface="Times New Roman" panose="02020603050405020304" pitchFamily="18" charset="0"/>
                <a:ea typeface="黑体" panose="02010609060101010101" pitchFamily="49" charset="-122"/>
                <a:cs typeface="Times New Roman" panose="02020603050405020304" pitchFamily="18" charset="0"/>
                <a:sym typeface="+mn-ea"/>
              </a:rPr>
              <a:t>国际货运代理企业是指</a:t>
            </a:r>
            <a:r>
              <a:rPr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在合法的授权范围内接受货主的委托并代表货主办理有关海运货物的报关、交接、仓储、调拨、检验、包装、装箱、转运、订船等业务的企业。</a:t>
            </a:r>
            <a:r>
              <a:rPr sz="1600" b="1" dirty="0">
                <a:latin typeface="Times New Roman" panose="02020603050405020304" pitchFamily="18" charset="0"/>
                <a:ea typeface="黑体" panose="02010609060101010101" pitchFamily="49" charset="-122"/>
                <a:cs typeface="Times New Roman" panose="02020603050405020304" pitchFamily="18" charset="0"/>
                <a:sym typeface="+mn-ea"/>
              </a:rPr>
              <a:t>从事国际货运代理业务的企业一般是经营运输业务多年，精通业务，经验比较丰富，熟悉各种运输程序和规章制度的企业</a:t>
            </a:r>
            <a:r>
              <a:rPr sz="1600" b="1" dirty="0" smtClean="0">
                <a:latin typeface="Times New Roman" panose="02020603050405020304" pitchFamily="18" charset="0"/>
                <a:ea typeface="黑体" panose="02010609060101010101" pitchFamily="49" charset="-122"/>
                <a:cs typeface="Times New Roman" panose="02020603050405020304" pitchFamily="18" charset="0"/>
                <a:sym typeface="+mn-ea"/>
              </a:rPr>
              <a:t>。</a:t>
            </a:r>
            <a:endParaRPr lang="en-US" sz="1600" b="1" dirty="0" smtClean="0">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fontAlgn="base" latinLnBrk="1">
              <a:lnSpc>
                <a:spcPct val="125000"/>
              </a:lnSpc>
              <a:spcBef>
                <a:spcPts val="0"/>
              </a:spcBef>
              <a:spcAft>
                <a:spcPts val="0"/>
              </a:spcAft>
              <a:buFont typeface="Arial" panose="020B0604020202020204" pitchFamily="34" charset="0"/>
              <a:buChar char="•"/>
            </a:pPr>
            <a:r>
              <a:rPr lang="zh-CN" altLang="zh-CN"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全球</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70%</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以上集装箱运输都掌握在国际货代中。</a:t>
            </a:r>
            <a:endParaRPr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240030" indent="-240030" defTabSz="1222375" fontAlgn="base" latinLnBrk="1">
              <a:lnSpc>
                <a:spcPct val="125000"/>
              </a:lnSpc>
              <a:spcBef>
                <a:spcPts val="0"/>
              </a:spcBef>
              <a:spcAft>
                <a:spcPts val="0"/>
              </a:spcAft>
              <a:buFont typeface="Arial" panose="020B0604020202020204" pitchFamily="34" charset="0"/>
              <a:buChar char="•"/>
            </a:pPr>
            <a:r>
              <a:rPr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国际货运代理发展至今是一个世界性的行业，已经渗透到运输领域的各个角落，成为国际贸易组织不可缺少的重要组成部分，</a:t>
            </a:r>
            <a:r>
              <a:rPr sz="1600" b="1" dirty="0">
                <a:latin typeface="Times New Roman" panose="02020603050405020304" pitchFamily="18" charset="0"/>
                <a:ea typeface="黑体" panose="02010609060101010101" pitchFamily="49" charset="-122"/>
                <a:cs typeface="Times New Roman" panose="02020603050405020304" pitchFamily="18" charset="0"/>
                <a:sym typeface="+mn-ea"/>
              </a:rPr>
              <a:t>在国际贸易竞争激烈的情况下，它的作用越来越明显。</a:t>
            </a:r>
          </a:p>
        </p:txBody>
      </p:sp>
      <p:sp>
        <p:nvSpPr>
          <p:cNvPr id="2" name="文本框 1"/>
          <p:cNvSpPr txBox="1"/>
          <p:nvPr/>
        </p:nvSpPr>
        <p:spPr>
          <a:xfrm>
            <a:off x="363219" y="662940"/>
            <a:ext cx="4640431" cy="438582"/>
          </a:xfrm>
          <a:prstGeom prst="rect">
            <a:avLst/>
          </a:prstGeom>
          <a:noFill/>
        </p:spPr>
        <p:txBody>
          <a:bodyPr wrap="square" rtlCol="0" anchor="t">
            <a:spAutoFit/>
          </a:bodyPr>
          <a:lstStyle/>
          <a:p>
            <a:pPr defTabSz="1222375">
              <a:lnSpc>
                <a:spcPct val="125000"/>
              </a:lnSpc>
              <a:spcBef>
                <a:spcPts val="0"/>
              </a:spcBef>
              <a:spcAft>
                <a:spcPts val="0"/>
              </a:spcAft>
              <a:buFont typeface="Arial" panose="020B0604020202020204" pitchFamily="34" charset="0"/>
            </a:pPr>
            <a:r>
              <a:rPr b="1" dirty="0" err="1"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国际货运代理企业</a:t>
            </a:r>
            <a:r>
              <a:rPr lang="en-US" b="1" dirty="0" err="1">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Freight</a:t>
            </a:r>
            <a:r>
              <a:rPr 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 Forwarder</a:t>
            </a:r>
            <a:r>
              <a:rPr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a:t>
            </a:r>
            <a:endPar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extLst>
      <p:ext uri="{BB962C8B-B14F-4D97-AF65-F5344CB8AC3E}">
        <p14:creationId xmlns:p14="http://schemas.microsoft.com/office/powerpoint/2010/main" val="2235724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
        <p:nvSpPr>
          <p:cNvPr id="7" name="矩形: 圆角 7"/>
          <p:cNvSpPr/>
          <p:nvPr/>
        </p:nvSpPr>
        <p:spPr>
          <a:xfrm>
            <a:off x="257810" y="1100455"/>
            <a:ext cx="6221730" cy="321119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83870" y="1268462"/>
            <a:ext cx="5783580" cy="3012658"/>
          </a:xfrm>
          <a:prstGeom prst="rect">
            <a:avLst/>
          </a:prstGeom>
          <a:noFill/>
          <a:ln w="9525">
            <a:noFill/>
            <a:miter lim="800000"/>
          </a:ln>
        </p:spPr>
        <p:txBody>
          <a:bodyPr wrap="square" lIns="57443" tIns="28721" rIns="57443" bIns="28721">
            <a:spAutoFit/>
          </a:bodyPr>
          <a:lstStyle/>
          <a:p>
            <a:pPr marL="285750" indent="-285750">
              <a:lnSpc>
                <a:spcPct val="200000"/>
              </a:lnSpc>
              <a:buFont typeface="Wingdings" pitchFamily="2" charset="2"/>
              <a:buChar char="Ø"/>
            </a:pP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rPr>
              <a:t>货物</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代理：从事货物物流业务的货运代理人。</a:t>
            </a:r>
          </a:p>
          <a:p>
            <a:pPr marL="285750" indent="-285750">
              <a:lnSpc>
                <a:spcPct val="200000"/>
              </a:lnSpc>
              <a:buFont typeface="Wingdings" pitchFamily="2" charset="2"/>
              <a:buChar char="Ø"/>
            </a:pP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1926</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年成立的</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FIATA</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是全球性货运代理行业协会。</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FIATA</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是法语，中文翻译为“</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国际货运代理协会联合会</a:t>
            </a: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(International Federation of Freight Forwarders Associations)</a:t>
            </a:r>
            <a:r>
              <a:rPr lang="zh-CN" altLang="en-US" sz="1600" b="1"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200000"/>
              </a:lnSpc>
              <a:buFont typeface="Wingdings" pitchFamily="2" charset="2"/>
              <a:buChar char="Ø"/>
            </a:pP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rPr>
              <a:t>国内</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对应机构是“</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中国国际货运代理协会</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”，缩写为</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CIFA</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(China International Freight Forwarders Association)</a:t>
            </a: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rPr>
              <a:t>。</a:t>
            </a:r>
            <a:endParaRPr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2" name="文本框 1"/>
          <p:cNvSpPr txBox="1"/>
          <p:nvPr/>
        </p:nvSpPr>
        <p:spPr>
          <a:xfrm>
            <a:off x="363219" y="662940"/>
            <a:ext cx="4640431" cy="403316"/>
          </a:xfrm>
          <a:prstGeom prst="rect">
            <a:avLst/>
          </a:prstGeom>
          <a:noFill/>
        </p:spPr>
        <p:txBody>
          <a:bodyPr wrap="square" rtlCol="0" anchor="t">
            <a:spAutoFit/>
          </a:bodyPr>
          <a:lstStyle/>
          <a:p>
            <a:pPr defTabSz="1222375">
              <a:lnSpc>
                <a:spcPct val="125000"/>
              </a:lnSpc>
              <a:spcBef>
                <a:spcPts val="0"/>
              </a:spcBef>
              <a:spcAft>
                <a:spcPts val="0"/>
              </a:spcAft>
              <a:buFont typeface="Arial" panose="020B0604020202020204" pitchFamily="34" charset="0"/>
            </a:pPr>
            <a:r>
              <a:rPr b="1" dirty="0" err="1"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国际货运代理企业</a:t>
            </a:r>
            <a:r>
              <a:rPr lang="en-US" altLang="zh-CN"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全球主要机构</a:t>
            </a:r>
            <a:endPar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extLst>
      <p:ext uri="{BB962C8B-B14F-4D97-AF65-F5344CB8AC3E}">
        <p14:creationId xmlns:p14="http://schemas.microsoft.com/office/powerpoint/2010/main" val="186537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
        <p:nvSpPr>
          <p:cNvPr id="7" name="矩形: 圆角 7"/>
          <p:cNvSpPr/>
          <p:nvPr/>
        </p:nvSpPr>
        <p:spPr>
          <a:xfrm>
            <a:off x="257810" y="1100455"/>
            <a:ext cx="6221730" cy="321119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83869" y="1248782"/>
            <a:ext cx="5887934" cy="2827992"/>
          </a:xfrm>
          <a:prstGeom prst="rect">
            <a:avLst/>
          </a:prstGeom>
          <a:noFill/>
          <a:ln w="9525">
            <a:noFill/>
            <a:miter lim="800000"/>
          </a:ln>
        </p:spPr>
        <p:txBody>
          <a:bodyPr wrap="square" lIns="57443" tIns="28721" rIns="57443" bIns="28721">
            <a:spAutoFit/>
          </a:bodyPr>
          <a:lstStyle/>
          <a:p>
            <a:pPr marL="240030" indent="-240030" defTabSz="1222375">
              <a:lnSpc>
                <a:spcPct val="125000"/>
              </a:lnSpc>
              <a:spcBef>
                <a:spcPts val="0"/>
              </a:spcBef>
              <a:spcAft>
                <a:spcPts val="0"/>
              </a:spcAft>
              <a:buFont typeface="Arial" panose="020B0604020202020204" pitchFamily="34" charset="0"/>
              <a:buChar char="•"/>
            </a:pPr>
            <a:r>
              <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rPr>
              <a:t>FIATA</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为国际货运代理做了很多努力，</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所谓国际货运代理及物流服务</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a:t>
            </a:r>
          </a:p>
          <a:p>
            <a:pPr marL="240030" indent="-240030" defTabSz="1222375">
              <a:lnSpc>
                <a:spcPct val="125000"/>
              </a:lnSpc>
              <a:spcBef>
                <a:spcPts val="0"/>
              </a:spcBef>
              <a:spcAft>
                <a:spcPts val="0"/>
              </a:spcAft>
              <a:buFont typeface="Arial" panose="020B0604020202020204" pitchFamily="34" charset="0"/>
              <a:buChar char="•"/>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所有和货物运输</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即采用单一的模式或多式联运模式所完成的运输</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的相关服务，</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及货物的拼箱、储存、处理、包装或配送等相关</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的服务和上述服务相关的辅助性咨询服务，其中包括，但不限于海关和财务事务，货物的官方申报，货物的保险，代收或支付与货物相关的款项及单证等服务。国际货运代理服务还包括物流服务，即将现代信息和通讯技术应用于货物的运输、处理和储存及实质上的整体供应链管理之中。</a:t>
            </a:r>
          </a:p>
        </p:txBody>
      </p:sp>
      <p:sp>
        <p:nvSpPr>
          <p:cNvPr id="2" name="文本框 1"/>
          <p:cNvSpPr txBox="1"/>
          <p:nvPr/>
        </p:nvSpPr>
        <p:spPr>
          <a:xfrm>
            <a:off x="363219" y="662940"/>
            <a:ext cx="4640431" cy="403316"/>
          </a:xfrm>
          <a:prstGeom prst="rect">
            <a:avLst/>
          </a:prstGeom>
          <a:noFill/>
        </p:spPr>
        <p:txBody>
          <a:bodyPr wrap="square" rtlCol="0" anchor="t">
            <a:spAutoFit/>
          </a:bodyPr>
          <a:lstStyle/>
          <a:p>
            <a:pPr defTabSz="1222375">
              <a:lnSpc>
                <a:spcPct val="125000"/>
              </a:lnSpc>
              <a:spcBef>
                <a:spcPts val="0"/>
              </a:spcBef>
              <a:spcAft>
                <a:spcPts val="0"/>
              </a:spcAft>
              <a:buFont typeface="Arial" panose="020B0604020202020204" pitchFamily="34" charset="0"/>
            </a:pPr>
            <a:r>
              <a:rPr b="1" dirty="0" err="1"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国际货运代理企业</a:t>
            </a:r>
            <a:r>
              <a:rPr lang="en-US" altLang="zh-CN"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国际定义</a:t>
            </a:r>
            <a:endPar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extLst>
      <p:ext uri="{BB962C8B-B14F-4D97-AF65-F5344CB8AC3E}">
        <p14:creationId xmlns:p14="http://schemas.microsoft.com/office/powerpoint/2010/main" val="24529304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
        <p:nvSpPr>
          <p:cNvPr id="7" name="矩形: 圆角 7"/>
          <p:cNvSpPr/>
          <p:nvPr/>
        </p:nvSpPr>
        <p:spPr>
          <a:xfrm>
            <a:off x="257810" y="1100455"/>
            <a:ext cx="6221730" cy="321119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83869" y="1248782"/>
            <a:ext cx="5887934" cy="2520215"/>
          </a:xfrm>
          <a:prstGeom prst="rect">
            <a:avLst/>
          </a:prstGeom>
          <a:noFill/>
          <a:ln w="9525">
            <a:noFill/>
            <a:miter lim="800000"/>
          </a:ln>
        </p:spPr>
        <p:txBody>
          <a:bodyPr wrap="square" lIns="57443" tIns="28721" rIns="57443" bIns="28721">
            <a:spAutoFit/>
          </a:bodyPr>
          <a:lstStyle/>
          <a:p>
            <a:pPr marL="240030" indent="-240030" defTabSz="1222375">
              <a:lnSpc>
                <a:spcPct val="200000"/>
              </a:lnSpc>
              <a:spcBef>
                <a:spcPts val="0"/>
              </a:spcBef>
              <a:spcAft>
                <a:spcPts val="0"/>
              </a:spcAft>
              <a:buFont typeface="Arial" panose="020B0604020202020204" pitchFamily="34" charset="0"/>
              <a:buChar char="•"/>
            </a:pPr>
            <a:r>
              <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中华人民共和国国际货物运输代理业管理规定</a:t>
            </a:r>
            <a:r>
              <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rPr>
              <a:t>》</a:t>
            </a:r>
          </a:p>
          <a:p>
            <a:pPr marL="240030" indent="-240030" defTabSz="1222375">
              <a:lnSpc>
                <a:spcPct val="200000"/>
              </a:lnSpc>
              <a:spcBef>
                <a:spcPts val="0"/>
              </a:spcBef>
              <a:spcAft>
                <a:spcPts val="0"/>
              </a:spcAft>
              <a:buFont typeface="Arial" panose="020B0604020202020204" pitchFamily="34" charset="0"/>
              <a:buChar char="•"/>
            </a:pPr>
            <a:r>
              <a:rPr lang="zh-CN" altLang="en-US" sz="1600" b="1" dirty="0" smtClean="0">
                <a:latin typeface="Times New Roman" panose="02020603050405020304" pitchFamily="18" charset="0"/>
                <a:ea typeface="黑体" panose="02010609060101010101" pitchFamily="49" charset="-122"/>
                <a:cs typeface="Times New Roman" panose="02020603050405020304" pitchFamily="18" charset="0"/>
              </a:rPr>
              <a:t>认为国际货运代理是：接受进出口货物收货人、发货人的委托，以委托人的名义或者以自己的名义，为委托人办理国际货物运输及相关业务并收取服务报酬的行业。</a:t>
            </a: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240030" indent="-240030" defTabSz="1222375">
              <a:lnSpc>
                <a:spcPct val="200000"/>
              </a:lnSpc>
              <a:spcBef>
                <a:spcPts val="0"/>
              </a:spcBef>
              <a:spcAft>
                <a:spcPts val="0"/>
              </a:spcAft>
              <a:buFont typeface="Arial" panose="020B0604020202020204" pitchFamily="34" charset="0"/>
              <a:buChar char="•"/>
            </a:pP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报关业务就是典型的代理业务</a:t>
            </a: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363219" y="662940"/>
            <a:ext cx="4640431" cy="403316"/>
          </a:xfrm>
          <a:prstGeom prst="rect">
            <a:avLst/>
          </a:prstGeom>
          <a:noFill/>
        </p:spPr>
        <p:txBody>
          <a:bodyPr wrap="square" rtlCol="0" anchor="t">
            <a:spAutoFit/>
          </a:bodyPr>
          <a:lstStyle/>
          <a:p>
            <a:pPr defTabSz="1222375">
              <a:lnSpc>
                <a:spcPct val="125000"/>
              </a:lnSpc>
              <a:spcBef>
                <a:spcPts val="0"/>
              </a:spcBef>
              <a:spcAft>
                <a:spcPts val="0"/>
              </a:spcAft>
              <a:buFont typeface="Arial" panose="020B0604020202020204" pitchFamily="34" charset="0"/>
            </a:pPr>
            <a:r>
              <a:rPr b="1" dirty="0" err="1"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国际货运代理企业</a:t>
            </a:r>
            <a:r>
              <a:rPr lang="en-US" altLang="zh-CN"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中国定义</a:t>
            </a:r>
            <a:endPar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extLst>
      <p:ext uri="{BB962C8B-B14F-4D97-AF65-F5344CB8AC3E}">
        <p14:creationId xmlns:p14="http://schemas.microsoft.com/office/powerpoint/2010/main" val="215367150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
        <p:nvSpPr>
          <p:cNvPr id="7" name="矩形: 圆角 7"/>
          <p:cNvSpPr/>
          <p:nvPr/>
        </p:nvSpPr>
        <p:spPr>
          <a:xfrm>
            <a:off x="257810" y="1100455"/>
            <a:ext cx="6221730" cy="321119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83869" y="1136124"/>
            <a:ext cx="5887934" cy="3012658"/>
          </a:xfrm>
          <a:prstGeom prst="rect">
            <a:avLst/>
          </a:prstGeom>
          <a:noFill/>
          <a:ln w="9525">
            <a:noFill/>
            <a:miter lim="800000"/>
          </a:ln>
        </p:spPr>
        <p:txBody>
          <a:bodyPr wrap="square" lIns="57443" tIns="28721" rIns="57443" bIns="28721">
            <a:spAutoFit/>
          </a:bodyPr>
          <a:lstStyle/>
          <a:p>
            <a:pPr marL="240030" indent="-240030" defTabSz="1222375">
              <a:lnSpc>
                <a:spcPct val="150000"/>
              </a:lnSpc>
              <a:spcBef>
                <a:spcPts val="0"/>
              </a:spcBef>
              <a:spcAft>
                <a:spcPts val="0"/>
              </a:spcAft>
              <a:buFont typeface="Arial" panose="020B0604020202020204" pitchFamily="34" charset="0"/>
              <a:buChar char="•"/>
            </a:pP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rPr>
              <a:t>货运</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代理可以担任工商企业的顾问，为客户提供运费、包装、单证、结关、领事要求、金融等方面的业务咨询</a:t>
            </a: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240030" indent="-240030" defTabSz="1222375">
              <a:lnSpc>
                <a:spcPct val="150000"/>
              </a:lnSpc>
              <a:spcBef>
                <a:spcPts val="0"/>
              </a:spcBef>
              <a:spcAft>
                <a:spcPts val="0"/>
              </a:spcAft>
              <a:buFont typeface="Arial" panose="020B0604020202020204" pitchFamily="34" charset="0"/>
              <a:buChar char="•"/>
            </a:pP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rPr>
              <a:t>货运</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代理的业务之一就是</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将小批量货物集中为成组货物</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，并以批量方式交付运输承运人，获得较为优惠的运输费率</a:t>
            </a: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240030" indent="-240030" defTabSz="1222375">
              <a:lnSpc>
                <a:spcPct val="150000"/>
              </a:lnSpc>
              <a:spcBef>
                <a:spcPts val="0"/>
              </a:spcBef>
              <a:spcAft>
                <a:spcPts val="0"/>
              </a:spcAft>
              <a:buFont typeface="Arial" panose="020B0604020202020204" pitchFamily="34" charset="0"/>
              <a:buChar char="•"/>
            </a:pP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rPr>
              <a:t>货运</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代理可以作为多式联运经营人或无船承运人承担“合同承运人”的重任，甚至可以将服务延伸至仓储、库存管理及其他物流增值服务，成为名副其实的</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全球第三方综合性服务供应商</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，解决工商企业全球供应链管理难题。</a:t>
            </a:r>
          </a:p>
        </p:txBody>
      </p:sp>
      <p:sp>
        <p:nvSpPr>
          <p:cNvPr id="2" name="文本框 1"/>
          <p:cNvSpPr txBox="1"/>
          <p:nvPr/>
        </p:nvSpPr>
        <p:spPr>
          <a:xfrm>
            <a:off x="363219" y="662940"/>
            <a:ext cx="4640431" cy="403316"/>
          </a:xfrm>
          <a:prstGeom prst="rect">
            <a:avLst/>
          </a:prstGeom>
          <a:noFill/>
        </p:spPr>
        <p:txBody>
          <a:bodyPr wrap="square" rtlCol="0" anchor="t">
            <a:spAutoFit/>
          </a:bodyPr>
          <a:lstStyle/>
          <a:p>
            <a:pPr defTabSz="1222375">
              <a:lnSpc>
                <a:spcPct val="125000"/>
              </a:lnSpc>
              <a:spcBef>
                <a:spcPts val="0"/>
              </a:spcBef>
              <a:spcAft>
                <a:spcPts val="0"/>
              </a:spcAft>
              <a:buFont typeface="Arial" panose="020B0604020202020204" pitchFamily="34" charset="0"/>
            </a:pPr>
            <a:r>
              <a:rPr b="1" dirty="0" err="1"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国际货运代理企业</a:t>
            </a:r>
            <a:r>
              <a:rPr lang="en-US" altLang="zh-CN"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作用</a:t>
            </a:r>
            <a:endPar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extLst>
      <p:ext uri="{BB962C8B-B14F-4D97-AF65-F5344CB8AC3E}">
        <p14:creationId xmlns:p14="http://schemas.microsoft.com/office/powerpoint/2010/main" val="33801808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
        <p:nvSpPr>
          <p:cNvPr id="7" name="矩形: 圆角 7"/>
          <p:cNvSpPr/>
          <p:nvPr/>
        </p:nvSpPr>
        <p:spPr>
          <a:xfrm>
            <a:off x="257810" y="1100455"/>
            <a:ext cx="6221730" cy="321119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83869" y="1136124"/>
            <a:ext cx="5887934" cy="2442695"/>
          </a:xfrm>
          <a:prstGeom prst="rect">
            <a:avLst/>
          </a:prstGeom>
          <a:noFill/>
          <a:ln w="9525">
            <a:noFill/>
            <a:miter lim="800000"/>
          </a:ln>
        </p:spPr>
        <p:txBody>
          <a:bodyPr wrap="square" lIns="57443" tIns="28721" rIns="57443" bIns="28721">
            <a:spAutoFit/>
          </a:bodyPr>
          <a:lstStyle/>
          <a:p>
            <a:pPr marL="240030" indent="-240030" defTabSz="1222375">
              <a:lnSpc>
                <a:spcPct val="200000"/>
              </a:lnSpc>
              <a:spcBef>
                <a:spcPts val="0"/>
              </a:spcBef>
              <a:spcAft>
                <a:spcPts val="0"/>
              </a:spcAft>
              <a:buFont typeface="Arial" panose="020B0604020202020204" pitchFamily="34" charset="0"/>
              <a:buChar char="•"/>
            </a:pP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rPr>
              <a:t>有</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权要求货主根据需要提供相应运输单证、文件等</a:t>
            </a: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rPr>
              <a:t>资料</a:t>
            </a: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240030" indent="-240030" defTabSz="1222375">
              <a:lnSpc>
                <a:spcPct val="200000"/>
              </a:lnSpc>
              <a:spcBef>
                <a:spcPts val="0"/>
              </a:spcBef>
              <a:spcAft>
                <a:spcPts val="0"/>
              </a:spcAft>
              <a:buFont typeface="Arial" panose="020B0604020202020204" pitchFamily="34" charset="0"/>
              <a:buChar char="•"/>
            </a:pP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rPr>
              <a:t>有</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权要求货主预付或偿还处理委托事务而产生的各项费用</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如装卸费</a:t>
            </a:r>
            <a:r>
              <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rPr>
              <a:t>)</a:t>
            </a:r>
          </a:p>
          <a:p>
            <a:pPr marL="240030" indent="-240030" defTabSz="1222375">
              <a:lnSpc>
                <a:spcPct val="200000"/>
              </a:lnSpc>
              <a:spcBef>
                <a:spcPts val="0"/>
              </a:spcBef>
              <a:spcAft>
                <a:spcPts val="0"/>
              </a:spcAft>
              <a:buFont typeface="Arial" panose="020B0604020202020204" pitchFamily="34" charset="0"/>
              <a:buChar char="•"/>
            </a:pP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rPr>
              <a:t>有</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权要求货主支付代理服务的</a:t>
            </a: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rPr>
              <a:t>佣金</a:t>
            </a: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240030" indent="-240030" defTabSz="1222375">
              <a:lnSpc>
                <a:spcPct val="200000"/>
              </a:lnSpc>
              <a:spcBef>
                <a:spcPts val="0"/>
              </a:spcBef>
              <a:spcAft>
                <a:spcPts val="0"/>
              </a:spcAft>
              <a:buFont typeface="Arial" panose="020B0604020202020204" pitchFamily="34" charset="0"/>
              <a:buChar char="•"/>
            </a:pP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rPr>
              <a:t>有</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权要求货主承担因此而达成的运输合同</a:t>
            </a:r>
          </a:p>
        </p:txBody>
      </p:sp>
      <p:sp>
        <p:nvSpPr>
          <p:cNvPr id="2" name="文本框 1"/>
          <p:cNvSpPr txBox="1"/>
          <p:nvPr/>
        </p:nvSpPr>
        <p:spPr>
          <a:xfrm>
            <a:off x="363219" y="662940"/>
            <a:ext cx="4640431" cy="403316"/>
          </a:xfrm>
          <a:prstGeom prst="rect">
            <a:avLst/>
          </a:prstGeom>
          <a:noFill/>
        </p:spPr>
        <p:txBody>
          <a:bodyPr wrap="square" rtlCol="0" anchor="t">
            <a:spAutoFit/>
          </a:bodyPr>
          <a:lstStyle/>
          <a:p>
            <a:pPr defTabSz="1222375">
              <a:lnSpc>
                <a:spcPct val="125000"/>
              </a:lnSpc>
              <a:spcBef>
                <a:spcPts val="0"/>
              </a:spcBef>
              <a:spcAft>
                <a:spcPts val="0"/>
              </a:spcAft>
              <a:buFont typeface="Arial" panose="020B0604020202020204" pitchFamily="34" charset="0"/>
            </a:pPr>
            <a:r>
              <a:rPr b="1" dirty="0" err="1"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国际货运代理企业</a:t>
            </a:r>
            <a:r>
              <a:rPr lang="en-US" altLang="zh-CN"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权利</a:t>
            </a:r>
            <a:endPar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extLst>
      <p:ext uri="{BB962C8B-B14F-4D97-AF65-F5344CB8AC3E}">
        <p14:creationId xmlns:p14="http://schemas.microsoft.com/office/powerpoint/2010/main" val="42228160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
        <p:nvSpPr>
          <p:cNvPr id="7" name="矩形: 圆角 7"/>
          <p:cNvSpPr/>
          <p:nvPr/>
        </p:nvSpPr>
        <p:spPr>
          <a:xfrm>
            <a:off x="257810" y="1100455"/>
            <a:ext cx="6221730" cy="321119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83869" y="1136124"/>
            <a:ext cx="5887934" cy="3012658"/>
          </a:xfrm>
          <a:prstGeom prst="rect">
            <a:avLst/>
          </a:prstGeom>
          <a:noFill/>
          <a:ln w="9525">
            <a:noFill/>
            <a:miter lim="800000"/>
          </a:ln>
        </p:spPr>
        <p:txBody>
          <a:bodyPr wrap="square" lIns="57443" tIns="28721" rIns="57443" bIns="28721">
            <a:spAutoFit/>
          </a:bodyPr>
          <a:lstStyle/>
          <a:p>
            <a:pPr marL="240030" indent="-240030" defTabSz="1222375">
              <a:lnSpc>
                <a:spcPct val="200000"/>
              </a:lnSpc>
              <a:spcBef>
                <a:spcPts val="0"/>
              </a:spcBef>
              <a:spcAft>
                <a:spcPts val="0"/>
              </a:spcAft>
              <a:buFont typeface="Arial" panose="020B0604020202020204" pitchFamily="34" charset="0"/>
              <a:buChar char="•"/>
            </a:pP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rPr>
              <a:t>必须</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按规定办事，货主也许或坚持某个航运公司或者装卸港口</a:t>
            </a: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240030" indent="-240030" defTabSz="1222375">
              <a:lnSpc>
                <a:spcPct val="200000"/>
              </a:lnSpc>
              <a:spcBef>
                <a:spcPts val="0"/>
              </a:spcBef>
              <a:spcAft>
                <a:spcPts val="0"/>
              </a:spcAft>
              <a:buFont typeface="Arial" panose="020B0604020202020204" pitchFamily="34" charset="0"/>
              <a:buChar char="•"/>
            </a:pP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240030" indent="-240030" defTabSz="1222375">
              <a:lnSpc>
                <a:spcPct val="200000"/>
              </a:lnSpc>
              <a:spcBef>
                <a:spcPts val="0"/>
              </a:spcBef>
              <a:spcAft>
                <a:spcPts val="0"/>
              </a:spcAft>
              <a:buFont typeface="Arial" panose="020B0604020202020204" pitchFamily="34" charset="0"/>
              <a:buChar char="•"/>
            </a:pP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rPr>
              <a:t>货运</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代理掌握很多货主的业务信息，</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有责任对此保密</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；货运代理作为中间人，应该遵循</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诚实信用</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的原则，如实向货主同胞所委托事务的处理方法，并提供</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中肯建议</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，便于货主进行合理决策等等</a:t>
            </a: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363219" y="662940"/>
            <a:ext cx="4640431" cy="403316"/>
          </a:xfrm>
          <a:prstGeom prst="rect">
            <a:avLst/>
          </a:prstGeom>
          <a:noFill/>
        </p:spPr>
        <p:txBody>
          <a:bodyPr wrap="square" rtlCol="0" anchor="t">
            <a:spAutoFit/>
          </a:bodyPr>
          <a:lstStyle/>
          <a:p>
            <a:pPr defTabSz="1222375">
              <a:lnSpc>
                <a:spcPct val="125000"/>
              </a:lnSpc>
              <a:spcBef>
                <a:spcPts val="0"/>
              </a:spcBef>
              <a:spcAft>
                <a:spcPts val="0"/>
              </a:spcAft>
              <a:buFont typeface="Arial" panose="020B0604020202020204" pitchFamily="34" charset="0"/>
            </a:pPr>
            <a:r>
              <a:rPr b="1" dirty="0" err="1"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国际货运代理企业</a:t>
            </a:r>
            <a:r>
              <a:rPr lang="en-US" altLang="zh-CN"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义务</a:t>
            </a:r>
            <a:endPar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extLst>
      <p:ext uri="{BB962C8B-B14F-4D97-AF65-F5344CB8AC3E}">
        <p14:creationId xmlns:p14="http://schemas.microsoft.com/office/powerpoint/2010/main" val="169401918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
        <p:nvSpPr>
          <p:cNvPr id="7" name="矩形: 圆角 7"/>
          <p:cNvSpPr/>
          <p:nvPr/>
        </p:nvSpPr>
        <p:spPr>
          <a:xfrm>
            <a:off x="257810" y="1100455"/>
            <a:ext cx="6221730" cy="3529091"/>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83870" y="1280140"/>
            <a:ext cx="5995670" cy="3012658"/>
          </a:xfrm>
          <a:prstGeom prst="rect">
            <a:avLst/>
          </a:prstGeom>
          <a:noFill/>
          <a:ln w="9525">
            <a:noFill/>
            <a:miter lim="800000"/>
          </a:ln>
        </p:spPr>
        <p:txBody>
          <a:bodyPr wrap="square" lIns="57443" tIns="28721" rIns="57443" bIns="28721">
            <a:spAutoFit/>
          </a:bodyPr>
          <a:lstStyle/>
          <a:p>
            <a:r>
              <a:rPr lang="zh-CN" altLang="en-US"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货</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代：主要针对货物的报关商检以及提单进行操作。</a:t>
            </a:r>
          </a:p>
          <a:p>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船代：船进港后由港口船代负责各项针对船进行的服务与操作。</a:t>
            </a:r>
          </a:p>
          <a:p>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货代处于货主与承运人之间</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，接受货主委托，代办租船、订舱、制做有关证件、报关、报验、保险、装柜、拆装箱、签发提单、结算运杂费，甚至交单议付和结汇等，主要是做出口代理等一条龙工作。</a:t>
            </a:r>
          </a:p>
          <a:p>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船代从字面上可以知道是船公司的代理</a:t>
            </a:r>
            <a:r>
              <a:rPr lang="zh-CN" altLang="en-US" sz="1600" b="1" dirty="0" smtClean="0">
                <a:latin typeface="Times New Roman" panose="02020603050405020304" pitchFamily="18" charset="0"/>
                <a:ea typeface="黑体" panose="02010609060101010101" pitchFamily="49" charset="-122"/>
                <a:cs typeface="Times New Roman" panose="02020603050405020304" pitchFamily="18" charset="0"/>
              </a:rPr>
              <a:t>，即代理与船舶有关的业务，其工作范围有办理</a:t>
            </a:r>
            <a:r>
              <a:rPr lang="zh-CN" altLang="en-US"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引水、检疫、拖轮、靠泊、装卸货、物料、证件</a:t>
            </a:r>
            <a:r>
              <a:rPr lang="zh-CN" altLang="en-US" sz="1600" b="1" dirty="0" smtClean="0">
                <a:latin typeface="Times New Roman" panose="02020603050405020304" pitchFamily="18" charset="0"/>
                <a:ea typeface="黑体" panose="02010609060101010101" pitchFamily="49" charset="-122"/>
                <a:cs typeface="Times New Roman" panose="02020603050405020304" pitchFamily="18" charset="0"/>
              </a:rPr>
              <a:t>等，船代负责船舶业务，包括</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船舶</a:t>
            </a:r>
            <a:r>
              <a:rPr lang="zh-CN" altLang="en-US" sz="1600" b="1" dirty="0" smtClean="0">
                <a:latin typeface="Times New Roman" panose="02020603050405020304" pitchFamily="18" charset="0"/>
                <a:ea typeface="黑体" panose="02010609060101010101" pitchFamily="49" charset="-122"/>
                <a:cs typeface="Times New Roman" panose="02020603050405020304" pitchFamily="18" charset="0"/>
              </a:rPr>
              <a:t>进出口手续、协调船方和港口各部门，以保证装卸货顺利进行，另外，完成船方的委办事项，如更换船员、物料、伙食补给、船舶航修等。有时船方也会委托船代代签提单。</a:t>
            </a:r>
            <a:endParaRPr lang="zh-CN" altLang="en-US" sz="1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363220" y="662940"/>
            <a:ext cx="2540000" cy="403316"/>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lang="zh-CN" altLang="en-US"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船代和货代的区别</a:t>
            </a:r>
            <a:r>
              <a:rPr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a:t>
            </a:r>
            <a:endPar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extLst>
      <p:ext uri="{BB962C8B-B14F-4D97-AF65-F5344CB8AC3E}">
        <p14:creationId xmlns:p14="http://schemas.microsoft.com/office/powerpoint/2010/main" val="1395500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a:spLocks noChangeArrowheads="1"/>
          </p:cNvSpPr>
          <p:nvPr/>
        </p:nvSpPr>
        <p:spPr bwMode="auto">
          <a:xfrm>
            <a:off x="179115" y="571963"/>
            <a:ext cx="6552728" cy="1535330"/>
          </a:xfrm>
          <a:prstGeom prst="rect">
            <a:avLst/>
          </a:prstGeom>
          <a:noFill/>
          <a:ln w="9525">
            <a:noFill/>
            <a:miter lim="800000"/>
          </a:ln>
        </p:spPr>
        <p:txBody>
          <a:bodyPr wrap="square" lIns="57443" tIns="28721" rIns="57443" bIns="28721">
            <a:spAutoFit/>
          </a:bodyPr>
          <a:lstStyle/>
          <a:p>
            <a:pPr marL="285750" indent="-285750">
              <a:lnSpc>
                <a:spcPct val="150000"/>
              </a:lnSpc>
              <a:buFont typeface="Wingdings" pitchFamily="2" charset="2"/>
              <a:buChar char="Ø"/>
            </a:pP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当卖家和买家为运价成本叫苦连天时，众多船公司却赚得盆满钵满。</a:t>
            </a:r>
            <a:endPar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itchFamily="2" charset="2"/>
              <a:buChar char="Ø"/>
            </a:pP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今年一季度，全球航运公司巨头达飞集团，实现净利润</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20.78</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亿美元，同比暴增</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42</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倍；</a:t>
            </a:r>
            <a:endPar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itchFamily="2" charset="2"/>
              <a:buChar char="Ø"/>
            </a:pP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中远海控净利润高达</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154.5</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亿元，超过小米集团去年全年的盈利。</a:t>
            </a:r>
            <a:endPar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9" name="TextBox 1048613"/>
          <p:cNvSpPr txBox="1"/>
          <p:nvPr/>
        </p:nvSpPr>
        <p:spPr>
          <a:xfrm>
            <a:off x="257648" y="281691"/>
            <a:ext cx="235667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导论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航运最新进展</a:t>
            </a:r>
            <a:endParaRPr lang="zh-CN" altLang="en-US" sz="1600" b="1" dirty="0">
              <a:solidFill>
                <a:srgbClr val="004289"/>
              </a:solidFill>
              <a:ea typeface="黑体" panose="02010609060101010101" pitchFamily="49" charset="-122"/>
              <a:cs typeface="Arial" panose="020B0604020202020204"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975" y="2060550"/>
            <a:ext cx="5416803" cy="3020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269988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
        <p:nvSpPr>
          <p:cNvPr id="7" name="矩形: 圆角 7"/>
          <p:cNvSpPr/>
          <p:nvPr/>
        </p:nvSpPr>
        <p:spPr>
          <a:xfrm>
            <a:off x="257810" y="1100455"/>
            <a:ext cx="6221730" cy="3624391"/>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395139" y="1249943"/>
            <a:ext cx="5995670" cy="3258879"/>
          </a:xfrm>
          <a:prstGeom prst="rect">
            <a:avLst/>
          </a:prstGeom>
          <a:noFill/>
          <a:ln w="9525">
            <a:noFill/>
            <a:miter lim="800000"/>
          </a:ln>
        </p:spPr>
        <p:txBody>
          <a:bodyPr wrap="square" lIns="57443" tIns="28721" rIns="57443" bIns="28721">
            <a:spAutoFit/>
          </a:bodyPr>
          <a:lstStyle/>
          <a:p>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、定义的</a:t>
            </a:r>
            <a:r>
              <a:rPr lang="zh-CN" altLang="en-US"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不同。货</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代：</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全称为货运代理。指的是受货主的委托完成货物在进出口物流运输的某一个环节或与此有关的环节。常见的货代工作</a:t>
            </a:r>
            <a:r>
              <a:rPr lang="zh-CN" altLang="en-US" sz="1600" b="1" dirty="0" smtClean="0">
                <a:latin typeface="Times New Roman" panose="02020603050405020304" pitchFamily="18" charset="0"/>
                <a:ea typeface="黑体" panose="02010609060101010101" pitchFamily="49" charset="-122"/>
                <a:cs typeface="Times New Roman" panose="02020603050405020304" pitchFamily="18" charset="0"/>
              </a:rPr>
              <a:t>有：空</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海运进出口、进口清关、进口报关等等。</a:t>
            </a:r>
          </a:p>
          <a:p>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船代：</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全称为船舶代理。指的是针对船舶业务相关的手续和协调工作，最终确保货物在装卸得以顺利进行。常见的船代工作有：检疫、拖车、装卸货物、代签提单等等。</a:t>
            </a:r>
          </a:p>
          <a:p>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、职责的</a:t>
            </a:r>
            <a:r>
              <a:rPr lang="zh-CN" altLang="en-US"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不同。货</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代：</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本质上和第三方物流是相同的，并不是船公司的实际承运人，而是货主的委托者，帮助货主处理货物在进出口物流中的环节衔接和沟通。</a:t>
            </a:r>
          </a:p>
          <a:p>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船代：</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而船代则主要是为船舶和船公司提供一系列特定服务的。</a:t>
            </a:r>
          </a:p>
          <a:p>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、服务对象的</a:t>
            </a:r>
            <a:r>
              <a:rPr lang="zh-CN" altLang="en-US"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不同。货</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代：</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服务于广大的外贸、工厂及货主朋友，是货主和承运人之间的纽带。</a:t>
            </a:r>
          </a:p>
          <a:p>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船代：</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服务于船公司，是船公司或者承运人和港口之间的桥梁</a:t>
            </a:r>
            <a:r>
              <a:rPr lang="zh-CN" altLang="en-US" sz="1600" b="1"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363220" y="662940"/>
            <a:ext cx="2540000" cy="403316"/>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lang="zh-CN" altLang="en-US"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船代和货代的区别</a:t>
            </a:r>
            <a:r>
              <a:rPr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a:t>
            </a:r>
            <a:endParaRPr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extLst>
      <p:ext uri="{BB962C8B-B14F-4D97-AF65-F5344CB8AC3E}">
        <p14:creationId xmlns:p14="http://schemas.microsoft.com/office/powerpoint/2010/main" val="404034873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sp>
        <p:nvSpPr>
          <p:cNvPr id="2" name="文本框 1"/>
          <p:cNvSpPr txBox="1">
            <a:spLocks noChangeArrowheads="1"/>
          </p:cNvSpPr>
          <p:nvPr/>
        </p:nvSpPr>
        <p:spPr bwMode="auto">
          <a:xfrm>
            <a:off x="257810" y="734060"/>
            <a:ext cx="2566670" cy="321945"/>
          </a:xfrm>
          <a:prstGeom prst="rect">
            <a:avLst/>
          </a:prstGeom>
          <a:noFill/>
          <a:ln w="9525">
            <a:noFill/>
            <a:miter lim="800000"/>
          </a:ln>
        </p:spPr>
        <p:txBody>
          <a:bodyPr wrap="square" lIns="76804" tIns="38401" rIns="76804" bIns="38401">
            <a:spAutoFit/>
          </a:bodyPr>
          <a:lstStyle/>
          <a:p>
            <a:pPr defTabSz="1222375" fontAlgn="base" latinLnBrk="1">
              <a:spcBef>
                <a:spcPct val="0"/>
              </a:spcBef>
              <a:spcAft>
                <a:spcPct val="0"/>
              </a:spcAft>
              <a:buFont typeface="Arial" panose="020B0604020202020204" pitchFamily="34" charset="0"/>
            </a:pPr>
            <a:r>
              <a:rPr lang="zh-CN" altLang="en-US" sz="1600" b="1" kern="0"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世界十大航运公司排名：</a:t>
            </a:r>
          </a:p>
        </p:txBody>
      </p:sp>
      <p:graphicFrame>
        <p:nvGraphicFramePr>
          <p:cNvPr id="5" name="表格 4"/>
          <p:cNvGraphicFramePr>
            <a:graphicFrameLocks noGrp="1"/>
          </p:cNvGraphicFramePr>
          <p:nvPr>
            <p:extLst>
              <p:ext uri="{D42A27DB-BD31-4B8C-83A1-F6EECF244321}">
                <p14:modId xmlns:p14="http://schemas.microsoft.com/office/powerpoint/2010/main" val="1322363132"/>
              </p:ext>
            </p:extLst>
          </p:nvPr>
        </p:nvGraphicFramePr>
        <p:xfrm>
          <a:off x="708293" y="1086788"/>
          <a:ext cx="5842202" cy="3566050"/>
        </p:xfrm>
        <a:graphic>
          <a:graphicData uri="http://schemas.openxmlformats.org/drawingml/2006/table">
            <a:tbl>
              <a:tblPr firstRow="1" bandRow="1">
                <a:tableStyleId>{5C22544A-7EE6-4342-B048-85BDC9FD1C3A}</a:tableStyleId>
              </a:tblPr>
              <a:tblGrid>
                <a:gridCol w="515232">
                  <a:extLst>
                    <a:ext uri="{9D8B030D-6E8A-4147-A177-3AD203B41FA5}">
                      <a16:colId xmlns="" xmlns:a16="http://schemas.microsoft.com/office/drawing/2014/main" val="20000"/>
                    </a:ext>
                  </a:extLst>
                </a:gridCol>
                <a:gridCol w="2577854">
                  <a:extLst>
                    <a:ext uri="{9D8B030D-6E8A-4147-A177-3AD203B41FA5}">
                      <a16:colId xmlns="" xmlns:a16="http://schemas.microsoft.com/office/drawing/2014/main" val="20001"/>
                    </a:ext>
                  </a:extLst>
                </a:gridCol>
                <a:gridCol w="1116338">
                  <a:extLst>
                    <a:ext uri="{9D8B030D-6E8A-4147-A177-3AD203B41FA5}">
                      <a16:colId xmlns="" xmlns:a16="http://schemas.microsoft.com/office/drawing/2014/main" val="20002"/>
                    </a:ext>
                  </a:extLst>
                </a:gridCol>
                <a:gridCol w="1632778">
                  <a:extLst>
                    <a:ext uri="{9D8B030D-6E8A-4147-A177-3AD203B41FA5}">
                      <a16:colId xmlns="" xmlns:a16="http://schemas.microsoft.com/office/drawing/2014/main" val="20003"/>
                    </a:ext>
                  </a:extLst>
                </a:gridCol>
              </a:tblGrid>
              <a:tr h="216072">
                <a:tc>
                  <a:txBody>
                    <a:bodyPr/>
                    <a:lstStyle/>
                    <a:p>
                      <a:pPr algn="ctr"/>
                      <a:r>
                        <a:rPr lang="zh-CN" altLang="en-US" sz="1400" b="1" dirty="0">
                          <a:latin typeface="Times New Roman" pitchFamily="18" charset="0"/>
                          <a:cs typeface="Times New Roman" pitchFamily="18" charset="0"/>
                        </a:rPr>
                        <a:t>排名</a:t>
                      </a:r>
                    </a:p>
                  </a:txBody>
                  <a:tcPr marL="91444" marR="91444" marT="45715" marB="45715" anchor="ctr"/>
                </a:tc>
                <a:tc>
                  <a:txBody>
                    <a:bodyPr/>
                    <a:lstStyle/>
                    <a:p>
                      <a:pPr algn="ctr"/>
                      <a:r>
                        <a:rPr lang="zh-CN" altLang="en-US" sz="1400" b="1" dirty="0">
                          <a:latin typeface="Times New Roman" pitchFamily="18" charset="0"/>
                          <a:cs typeface="Times New Roman" pitchFamily="18" charset="0"/>
                        </a:rPr>
                        <a:t>船公司</a:t>
                      </a:r>
                    </a:p>
                  </a:txBody>
                  <a:tcPr marL="91444" marR="91444" marT="45715" marB="45715" anchor="ctr"/>
                </a:tc>
                <a:tc>
                  <a:txBody>
                    <a:bodyPr/>
                    <a:lstStyle/>
                    <a:p>
                      <a:pPr algn="ctr"/>
                      <a:r>
                        <a:rPr lang="zh-CN" altLang="en-US" sz="1400" b="1" dirty="0">
                          <a:latin typeface="Times New Roman" pitchFamily="18" charset="0"/>
                          <a:cs typeface="Times New Roman" pitchFamily="18" charset="0"/>
                        </a:rPr>
                        <a:t>国家或地区</a:t>
                      </a:r>
                    </a:p>
                  </a:txBody>
                  <a:tcPr marL="91444" marR="91444" marT="45715" marB="45715" anchor="ctr"/>
                </a:tc>
                <a:tc>
                  <a:txBody>
                    <a:bodyPr/>
                    <a:lstStyle/>
                    <a:p>
                      <a:pPr algn="ctr"/>
                      <a:r>
                        <a:rPr lang="en-US" altLang="zh-CN" sz="1400" b="1" dirty="0">
                          <a:latin typeface="Times New Roman" pitchFamily="18" charset="0"/>
                          <a:cs typeface="Times New Roman" pitchFamily="18" charset="0"/>
                        </a:rPr>
                        <a:t>2018</a:t>
                      </a:r>
                      <a:r>
                        <a:rPr lang="zh-CN" altLang="en-US" sz="1400" b="1" dirty="0">
                          <a:latin typeface="Times New Roman" pitchFamily="18" charset="0"/>
                          <a:cs typeface="Times New Roman" pitchFamily="18" charset="0"/>
                        </a:rPr>
                        <a:t>年运力</a:t>
                      </a:r>
                      <a:r>
                        <a:rPr lang="en-US" altLang="zh-CN" sz="1400" b="1" dirty="0">
                          <a:latin typeface="Times New Roman" pitchFamily="18" charset="0"/>
                          <a:cs typeface="Times New Roman" pitchFamily="18" charset="0"/>
                        </a:rPr>
                        <a:t>(TEU)</a:t>
                      </a:r>
                      <a:endParaRPr lang="zh-CN" altLang="en-US" sz="1400" b="1" dirty="0">
                        <a:latin typeface="Times New Roman" pitchFamily="18" charset="0"/>
                        <a:cs typeface="Times New Roman" pitchFamily="18" charset="0"/>
                      </a:endParaRPr>
                    </a:p>
                  </a:txBody>
                  <a:tcPr marL="91444" marR="91444" marT="45715" marB="45715" anchor="ctr"/>
                </a:tc>
                <a:extLst>
                  <a:ext uri="{0D108BD9-81ED-4DB2-BD59-A6C34878D82A}">
                    <a16:rowId xmlns="" xmlns:a16="http://schemas.microsoft.com/office/drawing/2014/main" val="10000"/>
                  </a:ext>
                </a:extLst>
              </a:tr>
              <a:tr h="216072">
                <a:tc>
                  <a:txBody>
                    <a:bodyPr/>
                    <a:lstStyle/>
                    <a:p>
                      <a:pPr algn="ctr"/>
                      <a:r>
                        <a:rPr lang="en-US" altLang="zh-CN" sz="1400" b="1" dirty="0">
                          <a:latin typeface="Times New Roman" pitchFamily="18" charset="0"/>
                          <a:cs typeface="Times New Roman" pitchFamily="18" charset="0"/>
                        </a:rPr>
                        <a:t>1</a:t>
                      </a:r>
                      <a:endParaRPr lang="zh-CN" altLang="en-US" sz="1400" b="1" dirty="0">
                        <a:latin typeface="Times New Roman" pitchFamily="18" charset="0"/>
                        <a:cs typeface="Times New Roman" pitchFamily="18" charset="0"/>
                      </a:endParaRPr>
                    </a:p>
                  </a:txBody>
                  <a:tcPr marL="91444" marR="91444" marT="45715" marB="45715" anchor="ctr"/>
                </a:tc>
                <a:tc>
                  <a:txBody>
                    <a:bodyPr/>
                    <a:lstStyle/>
                    <a:p>
                      <a:pPr algn="ctr"/>
                      <a:r>
                        <a:rPr lang="zh-CN" altLang="en-US" sz="1400" b="1" dirty="0">
                          <a:latin typeface="Times New Roman" pitchFamily="18" charset="0"/>
                          <a:cs typeface="Times New Roman" pitchFamily="18" charset="0"/>
                        </a:rPr>
                        <a:t>马士基航运</a:t>
                      </a:r>
                    </a:p>
                  </a:txBody>
                  <a:tcPr marL="91444" marR="91444" marT="45715" marB="45715" anchor="ctr"/>
                </a:tc>
                <a:tc>
                  <a:txBody>
                    <a:bodyPr/>
                    <a:lstStyle/>
                    <a:p>
                      <a:pPr algn="ctr"/>
                      <a:r>
                        <a:rPr lang="zh-CN" altLang="en-US" sz="1400" b="1" dirty="0">
                          <a:latin typeface="Times New Roman" pitchFamily="18" charset="0"/>
                          <a:cs typeface="Times New Roman" pitchFamily="18" charset="0"/>
                        </a:rPr>
                        <a:t>丹麦</a:t>
                      </a:r>
                    </a:p>
                  </a:txBody>
                  <a:tcPr marL="91444" marR="91444" marT="45715" marB="45715" anchor="ctr"/>
                </a:tc>
                <a:tc>
                  <a:txBody>
                    <a:bodyPr/>
                    <a:lstStyle/>
                    <a:p>
                      <a:pPr algn="ctr"/>
                      <a:r>
                        <a:rPr lang="en-US" altLang="zh-CN" sz="1400" b="1" dirty="0">
                          <a:latin typeface="Times New Roman" pitchFamily="18" charset="0"/>
                          <a:cs typeface="Times New Roman" pitchFamily="18" charset="0"/>
                        </a:rPr>
                        <a:t>4,043,653</a:t>
                      </a:r>
                      <a:endParaRPr lang="zh-CN" altLang="en-US" sz="1400" b="1" dirty="0">
                        <a:latin typeface="Times New Roman" pitchFamily="18" charset="0"/>
                        <a:cs typeface="Times New Roman" pitchFamily="18" charset="0"/>
                      </a:endParaRPr>
                    </a:p>
                  </a:txBody>
                  <a:tcPr marL="91444" marR="91444" marT="45715" marB="45715" anchor="ctr"/>
                </a:tc>
                <a:extLst>
                  <a:ext uri="{0D108BD9-81ED-4DB2-BD59-A6C34878D82A}">
                    <a16:rowId xmlns="" xmlns:a16="http://schemas.microsoft.com/office/drawing/2014/main" val="10001"/>
                  </a:ext>
                </a:extLst>
              </a:tr>
              <a:tr h="216072">
                <a:tc>
                  <a:txBody>
                    <a:bodyPr/>
                    <a:lstStyle/>
                    <a:p>
                      <a:pPr algn="ctr"/>
                      <a:r>
                        <a:rPr lang="en-US" altLang="zh-CN" sz="1400" b="1" dirty="0">
                          <a:latin typeface="Times New Roman" pitchFamily="18" charset="0"/>
                          <a:cs typeface="Times New Roman" pitchFamily="18" charset="0"/>
                        </a:rPr>
                        <a:t>2</a:t>
                      </a:r>
                      <a:endParaRPr lang="zh-CN" altLang="en-US" sz="1400" b="1" dirty="0">
                        <a:latin typeface="Times New Roman" pitchFamily="18" charset="0"/>
                        <a:cs typeface="Times New Roman" pitchFamily="18" charset="0"/>
                      </a:endParaRPr>
                    </a:p>
                  </a:txBody>
                  <a:tcPr marL="91444" marR="91444" marT="45715" marB="45715" anchor="ctr"/>
                </a:tc>
                <a:tc>
                  <a:txBody>
                    <a:bodyPr/>
                    <a:lstStyle/>
                    <a:p>
                      <a:pPr algn="ctr"/>
                      <a:r>
                        <a:rPr lang="zh-CN" altLang="en-US" sz="1400" b="1" dirty="0">
                          <a:latin typeface="Times New Roman" pitchFamily="18" charset="0"/>
                          <a:cs typeface="Times New Roman" pitchFamily="18" charset="0"/>
                        </a:rPr>
                        <a:t>地中海航运</a:t>
                      </a:r>
                    </a:p>
                  </a:txBody>
                  <a:tcPr marL="91444" marR="91444" marT="45715" marB="45715" anchor="ctr"/>
                </a:tc>
                <a:tc>
                  <a:txBody>
                    <a:bodyPr/>
                    <a:lstStyle/>
                    <a:p>
                      <a:pPr algn="ctr"/>
                      <a:r>
                        <a:rPr lang="zh-CN" altLang="en-US" sz="1400" b="1" dirty="0">
                          <a:latin typeface="Times New Roman" pitchFamily="18" charset="0"/>
                          <a:cs typeface="Times New Roman" pitchFamily="18" charset="0"/>
                        </a:rPr>
                        <a:t>瑞士</a:t>
                      </a:r>
                    </a:p>
                  </a:txBody>
                  <a:tcPr marL="91444" marR="91444" marT="45715" marB="45715" anchor="ctr"/>
                </a:tc>
                <a:tc>
                  <a:txBody>
                    <a:bodyPr/>
                    <a:lstStyle/>
                    <a:p>
                      <a:pPr algn="ctr"/>
                      <a:r>
                        <a:rPr lang="en-US" altLang="zh-CN" sz="1400" b="1" dirty="0">
                          <a:latin typeface="Times New Roman" pitchFamily="18" charset="0"/>
                          <a:cs typeface="Times New Roman" pitchFamily="18" charset="0"/>
                        </a:rPr>
                        <a:t>3,251,177</a:t>
                      </a:r>
                      <a:endParaRPr lang="zh-CN" altLang="en-US" sz="1400" b="1" dirty="0">
                        <a:latin typeface="Times New Roman" pitchFamily="18" charset="0"/>
                        <a:cs typeface="Times New Roman" pitchFamily="18" charset="0"/>
                      </a:endParaRPr>
                    </a:p>
                  </a:txBody>
                  <a:tcPr marL="91444" marR="91444" marT="45715" marB="45715" anchor="ctr"/>
                </a:tc>
                <a:extLst>
                  <a:ext uri="{0D108BD9-81ED-4DB2-BD59-A6C34878D82A}">
                    <a16:rowId xmlns="" xmlns:a16="http://schemas.microsoft.com/office/drawing/2014/main" val="10002"/>
                  </a:ext>
                </a:extLst>
              </a:tr>
              <a:tr h="216072">
                <a:tc>
                  <a:txBody>
                    <a:bodyPr/>
                    <a:lstStyle/>
                    <a:p>
                      <a:pPr algn="ctr"/>
                      <a:r>
                        <a:rPr lang="en-US" altLang="zh-CN" sz="1400" b="1" dirty="0">
                          <a:solidFill>
                            <a:srgbClr val="FF0000"/>
                          </a:solidFill>
                          <a:latin typeface="Times New Roman" pitchFamily="18" charset="0"/>
                          <a:cs typeface="Times New Roman" pitchFamily="18" charset="0"/>
                        </a:rPr>
                        <a:t>3</a:t>
                      </a:r>
                      <a:endParaRPr lang="zh-CN" altLang="en-US" sz="1400" b="1" dirty="0">
                        <a:solidFill>
                          <a:srgbClr val="FF0000"/>
                        </a:solidFill>
                        <a:latin typeface="Times New Roman" pitchFamily="18" charset="0"/>
                        <a:cs typeface="Times New Roman" pitchFamily="18" charset="0"/>
                      </a:endParaRPr>
                    </a:p>
                  </a:txBody>
                  <a:tcPr marL="91444" marR="91444" marT="45715" marB="45715" anchor="ctr"/>
                </a:tc>
                <a:tc>
                  <a:txBody>
                    <a:bodyPr/>
                    <a:lstStyle/>
                    <a:p>
                      <a:pPr algn="ctr"/>
                      <a:r>
                        <a:rPr lang="zh-CN" altLang="en-US" sz="1400" b="1" dirty="0" smtClean="0">
                          <a:solidFill>
                            <a:srgbClr val="FF0000"/>
                          </a:solidFill>
                          <a:latin typeface="Times New Roman" pitchFamily="18" charset="0"/>
                          <a:cs typeface="Times New Roman" pitchFamily="18" charset="0"/>
                        </a:rPr>
                        <a:t>中国远洋海运集团有限公司</a:t>
                      </a:r>
                      <a:endParaRPr lang="zh-CN" altLang="en-US" sz="1400" b="1" dirty="0">
                        <a:solidFill>
                          <a:srgbClr val="FF0000"/>
                        </a:solidFill>
                        <a:latin typeface="Times New Roman" pitchFamily="18" charset="0"/>
                        <a:cs typeface="Times New Roman" pitchFamily="18" charset="0"/>
                      </a:endParaRPr>
                    </a:p>
                  </a:txBody>
                  <a:tcPr marL="91444" marR="91444" marT="45715" marB="45715" anchor="ctr"/>
                </a:tc>
                <a:tc>
                  <a:txBody>
                    <a:bodyPr/>
                    <a:lstStyle/>
                    <a:p>
                      <a:pPr algn="ctr"/>
                      <a:r>
                        <a:rPr lang="zh-CN" altLang="en-US" sz="1400" b="1" dirty="0">
                          <a:solidFill>
                            <a:srgbClr val="FF0000"/>
                          </a:solidFill>
                          <a:latin typeface="Times New Roman" pitchFamily="18" charset="0"/>
                          <a:cs typeface="Times New Roman" pitchFamily="18" charset="0"/>
                        </a:rPr>
                        <a:t>中国</a:t>
                      </a:r>
                    </a:p>
                  </a:txBody>
                  <a:tcPr marL="91444" marR="91444" marT="45715" marB="45715" anchor="ctr"/>
                </a:tc>
                <a:tc>
                  <a:txBody>
                    <a:bodyPr/>
                    <a:lstStyle/>
                    <a:p>
                      <a:pPr algn="ctr"/>
                      <a:r>
                        <a:rPr lang="en-US" altLang="zh-CN" sz="1400" b="1" dirty="0">
                          <a:solidFill>
                            <a:srgbClr val="FF0000"/>
                          </a:solidFill>
                          <a:latin typeface="Times New Roman" pitchFamily="18" charset="0"/>
                          <a:cs typeface="Times New Roman" pitchFamily="18" charset="0"/>
                        </a:rPr>
                        <a:t>2,810,028</a:t>
                      </a:r>
                      <a:endParaRPr lang="zh-CN" altLang="en-US" sz="1400" b="1" dirty="0">
                        <a:solidFill>
                          <a:srgbClr val="FF0000"/>
                        </a:solidFill>
                        <a:latin typeface="Times New Roman" pitchFamily="18" charset="0"/>
                        <a:cs typeface="Times New Roman" pitchFamily="18" charset="0"/>
                      </a:endParaRPr>
                    </a:p>
                  </a:txBody>
                  <a:tcPr marL="91444" marR="91444" marT="45715" marB="45715" anchor="ctr"/>
                </a:tc>
                <a:extLst>
                  <a:ext uri="{0D108BD9-81ED-4DB2-BD59-A6C34878D82A}">
                    <a16:rowId xmlns="" xmlns:a16="http://schemas.microsoft.com/office/drawing/2014/main" val="10003"/>
                  </a:ext>
                </a:extLst>
              </a:tr>
              <a:tr h="216072">
                <a:tc>
                  <a:txBody>
                    <a:bodyPr/>
                    <a:lstStyle/>
                    <a:p>
                      <a:pPr algn="ctr"/>
                      <a:r>
                        <a:rPr lang="en-US" altLang="zh-CN" sz="1400" b="1" dirty="0">
                          <a:latin typeface="Times New Roman" pitchFamily="18" charset="0"/>
                          <a:cs typeface="Times New Roman" pitchFamily="18" charset="0"/>
                        </a:rPr>
                        <a:t>4</a:t>
                      </a:r>
                      <a:endParaRPr lang="zh-CN" altLang="en-US" sz="1400" b="1" dirty="0">
                        <a:latin typeface="Times New Roman" pitchFamily="18" charset="0"/>
                        <a:cs typeface="Times New Roman" pitchFamily="18" charset="0"/>
                      </a:endParaRPr>
                    </a:p>
                  </a:txBody>
                  <a:tcPr marL="91444" marR="91444" marT="45715" marB="45715" anchor="ctr"/>
                </a:tc>
                <a:tc>
                  <a:txBody>
                    <a:bodyPr/>
                    <a:lstStyle/>
                    <a:p>
                      <a:pPr algn="ctr"/>
                      <a:r>
                        <a:rPr lang="zh-CN" altLang="en-US" sz="1400" b="1" dirty="0" smtClean="0">
                          <a:latin typeface="Times New Roman" pitchFamily="18" charset="0"/>
                          <a:cs typeface="Times New Roman" pitchFamily="18" charset="0"/>
                        </a:rPr>
                        <a:t>达飞海运集团</a:t>
                      </a:r>
                      <a:r>
                        <a:rPr lang="en-US" altLang="zh-CN" sz="1400" b="1" dirty="0" smtClean="0">
                          <a:latin typeface="Times New Roman" pitchFamily="18" charset="0"/>
                          <a:cs typeface="Times New Roman" pitchFamily="18" charset="0"/>
                        </a:rPr>
                        <a:t>(CMA-CGM)</a:t>
                      </a:r>
                      <a:endParaRPr lang="zh-CN" altLang="en-US" sz="1400" b="1" dirty="0">
                        <a:latin typeface="Times New Roman" pitchFamily="18" charset="0"/>
                        <a:cs typeface="Times New Roman" pitchFamily="18" charset="0"/>
                      </a:endParaRPr>
                    </a:p>
                  </a:txBody>
                  <a:tcPr marL="91444" marR="91444" marT="45715" marB="45715" anchor="ctr"/>
                </a:tc>
                <a:tc>
                  <a:txBody>
                    <a:bodyPr/>
                    <a:lstStyle/>
                    <a:p>
                      <a:pPr algn="ctr"/>
                      <a:r>
                        <a:rPr lang="zh-CN" altLang="en-US" sz="1400" b="1" dirty="0">
                          <a:latin typeface="Times New Roman" pitchFamily="18" charset="0"/>
                          <a:cs typeface="Times New Roman" pitchFamily="18" charset="0"/>
                        </a:rPr>
                        <a:t>法国</a:t>
                      </a:r>
                    </a:p>
                  </a:txBody>
                  <a:tcPr marL="91444" marR="91444" marT="45715" marB="45715" anchor="ctr"/>
                </a:tc>
                <a:tc>
                  <a:txBody>
                    <a:bodyPr/>
                    <a:lstStyle/>
                    <a:p>
                      <a:pPr algn="ctr"/>
                      <a:r>
                        <a:rPr lang="en-US" altLang="zh-CN" sz="1400" b="1" dirty="0">
                          <a:latin typeface="Times New Roman" pitchFamily="18" charset="0"/>
                          <a:cs typeface="Times New Roman" pitchFamily="18" charset="0"/>
                        </a:rPr>
                        <a:t>2,647,097</a:t>
                      </a:r>
                      <a:endParaRPr lang="zh-CN" altLang="en-US" sz="1400" b="1" dirty="0">
                        <a:latin typeface="Times New Roman" pitchFamily="18" charset="0"/>
                        <a:cs typeface="Times New Roman" pitchFamily="18" charset="0"/>
                      </a:endParaRPr>
                    </a:p>
                  </a:txBody>
                  <a:tcPr marL="91444" marR="91444" marT="45715" marB="45715" anchor="ctr"/>
                </a:tc>
                <a:extLst>
                  <a:ext uri="{0D108BD9-81ED-4DB2-BD59-A6C34878D82A}">
                    <a16:rowId xmlns="" xmlns:a16="http://schemas.microsoft.com/office/drawing/2014/main" val="10004"/>
                  </a:ext>
                </a:extLst>
              </a:tr>
              <a:tr h="216072">
                <a:tc>
                  <a:txBody>
                    <a:bodyPr/>
                    <a:lstStyle/>
                    <a:p>
                      <a:pPr algn="ctr"/>
                      <a:r>
                        <a:rPr lang="en-US" altLang="zh-CN" sz="1400" b="1" dirty="0">
                          <a:latin typeface="Times New Roman" pitchFamily="18" charset="0"/>
                          <a:cs typeface="Times New Roman" pitchFamily="18" charset="0"/>
                        </a:rPr>
                        <a:t>5</a:t>
                      </a:r>
                      <a:endParaRPr lang="zh-CN" altLang="en-US" sz="1400" b="1" dirty="0">
                        <a:latin typeface="Times New Roman" pitchFamily="18" charset="0"/>
                        <a:cs typeface="Times New Roman" pitchFamily="18" charset="0"/>
                      </a:endParaRPr>
                    </a:p>
                  </a:txBody>
                  <a:tcPr marL="91444" marR="91444" marT="45715" marB="45715" anchor="ctr"/>
                </a:tc>
                <a:tc>
                  <a:txBody>
                    <a:bodyPr/>
                    <a:lstStyle/>
                    <a:p>
                      <a:pPr algn="ctr"/>
                      <a:r>
                        <a:rPr lang="zh-CN" altLang="en-US" sz="1400" b="1" dirty="0" smtClean="0">
                          <a:latin typeface="Times New Roman" pitchFamily="18" charset="0"/>
                          <a:cs typeface="Times New Roman" pitchFamily="18" charset="0"/>
                        </a:rPr>
                        <a:t>赫伯罗特</a:t>
                      </a:r>
                      <a:r>
                        <a:rPr lang="en-US" altLang="zh-CN" sz="1400" b="1" dirty="0" smtClean="0">
                          <a:latin typeface="Times New Roman" pitchFamily="18" charset="0"/>
                          <a:cs typeface="Times New Roman" pitchFamily="18" charset="0"/>
                        </a:rPr>
                        <a:t>(</a:t>
                      </a:r>
                      <a:r>
                        <a:rPr lang="en-US" altLang="zh-CN" sz="1400" b="1" dirty="0" err="1" smtClean="0">
                          <a:latin typeface="Times New Roman" pitchFamily="18" charset="0"/>
                          <a:cs typeface="Times New Roman" pitchFamily="18" charset="0"/>
                        </a:rPr>
                        <a:t>Hapag</a:t>
                      </a:r>
                      <a:r>
                        <a:rPr lang="en-US" altLang="zh-CN" sz="1400" b="1" dirty="0" smtClean="0">
                          <a:latin typeface="Times New Roman" pitchFamily="18" charset="0"/>
                          <a:cs typeface="Times New Roman" pitchFamily="18" charset="0"/>
                        </a:rPr>
                        <a:t> Lloyd)</a:t>
                      </a:r>
                      <a:endParaRPr lang="zh-CN" altLang="en-US" sz="1400" b="1" dirty="0">
                        <a:latin typeface="Times New Roman" pitchFamily="18" charset="0"/>
                        <a:cs typeface="Times New Roman" pitchFamily="18" charset="0"/>
                      </a:endParaRPr>
                    </a:p>
                  </a:txBody>
                  <a:tcPr marL="91444" marR="91444" marT="45715" marB="45715" anchor="ctr"/>
                </a:tc>
                <a:tc>
                  <a:txBody>
                    <a:bodyPr/>
                    <a:lstStyle/>
                    <a:p>
                      <a:pPr algn="ctr"/>
                      <a:r>
                        <a:rPr lang="zh-CN" altLang="en-US" sz="1400" b="1" dirty="0">
                          <a:latin typeface="Times New Roman" pitchFamily="18" charset="0"/>
                          <a:cs typeface="Times New Roman" pitchFamily="18" charset="0"/>
                        </a:rPr>
                        <a:t>德国</a:t>
                      </a:r>
                    </a:p>
                  </a:txBody>
                  <a:tcPr marL="91444" marR="91444" marT="45715" marB="45715" anchor="ctr"/>
                </a:tc>
                <a:tc>
                  <a:txBody>
                    <a:bodyPr/>
                    <a:lstStyle/>
                    <a:p>
                      <a:pPr algn="ctr"/>
                      <a:r>
                        <a:rPr lang="en-US" altLang="zh-CN" sz="1400" b="1" dirty="0">
                          <a:latin typeface="Times New Roman" pitchFamily="18" charset="0"/>
                          <a:cs typeface="Times New Roman" pitchFamily="18" charset="0"/>
                        </a:rPr>
                        <a:t>1,595,408</a:t>
                      </a:r>
                      <a:endParaRPr lang="zh-CN" altLang="en-US" sz="1400" b="1" dirty="0">
                        <a:latin typeface="Times New Roman" pitchFamily="18" charset="0"/>
                        <a:cs typeface="Times New Roman" pitchFamily="18" charset="0"/>
                      </a:endParaRPr>
                    </a:p>
                  </a:txBody>
                  <a:tcPr marL="91444" marR="91444" marT="45715" marB="45715" anchor="ctr"/>
                </a:tc>
                <a:extLst>
                  <a:ext uri="{0D108BD9-81ED-4DB2-BD59-A6C34878D82A}">
                    <a16:rowId xmlns="" xmlns:a16="http://schemas.microsoft.com/office/drawing/2014/main" val="10005"/>
                  </a:ext>
                </a:extLst>
              </a:tr>
              <a:tr h="216072">
                <a:tc>
                  <a:txBody>
                    <a:bodyPr/>
                    <a:lstStyle/>
                    <a:p>
                      <a:pPr algn="ctr"/>
                      <a:r>
                        <a:rPr lang="en-US" altLang="zh-CN" sz="1400" b="1" dirty="0">
                          <a:latin typeface="Times New Roman" pitchFamily="18" charset="0"/>
                          <a:cs typeface="Times New Roman" pitchFamily="18" charset="0"/>
                        </a:rPr>
                        <a:t>6</a:t>
                      </a:r>
                      <a:endParaRPr lang="zh-CN" altLang="en-US" sz="1400" b="1" dirty="0">
                        <a:latin typeface="Times New Roman" pitchFamily="18" charset="0"/>
                        <a:cs typeface="Times New Roman" pitchFamily="18" charset="0"/>
                      </a:endParaRPr>
                    </a:p>
                  </a:txBody>
                  <a:tcPr marL="91444" marR="91444" marT="45715" marB="45715" anchor="ctr"/>
                </a:tc>
                <a:tc>
                  <a:txBody>
                    <a:bodyPr/>
                    <a:lstStyle/>
                    <a:p>
                      <a:pPr algn="ctr"/>
                      <a:r>
                        <a:rPr lang="zh-CN" altLang="en-US" sz="1400" b="1" dirty="0">
                          <a:latin typeface="Times New Roman" pitchFamily="18" charset="0"/>
                          <a:cs typeface="Times New Roman" pitchFamily="18" charset="0"/>
                        </a:rPr>
                        <a:t>海洋网联</a:t>
                      </a:r>
                      <a:r>
                        <a:rPr lang="zh-CN" altLang="en-US" sz="1400" b="1" dirty="0" smtClean="0">
                          <a:latin typeface="Times New Roman" pitchFamily="18" charset="0"/>
                          <a:cs typeface="Times New Roman" pitchFamily="18" charset="0"/>
                        </a:rPr>
                        <a:t>船务</a:t>
                      </a:r>
                      <a:r>
                        <a:rPr lang="en-US" altLang="zh-CN" sz="1400" b="1" dirty="0" smtClean="0">
                          <a:latin typeface="Times New Roman" pitchFamily="18" charset="0"/>
                          <a:cs typeface="Times New Roman" pitchFamily="18" charset="0"/>
                        </a:rPr>
                        <a:t>(ONE MINATO)</a:t>
                      </a:r>
                      <a:endParaRPr lang="zh-CN" altLang="en-US" sz="1400" b="1" dirty="0">
                        <a:latin typeface="Times New Roman" pitchFamily="18" charset="0"/>
                        <a:cs typeface="Times New Roman" pitchFamily="18" charset="0"/>
                      </a:endParaRPr>
                    </a:p>
                  </a:txBody>
                  <a:tcPr marL="91444" marR="91444" marT="45715" marB="45715" anchor="ctr"/>
                </a:tc>
                <a:tc>
                  <a:txBody>
                    <a:bodyPr/>
                    <a:lstStyle/>
                    <a:p>
                      <a:pPr algn="ctr"/>
                      <a:r>
                        <a:rPr lang="zh-CN" altLang="en-US" sz="1400" b="1" dirty="0">
                          <a:latin typeface="Times New Roman" pitchFamily="18" charset="0"/>
                          <a:cs typeface="Times New Roman" pitchFamily="18" charset="0"/>
                        </a:rPr>
                        <a:t>日本</a:t>
                      </a:r>
                    </a:p>
                  </a:txBody>
                  <a:tcPr marL="91444" marR="91444" marT="45715" marB="45715" anchor="ctr"/>
                </a:tc>
                <a:tc>
                  <a:txBody>
                    <a:bodyPr/>
                    <a:lstStyle/>
                    <a:p>
                      <a:pPr algn="ctr"/>
                      <a:r>
                        <a:rPr lang="en-US" altLang="zh-CN" sz="1400" b="1" dirty="0">
                          <a:latin typeface="Times New Roman" pitchFamily="18" charset="0"/>
                          <a:cs typeface="Times New Roman" pitchFamily="18" charset="0"/>
                        </a:rPr>
                        <a:t>1,537,973</a:t>
                      </a:r>
                      <a:endParaRPr lang="zh-CN" altLang="en-US" sz="1400" b="1" dirty="0">
                        <a:latin typeface="Times New Roman" pitchFamily="18" charset="0"/>
                        <a:cs typeface="Times New Roman" pitchFamily="18" charset="0"/>
                      </a:endParaRPr>
                    </a:p>
                  </a:txBody>
                  <a:tcPr marL="91444" marR="91444" marT="45715" marB="45715" anchor="ctr"/>
                </a:tc>
                <a:extLst>
                  <a:ext uri="{0D108BD9-81ED-4DB2-BD59-A6C34878D82A}">
                    <a16:rowId xmlns="" xmlns:a16="http://schemas.microsoft.com/office/drawing/2014/main" val="10006"/>
                  </a:ext>
                </a:extLst>
              </a:tr>
              <a:tr h="216072">
                <a:tc>
                  <a:txBody>
                    <a:bodyPr/>
                    <a:lstStyle/>
                    <a:p>
                      <a:pPr algn="ctr"/>
                      <a:r>
                        <a:rPr lang="en-US" altLang="zh-CN" sz="1400" b="1" dirty="0">
                          <a:latin typeface="Times New Roman" pitchFamily="18" charset="0"/>
                          <a:cs typeface="Times New Roman" pitchFamily="18" charset="0"/>
                        </a:rPr>
                        <a:t>7</a:t>
                      </a:r>
                      <a:endParaRPr lang="zh-CN" altLang="en-US" sz="1400" b="1" dirty="0">
                        <a:latin typeface="Times New Roman" pitchFamily="18" charset="0"/>
                        <a:cs typeface="Times New Roman" pitchFamily="18" charset="0"/>
                      </a:endParaRPr>
                    </a:p>
                  </a:txBody>
                  <a:tcPr marL="91444" marR="91444" marT="45715" marB="45715" anchor="ctr"/>
                </a:tc>
                <a:tc>
                  <a:txBody>
                    <a:bodyPr/>
                    <a:lstStyle/>
                    <a:p>
                      <a:pPr algn="ctr"/>
                      <a:r>
                        <a:rPr lang="zh-CN" altLang="en-US" sz="1400" b="1" dirty="0">
                          <a:latin typeface="Times New Roman" pitchFamily="18" charset="0"/>
                          <a:cs typeface="Times New Roman" pitchFamily="18" charset="0"/>
                        </a:rPr>
                        <a:t>长荣海运</a:t>
                      </a:r>
                    </a:p>
                  </a:txBody>
                  <a:tcPr marL="91444" marR="91444" marT="45715" marB="45715" anchor="ctr"/>
                </a:tc>
                <a:tc>
                  <a:txBody>
                    <a:bodyPr/>
                    <a:lstStyle/>
                    <a:p>
                      <a:pPr algn="ctr"/>
                      <a:r>
                        <a:rPr lang="zh-CN" altLang="en-US" sz="1400" b="1" dirty="0">
                          <a:latin typeface="Times New Roman" pitchFamily="18" charset="0"/>
                          <a:cs typeface="Times New Roman" pitchFamily="18" charset="0"/>
                        </a:rPr>
                        <a:t>中国台湾</a:t>
                      </a:r>
                    </a:p>
                  </a:txBody>
                  <a:tcPr marL="91444" marR="91444" marT="45715" marB="45715" anchor="ctr"/>
                </a:tc>
                <a:tc>
                  <a:txBody>
                    <a:bodyPr/>
                    <a:lstStyle/>
                    <a:p>
                      <a:pPr algn="ctr"/>
                      <a:r>
                        <a:rPr lang="en-US" altLang="zh-CN" sz="1400" b="1" dirty="0">
                          <a:latin typeface="Times New Roman" pitchFamily="18" charset="0"/>
                          <a:cs typeface="Times New Roman" pitchFamily="18" charset="0"/>
                        </a:rPr>
                        <a:t>1,194,916</a:t>
                      </a:r>
                      <a:endParaRPr lang="zh-CN" altLang="en-US" sz="1400" b="1" dirty="0">
                        <a:latin typeface="Times New Roman" pitchFamily="18" charset="0"/>
                        <a:cs typeface="Times New Roman" pitchFamily="18" charset="0"/>
                      </a:endParaRPr>
                    </a:p>
                  </a:txBody>
                  <a:tcPr marL="91444" marR="91444" marT="45715" marB="45715" anchor="ctr"/>
                </a:tc>
                <a:extLst>
                  <a:ext uri="{0D108BD9-81ED-4DB2-BD59-A6C34878D82A}">
                    <a16:rowId xmlns="" xmlns:a16="http://schemas.microsoft.com/office/drawing/2014/main" val="10007"/>
                  </a:ext>
                </a:extLst>
              </a:tr>
              <a:tr h="216072">
                <a:tc>
                  <a:txBody>
                    <a:bodyPr/>
                    <a:lstStyle/>
                    <a:p>
                      <a:pPr algn="ctr"/>
                      <a:r>
                        <a:rPr lang="en-US" altLang="zh-CN" sz="1400" b="1" dirty="0">
                          <a:latin typeface="Times New Roman" pitchFamily="18" charset="0"/>
                          <a:cs typeface="Times New Roman" pitchFamily="18" charset="0"/>
                        </a:rPr>
                        <a:t>8</a:t>
                      </a:r>
                      <a:endParaRPr lang="zh-CN" altLang="en-US" sz="1400" b="1" dirty="0">
                        <a:latin typeface="Times New Roman" pitchFamily="18" charset="0"/>
                        <a:cs typeface="Times New Roman" pitchFamily="18" charset="0"/>
                      </a:endParaRPr>
                    </a:p>
                  </a:txBody>
                  <a:tcPr marL="91444" marR="91444" marT="45715" marB="45715" anchor="ctr"/>
                </a:tc>
                <a:tc>
                  <a:txBody>
                    <a:bodyPr/>
                    <a:lstStyle/>
                    <a:p>
                      <a:pPr algn="ctr"/>
                      <a:r>
                        <a:rPr lang="zh-CN" altLang="en-US" sz="1400" b="1" dirty="0">
                          <a:latin typeface="Times New Roman" pitchFamily="18" charset="0"/>
                          <a:cs typeface="Times New Roman" pitchFamily="18" charset="0"/>
                        </a:rPr>
                        <a:t>阳明海运</a:t>
                      </a:r>
                    </a:p>
                  </a:txBody>
                  <a:tcPr marL="91444" marR="91444" marT="45715" marB="45715" anchor="ctr"/>
                </a:tc>
                <a:tc>
                  <a:txBody>
                    <a:bodyPr/>
                    <a:lstStyle/>
                    <a:p>
                      <a:pPr algn="ctr"/>
                      <a:r>
                        <a:rPr lang="zh-CN" altLang="en-US" sz="1400" b="1" dirty="0">
                          <a:latin typeface="Times New Roman" pitchFamily="18" charset="0"/>
                          <a:cs typeface="Times New Roman" pitchFamily="18" charset="0"/>
                        </a:rPr>
                        <a:t>中国台湾</a:t>
                      </a:r>
                    </a:p>
                  </a:txBody>
                  <a:tcPr marL="91444" marR="91444" marT="45715" marB="45715" anchor="ctr"/>
                </a:tc>
                <a:tc>
                  <a:txBody>
                    <a:bodyPr/>
                    <a:lstStyle/>
                    <a:p>
                      <a:pPr algn="ctr"/>
                      <a:r>
                        <a:rPr lang="en-US" altLang="zh-CN" sz="1400" b="1" dirty="0">
                          <a:latin typeface="Times New Roman" pitchFamily="18" charset="0"/>
                          <a:cs typeface="Times New Roman" pitchFamily="18" charset="0"/>
                        </a:rPr>
                        <a:t>629,643</a:t>
                      </a:r>
                      <a:endParaRPr lang="zh-CN" altLang="en-US" sz="1400" b="1" dirty="0">
                        <a:latin typeface="Times New Roman" pitchFamily="18" charset="0"/>
                        <a:cs typeface="Times New Roman" pitchFamily="18" charset="0"/>
                      </a:endParaRPr>
                    </a:p>
                  </a:txBody>
                  <a:tcPr marL="91444" marR="91444" marT="45715" marB="45715" anchor="ctr"/>
                </a:tc>
                <a:extLst>
                  <a:ext uri="{0D108BD9-81ED-4DB2-BD59-A6C34878D82A}">
                    <a16:rowId xmlns="" xmlns:a16="http://schemas.microsoft.com/office/drawing/2014/main" val="10008"/>
                  </a:ext>
                </a:extLst>
              </a:tr>
              <a:tr h="216072">
                <a:tc>
                  <a:txBody>
                    <a:bodyPr/>
                    <a:lstStyle/>
                    <a:p>
                      <a:pPr algn="ctr"/>
                      <a:r>
                        <a:rPr lang="en-US" altLang="zh-CN" sz="1400" b="1" dirty="0">
                          <a:latin typeface="Times New Roman" pitchFamily="18" charset="0"/>
                          <a:cs typeface="Times New Roman" pitchFamily="18" charset="0"/>
                        </a:rPr>
                        <a:t>9</a:t>
                      </a:r>
                      <a:endParaRPr lang="zh-CN" altLang="en-US" sz="1400" b="1" dirty="0">
                        <a:latin typeface="Times New Roman" pitchFamily="18" charset="0"/>
                        <a:cs typeface="Times New Roman" pitchFamily="18" charset="0"/>
                      </a:endParaRPr>
                    </a:p>
                  </a:txBody>
                  <a:tcPr marL="91444" marR="91444" marT="45715" marB="45715" anchor="ctr"/>
                </a:tc>
                <a:tc>
                  <a:txBody>
                    <a:bodyPr/>
                    <a:lstStyle/>
                    <a:p>
                      <a:pPr algn="ctr"/>
                      <a:r>
                        <a:rPr lang="zh-CN" altLang="en-US" sz="1400" b="1" dirty="0">
                          <a:latin typeface="Times New Roman" pitchFamily="18" charset="0"/>
                          <a:cs typeface="Times New Roman" pitchFamily="18" charset="0"/>
                        </a:rPr>
                        <a:t>太平船务</a:t>
                      </a:r>
                    </a:p>
                  </a:txBody>
                  <a:tcPr marL="91444" marR="91444" marT="45715" marB="45715" anchor="ctr"/>
                </a:tc>
                <a:tc>
                  <a:txBody>
                    <a:bodyPr/>
                    <a:lstStyle/>
                    <a:p>
                      <a:pPr algn="ctr"/>
                      <a:r>
                        <a:rPr lang="zh-CN" altLang="en-US" sz="1400" b="1" dirty="0">
                          <a:latin typeface="Times New Roman" pitchFamily="18" charset="0"/>
                          <a:cs typeface="Times New Roman" pitchFamily="18" charset="0"/>
                        </a:rPr>
                        <a:t>新加坡</a:t>
                      </a:r>
                    </a:p>
                  </a:txBody>
                  <a:tcPr marL="91444" marR="91444" marT="45715" marB="45715" anchor="ctr"/>
                </a:tc>
                <a:tc>
                  <a:txBody>
                    <a:bodyPr/>
                    <a:lstStyle/>
                    <a:p>
                      <a:pPr algn="ctr"/>
                      <a:r>
                        <a:rPr lang="en-US" altLang="zh-CN" sz="1400" b="1" dirty="0">
                          <a:latin typeface="Times New Roman" pitchFamily="18" charset="0"/>
                          <a:cs typeface="Times New Roman" pitchFamily="18" charset="0"/>
                        </a:rPr>
                        <a:t>417,346</a:t>
                      </a:r>
                      <a:endParaRPr lang="zh-CN" altLang="en-US" sz="1400" b="1" dirty="0">
                        <a:latin typeface="Times New Roman" pitchFamily="18" charset="0"/>
                        <a:cs typeface="Times New Roman" pitchFamily="18" charset="0"/>
                      </a:endParaRPr>
                    </a:p>
                  </a:txBody>
                  <a:tcPr marL="91444" marR="91444" marT="45715" marB="45715" anchor="ctr"/>
                </a:tc>
                <a:extLst>
                  <a:ext uri="{0D108BD9-81ED-4DB2-BD59-A6C34878D82A}">
                    <a16:rowId xmlns="" xmlns:a16="http://schemas.microsoft.com/office/drawing/2014/main" val="10009"/>
                  </a:ext>
                </a:extLst>
              </a:tr>
              <a:tr h="216072">
                <a:tc>
                  <a:txBody>
                    <a:bodyPr/>
                    <a:lstStyle/>
                    <a:p>
                      <a:pPr algn="ctr"/>
                      <a:r>
                        <a:rPr lang="en-US" altLang="zh-CN" sz="1400" b="1" dirty="0">
                          <a:latin typeface="Times New Roman" pitchFamily="18" charset="0"/>
                          <a:cs typeface="Times New Roman" pitchFamily="18" charset="0"/>
                        </a:rPr>
                        <a:t>10</a:t>
                      </a:r>
                      <a:endParaRPr lang="zh-CN" altLang="en-US" sz="1400" b="1" dirty="0">
                        <a:latin typeface="Times New Roman" pitchFamily="18" charset="0"/>
                        <a:cs typeface="Times New Roman" pitchFamily="18" charset="0"/>
                      </a:endParaRPr>
                    </a:p>
                  </a:txBody>
                  <a:tcPr marL="91444" marR="91444" marT="45715" marB="45715" anchor="ctr"/>
                </a:tc>
                <a:tc>
                  <a:txBody>
                    <a:bodyPr/>
                    <a:lstStyle/>
                    <a:p>
                      <a:pPr algn="ctr"/>
                      <a:r>
                        <a:rPr lang="zh-CN" altLang="en-US" sz="1400" b="1" dirty="0">
                          <a:latin typeface="Times New Roman" pitchFamily="18" charset="0"/>
                          <a:cs typeface="Times New Roman" pitchFamily="18" charset="0"/>
                        </a:rPr>
                        <a:t>现代商船</a:t>
                      </a:r>
                    </a:p>
                  </a:txBody>
                  <a:tcPr marL="91444" marR="91444" marT="45715" marB="45715" anchor="ctr"/>
                </a:tc>
                <a:tc>
                  <a:txBody>
                    <a:bodyPr/>
                    <a:lstStyle/>
                    <a:p>
                      <a:pPr algn="ctr"/>
                      <a:r>
                        <a:rPr lang="zh-CN" altLang="en-US" sz="1400" b="1" dirty="0">
                          <a:latin typeface="Times New Roman" pitchFamily="18" charset="0"/>
                          <a:cs typeface="Times New Roman" pitchFamily="18" charset="0"/>
                        </a:rPr>
                        <a:t>韩国</a:t>
                      </a:r>
                    </a:p>
                  </a:txBody>
                  <a:tcPr marL="91444" marR="91444" marT="45715" marB="45715" anchor="ctr"/>
                </a:tc>
                <a:tc>
                  <a:txBody>
                    <a:bodyPr/>
                    <a:lstStyle/>
                    <a:p>
                      <a:pPr algn="ctr"/>
                      <a:r>
                        <a:rPr lang="en-US" altLang="zh-CN" sz="1400" b="1" dirty="0">
                          <a:latin typeface="Times New Roman" pitchFamily="18" charset="0"/>
                          <a:cs typeface="Times New Roman" pitchFamily="18" charset="0"/>
                        </a:rPr>
                        <a:t>414,073</a:t>
                      </a:r>
                      <a:endParaRPr lang="zh-CN" altLang="en-US" sz="1400" b="1" dirty="0">
                        <a:latin typeface="Times New Roman" pitchFamily="18" charset="0"/>
                        <a:cs typeface="Times New Roman" pitchFamily="18" charset="0"/>
                      </a:endParaRPr>
                    </a:p>
                  </a:txBody>
                  <a:tcPr marL="91444" marR="91444" marT="45715" marB="45715" anchor="ct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13224197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40342" y="678052"/>
            <a:ext cx="2088232" cy="1643229"/>
          </a:xfrm>
          <a:prstGeom prst="rect">
            <a:avLst/>
          </a:prstGeom>
        </p:spPr>
      </p:pic>
      <p:sp>
        <p:nvSpPr>
          <p:cNvPr id="5" name="矩形 4"/>
          <p:cNvSpPr/>
          <p:nvPr/>
        </p:nvSpPr>
        <p:spPr>
          <a:xfrm>
            <a:off x="257810" y="2321560"/>
            <a:ext cx="6120130" cy="2462213"/>
          </a:xfrm>
          <a:prstGeom prst="rect">
            <a:avLst/>
          </a:prstGeom>
        </p:spPr>
        <p:txBody>
          <a:bodyPr wrap="square">
            <a:spAutoFit/>
          </a:bodyPr>
          <a:lstStyle/>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马士基集团成立于</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1904</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总部设在丹麦哥本哈根</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，在全球100多个国家设有数百间办事机构，雇员逾六万多名，服务遍及世界各地。除航运业外，集团多元化的业务范围广及</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物流、石油及天然气之勘探和生产、造船业、航空业、工业生产、超级市场零售业和</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等范围。</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马士基海陆，作为集团的集装箱海运分支，</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是全球最大的集装箱承运人，服务网络遍及六大洲。 </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现在的马士基航运</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(MAERSK)</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是由</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Maersk </a:t>
            </a:r>
            <a:r>
              <a:rPr lang="en-US" altLang="zh-CN" sz="1400" b="1"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Sealand</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合并英国</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P&amp;O Nedlloyd</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后改组而成的，目前占世界集装箱航运市场的</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17%</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p>
          <a:p>
            <a:pPr marL="285750" indent="-285750" algn="just">
              <a:buFont typeface="Arial" panose="020B0604020202020204" pitchFamily="34" charset="0"/>
              <a:buChar char="•"/>
            </a:pP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马士基</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物流为客户提供各种一站式的服务，包括：出口物流、仓储、分拨、空运、海运代理、报关代理和拖车服务。马士基物流能够根据客户的具体要求，度身定制各种服务。马士基物流80年代末进入中国，目前在华已有16个办事机构。</a:t>
            </a:r>
          </a:p>
        </p:txBody>
      </p:sp>
      <p:sp>
        <p:nvSpPr>
          <p:cNvPr id="2" name="TextBox 1048613"/>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pic>
        <p:nvPicPr>
          <p:cNvPr id="6" name="图片 5" descr="C:\Users\lenovo\Documents\WeChat Files\wxid_kzqgc5b25gu021\FileStorage\Temp\34b49e2c07d1da523dced33b7db375cd.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8574" y="682210"/>
            <a:ext cx="3011181" cy="1623297"/>
          </a:xfrm>
          <a:prstGeom prst="rect">
            <a:avLst/>
          </a:prstGeom>
          <a:noFill/>
          <a:ln>
            <a:noFill/>
          </a:ln>
        </p:spPr>
      </p:pic>
    </p:spTree>
    <p:extLst>
      <p:ext uri="{BB962C8B-B14F-4D97-AF65-F5344CB8AC3E}">
        <p14:creationId xmlns:p14="http://schemas.microsoft.com/office/powerpoint/2010/main" val="21226532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85939" y="764406"/>
            <a:ext cx="3384376" cy="1411562"/>
          </a:xfrm>
          <a:prstGeom prst="rect">
            <a:avLst/>
          </a:prstGeom>
        </p:spPr>
      </p:pic>
      <p:sp>
        <p:nvSpPr>
          <p:cNvPr id="4" name="矩形 3"/>
          <p:cNvSpPr/>
          <p:nvPr/>
        </p:nvSpPr>
        <p:spPr>
          <a:xfrm>
            <a:off x="395139" y="2348582"/>
            <a:ext cx="5962015" cy="2246769"/>
          </a:xfrm>
          <a:prstGeom prst="rect">
            <a:avLst/>
          </a:prstGeom>
        </p:spPr>
        <p:txBody>
          <a:bodyPr wrap="square">
            <a:spAutoFit/>
          </a:bodyPr>
          <a:lstStyle/>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MSC的全称是地中海航运公司，(Mediterranean Shipping Company S.A.)</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总部位于瑞士日内瓦</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。MSC于1970年建立，2007年成为按照集装箱运力和集装箱船数量排序的世界第二大航运</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公司</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业务</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网络遍布世界各地。</a:t>
            </a:r>
          </a:p>
          <a:p>
            <a:pPr marL="285750" indent="-285750" algn="just">
              <a:buFont typeface="Arial" panose="020B0604020202020204" pitchFamily="34" charset="0"/>
              <a:buChar char="•"/>
            </a:pP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目前</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MSC在</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全世界有</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350</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个机构，</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28,000</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员工，</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255</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艘集装箱船，</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880,000 TEU</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的运力，在全球五大洲</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215</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个码头停靠，提供</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175</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条直航和组合航线服务。</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直至今日，无论依据船只数目，或是依据载运能力，地中海航运都稳据</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全球排名第二位</a:t>
            </a:r>
            <a:r>
              <a:rPr lang="zh-CN" altLang="en-US" sz="1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60</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秒内即可获取实时运价，这是地中海航运于</a:t>
            </a:r>
            <a:r>
              <a:rPr lang="en-US" altLang="zh-CN"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2020</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年升级电子商务平台</a:t>
            </a:r>
            <a:r>
              <a:rPr lang="en-US" altLang="zh-CN" sz="1400" b="1"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myMSC</a:t>
            </a:r>
            <a:r>
              <a:rPr lang="zh-CN" altLang="en-US" sz="1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后，推出的全新在线即时报价功能。</a:t>
            </a:r>
          </a:p>
        </p:txBody>
      </p:sp>
      <p:sp>
        <p:nvSpPr>
          <p:cNvPr id="2" name="TextBox 1048613"/>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pic>
        <p:nvPicPr>
          <p:cNvPr id="6" name="图片 5" descr="C:\Users\lenovo\Documents\WeChat Files\wxid_kzqgc5b25gu021\FileStorage\Temp\bb87ff7b24121c310defd26fba0d1cdc.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70315" y="771366"/>
            <a:ext cx="3089657" cy="1404602"/>
          </a:xfrm>
          <a:prstGeom prst="rect">
            <a:avLst/>
          </a:prstGeom>
          <a:noFill/>
          <a:ln>
            <a:noFill/>
          </a:ln>
        </p:spPr>
      </p:pic>
    </p:spTree>
    <p:extLst>
      <p:ext uri="{BB962C8B-B14F-4D97-AF65-F5344CB8AC3E}">
        <p14:creationId xmlns:p14="http://schemas.microsoft.com/office/powerpoint/2010/main" val="18127856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67147" y="764406"/>
            <a:ext cx="2808312" cy="1224136"/>
          </a:xfrm>
          <a:prstGeom prst="rect">
            <a:avLst/>
          </a:prstGeom>
        </p:spPr>
      </p:pic>
      <p:sp>
        <p:nvSpPr>
          <p:cNvPr id="5" name="矩形 4"/>
          <p:cNvSpPr/>
          <p:nvPr/>
        </p:nvSpPr>
        <p:spPr>
          <a:xfrm>
            <a:off x="431165" y="1988542"/>
            <a:ext cx="5724525" cy="2739211"/>
          </a:xfrm>
          <a:prstGeom prst="rect">
            <a:avLst/>
          </a:prstGeom>
        </p:spPr>
        <p:txBody>
          <a:bodyPr wrap="square">
            <a:spAutoFit/>
          </a:bodyPr>
          <a:lstStyle/>
          <a:p>
            <a:pPr marL="285750" indent="-285750" algn="just">
              <a:buFont typeface="Wingdings" pitchFamily="2" charset="2"/>
              <a:buChar char="Ø"/>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中国远洋海运集团有限公司</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简称中国远洋海运</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集团，</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CHINA COSCO SHIPPING GROUP)</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于</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2016</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18</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日在上海正式成立</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，由</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中国远洋运输</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集团</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总公司与中国海运</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集团</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总公司</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重组而成，是国务院国有资产监督管理委员会直接管理涉及国计民生和国民经济命脉的特大型中央企业</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，总部</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设在上海</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Wingdings" pitchFamily="2" charset="2"/>
              <a:buChar char="Ø"/>
            </a:pP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Wingdings" pitchFamily="2" charset="2"/>
              <a:buChar char="Ø"/>
            </a:pP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注册</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所在地为上海浦东自贸区陆家嘴金融片区内，注册资本</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110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亿元。 拥有总资产</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8800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亿元人民币，员工</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11.8</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万人</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Wingdings" pitchFamily="2" charset="2"/>
              <a:buChar char="Ø"/>
            </a:pPr>
            <a:r>
              <a:rPr lang="zh-CN" altLang="en-US" sz="1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是中国大陆最大的航运企业</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中国物流企业</a:t>
            </a:r>
            <a:r>
              <a:rPr lang="en-US" altLang="zh-CN" sz="1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50</a:t>
            </a:r>
            <a:r>
              <a:rPr lang="zh-CN" altLang="en-US" sz="1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强排名第一。</a:t>
            </a:r>
            <a:endParaRPr lang="en-US" altLang="zh-CN" sz="1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Wingdings" pitchFamily="2" charset="2"/>
              <a:buChar char="Ø"/>
            </a:pP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中远集团拥有和控制各类现代化商船近800艘，5600多万载重吨，年货运量超4亿吨，远洋航线覆盖全球160多个国家和地区的1600多个港口，</a:t>
            </a:r>
            <a:r>
              <a:rPr lang="zh-CN" altLang="en-US" sz="1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船队规模稳居中国第一、世界第二</a:t>
            </a:r>
            <a:r>
              <a:rPr lang="zh-CN" altLang="en-US" b="1" dirty="0" smtClean="0">
                <a:solidFill>
                  <a:srgbClr val="FF0000"/>
                </a:solidFill>
                <a:latin typeface="Times New Roman" panose="02020603050405020304" pitchFamily="18" charset="0"/>
                <a:cs typeface="Times New Roman" panose="02020603050405020304" pitchFamily="18" charset="0"/>
              </a:rPr>
              <a:t>。</a:t>
            </a:r>
            <a:endPar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TextBox 1048613"/>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pic>
        <p:nvPicPr>
          <p:cNvPr id="6" name="图片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5460" y="764406"/>
            <a:ext cx="3024336" cy="1224136"/>
          </a:xfrm>
          <a:prstGeom prst="rect">
            <a:avLst/>
          </a:prstGeom>
          <a:noFill/>
        </p:spPr>
      </p:pic>
    </p:spTree>
    <p:extLst>
      <p:ext uri="{BB962C8B-B14F-4D97-AF65-F5344CB8AC3E}">
        <p14:creationId xmlns:p14="http://schemas.microsoft.com/office/powerpoint/2010/main" val="401491981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907307" y="764406"/>
            <a:ext cx="2808312" cy="1224136"/>
          </a:xfrm>
          <a:prstGeom prst="rect">
            <a:avLst/>
          </a:prstGeom>
        </p:spPr>
      </p:pic>
      <p:sp>
        <p:nvSpPr>
          <p:cNvPr id="2" name="TextBox 1048613"/>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graphicFrame>
        <p:nvGraphicFramePr>
          <p:cNvPr id="3" name="表格 2"/>
          <p:cNvGraphicFramePr>
            <a:graphicFrameLocks noGrp="1"/>
          </p:cNvGraphicFramePr>
          <p:nvPr>
            <p:extLst>
              <p:ext uri="{D42A27DB-BD31-4B8C-83A1-F6EECF244321}">
                <p14:modId xmlns:p14="http://schemas.microsoft.com/office/powerpoint/2010/main" val="3360929755"/>
              </p:ext>
            </p:extLst>
          </p:nvPr>
        </p:nvGraphicFramePr>
        <p:xfrm>
          <a:off x="125003" y="2060550"/>
          <a:ext cx="6372919" cy="2523166"/>
        </p:xfrm>
        <a:graphic>
          <a:graphicData uri="http://schemas.openxmlformats.org/drawingml/2006/table">
            <a:tbl>
              <a:tblPr>
                <a:tableStyleId>{5C22544A-7EE6-4342-B048-85BDC9FD1C3A}</a:tableStyleId>
              </a:tblPr>
              <a:tblGrid>
                <a:gridCol w="1146181">
                  <a:extLst>
                    <a:ext uri="{9D8B030D-6E8A-4147-A177-3AD203B41FA5}">
                      <a16:colId xmlns="" xmlns:a16="http://schemas.microsoft.com/office/drawing/2014/main" val="20000"/>
                    </a:ext>
                  </a:extLst>
                </a:gridCol>
                <a:gridCol w="2724068">
                  <a:extLst>
                    <a:ext uri="{9D8B030D-6E8A-4147-A177-3AD203B41FA5}">
                      <a16:colId xmlns="" xmlns:a16="http://schemas.microsoft.com/office/drawing/2014/main" val="20001"/>
                    </a:ext>
                  </a:extLst>
                </a:gridCol>
                <a:gridCol w="778141">
                  <a:extLst>
                    <a:ext uri="{9D8B030D-6E8A-4147-A177-3AD203B41FA5}">
                      <a16:colId xmlns="" xmlns:a16="http://schemas.microsoft.com/office/drawing/2014/main" val="20002"/>
                    </a:ext>
                  </a:extLst>
                </a:gridCol>
                <a:gridCol w="1724529">
                  <a:extLst>
                    <a:ext uri="{9D8B030D-6E8A-4147-A177-3AD203B41FA5}">
                      <a16:colId xmlns="" xmlns:a16="http://schemas.microsoft.com/office/drawing/2014/main" val="20003"/>
                    </a:ext>
                  </a:extLst>
                </a:gridCol>
              </a:tblGrid>
              <a:tr h="583999">
                <a:tc>
                  <a:txBody>
                    <a:bodyPr/>
                    <a:lstStyle/>
                    <a:p>
                      <a:pPr algn="ctr" fontAlgn="ctr">
                        <a:lnSpc>
                          <a:spcPct val="150000"/>
                        </a:lnSpc>
                      </a:pPr>
                      <a:r>
                        <a:rPr lang="en-US" altLang="zh-CN" sz="1400" b="1" u="none" strike="noStrike" dirty="0">
                          <a:effectLst/>
                          <a:latin typeface="Times New Roman" panose="02020603050405020304" pitchFamily="18" charset="0"/>
                          <a:cs typeface="Times New Roman" panose="02020603050405020304" pitchFamily="18" charset="0"/>
                        </a:rPr>
                        <a:t>601866/2866</a:t>
                      </a:r>
                      <a:endParaRPr lang="en-US" altLang="zh-CN"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400" b="1" u="none" strike="noStrike" dirty="0">
                          <a:effectLst/>
                          <a:latin typeface="Times New Roman" panose="02020603050405020304" pitchFamily="18" charset="0"/>
                          <a:cs typeface="Times New Roman" panose="02020603050405020304" pitchFamily="18" charset="0"/>
                        </a:rPr>
                        <a:t>中远海运发展股份有限公司★</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400" b="1" u="none" strike="noStrike" dirty="0">
                          <a:solidFill>
                            <a:srgbClr val="FF0000"/>
                          </a:solidFill>
                          <a:effectLst/>
                          <a:latin typeface="Times New Roman" panose="02020603050405020304" pitchFamily="18" charset="0"/>
                          <a:cs typeface="Times New Roman" panose="02020603050405020304" pitchFamily="18" charset="0"/>
                        </a:rPr>
                        <a:t>中远海发</a:t>
                      </a:r>
                      <a:endParaRPr lang="zh-CN" altLang="en-US" sz="1400" b="1" i="0" u="none" strike="noStrike" dirty="0">
                        <a:solidFill>
                          <a:srgbClr val="FF0000"/>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400" b="1" u="none" strike="noStrike">
                          <a:effectLst/>
                          <a:latin typeface="Times New Roman" panose="02020603050405020304" pitchFamily="18" charset="0"/>
                          <a:cs typeface="Times New Roman" panose="02020603050405020304" pitchFamily="18" charset="0"/>
                        </a:rPr>
                        <a:t>上海证券交易所、香港交易所</a:t>
                      </a:r>
                      <a:endParaRPr lang="zh-CN" alt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6309" marR="6309" marT="6309" marB="0" anchor="ctr"/>
                </a:tc>
                <a:extLst>
                  <a:ext uri="{0D108BD9-81ED-4DB2-BD59-A6C34878D82A}">
                    <a16:rowId xmlns="" xmlns:a16="http://schemas.microsoft.com/office/drawing/2014/main" val="10000"/>
                  </a:ext>
                </a:extLst>
              </a:tr>
              <a:tr h="583999">
                <a:tc>
                  <a:txBody>
                    <a:bodyPr/>
                    <a:lstStyle/>
                    <a:p>
                      <a:pPr algn="ctr" fontAlgn="ctr">
                        <a:lnSpc>
                          <a:spcPct val="150000"/>
                        </a:lnSpc>
                      </a:pPr>
                      <a:r>
                        <a:rPr lang="en-US" altLang="zh-CN" sz="1400" b="1" u="none" strike="noStrike" dirty="0">
                          <a:effectLst/>
                          <a:latin typeface="Times New Roman" panose="02020603050405020304" pitchFamily="18" charset="0"/>
                          <a:cs typeface="Times New Roman" panose="02020603050405020304" pitchFamily="18" charset="0"/>
                        </a:rPr>
                        <a:t>601919/1919</a:t>
                      </a:r>
                      <a:endParaRPr lang="en-US" altLang="zh-CN"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400" b="1" u="none" strike="noStrike" dirty="0">
                          <a:effectLst/>
                          <a:latin typeface="Times New Roman" panose="02020603050405020304" pitchFamily="18" charset="0"/>
                          <a:cs typeface="Times New Roman" panose="02020603050405020304" pitchFamily="18" charset="0"/>
                        </a:rPr>
                        <a:t>中远海运控股股份有限公司★</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400" b="1" u="none" strike="noStrike" dirty="0">
                          <a:solidFill>
                            <a:srgbClr val="FF0000"/>
                          </a:solidFill>
                          <a:effectLst/>
                          <a:latin typeface="Times New Roman" panose="02020603050405020304" pitchFamily="18" charset="0"/>
                          <a:cs typeface="Times New Roman" panose="02020603050405020304" pitchFamily="18" charset="0"/>
                        </a:rPr>
                        <a:t>中远海控</a:t>
                      </a:r>
                      <a:endParaRPr lang="zh-CN" altLang="en-US" sz="1400" b="1" i="0" u="none" strike="noStrike" dirty="0">
                        <a:solidFill>
                          <a:srgbClr val="FF0000"/>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400" b="1" u="none" strike="noStrike">
                          <a:effectLst/>
                          <a:latin typeface="Times New Roman" panose="02020603050405020304" pitchFamily="18" charset="0"/>
                          <a:cs typeface="Times New Roman" panose="02020603050405020304" pitchFamily="18" charset="0"/>
                        </a:rPr>
                        <a:t>上海证券交易所、香港交易所</a:t>
                      </a:r>
                      <a:endParaRPr lang="zh-CN" alt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6309" marR="6309" marT="6309" marB="0" anchor="ctr"/>
                </a:tc>
                <a:extLst>
                  <a:ext uri="{0D108BD9-81ED-4DB2-BD59-A6C34878D82A}">
                    <a16:rowId xmlns="" xmlns:a16="http://schemas.microsoft.com/office/drawing/2014/main" val="10001"/>
                  </a:ext>
                </a:extLst>
              </a:tr>
              <a:tr h="583999">
                <a:tc>
                  <a:txBody>
                    <a:bodyPr/>
                    <a:lstStyle/>
                    <a:p>
                      <a:pPr algn="ctr" fontAlgn="ctr">
                        <a:lnSpc>
                          <a:spcPct val="150000"/>
                        </a:lnSpc>
                      </a:pPr>
                      <a:r>
                        <a:rPr lang="en-US" altLang="zh-CN" sz="1400" b="1" u="none" strike="noStrike">
                          <a:effectLst/>
                          <a:latin typeface="Times New Roman" panose="02020603050405020304" pitchFamily="18" charset="0"/>
                          <a:cs typeface="Times New Roman" panose="02020603050405020304" pitchFamily="18" charset="0"/>
                        </a:rPr>
                        <a:t>600026/1138</a:t>
                      </a:r>
                      <a:endParaRPr lang="en-US" altLang="zh-CN" sz="1400" b="1" i="0" u="none" strike="noStrike">
                        <a:solidFill>
                          <a:srgbClr val="000000"/>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400" b="1" u="none" strike="noStrike">
                          <a:effectLst/>
                          <a:latin typeface="Times New Roman" panose="02020603050405020304" pitchFamily="18" charset="0"/>
                          <a:cs typeface="Times New Roman" panose="02020603050405020304" pitchFamily="18" charset="0"/>
                        </a:rPr>
                        <a:t>中远海运能源运输股份有限公司★</a:t>
                      </a:r>
                      <a:endParaRPr lang="zh-CN" alt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400" b="1" u="none" strike="noStrike" dirty="0">
                          <a:solidFill>
                            <a:srgbClr val="FF0000"/>
                          </a:solidFill>
                          <a:effectLst/>
                          <a:latin typeface="Times New Roman" panose="02020603050405020304" pitchFamily="18" charset="0"/>
                          <a:cs typeface="Times New Roman" panose="02020603050405020304" pitchFamily="18" charset="0"/>
                        </a:rPr>
                        <a:t>中远海能</a:t>
                      </a:r>
                      <a:endParaRPr lang="zh-CN" altLang="en-US" sz="1400" b="1" i="0" u="none" strike="noStrike" dirty="0">
                        <a:solidFill>
                          <a:srgbClr val="FF0000"/>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400" b="1" u="none" strike="noStrike">
                          <a:effectLst/>
                          <a:latin typeface="Times New Roman" panose="02020603050405020304" pitchFamily="18" charset="0"/>
                          <a:cs typeface="Times New Roman" panose="02020603050405020304" pitchFamily="18" charset="0"/>
                        </a:rPr>
                        <a:t>上海证券交易所、香港交易所</a:t>
                      </a:r>
                      <a:endParaRPr lang="zh-CN" alt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6309" marR="6309" marT="6309" marB="0" anchor="ctr"/>
                </a:tc>
                <a:extLst>
                  <a:ext uri="{0D108BD9-81ED-4DB2-BD59-A6C34878D82A}">
                    <a16:rowId xmlns="" xmlns:a16="http://schemas.microsoft.com/office/drawing/2014/main" val="10002"/>
                  </a:ext>
                </a:extLst>
              </a:tr>
              <a:tr h="583999">
                <a:tc>
                  <a:txBody>
                    <a:bodyPr/>
                    <a:lstStyle/>
                    <a:p>
                      <a:pPr algn="ctr" fontAlgn="ctr">
                        <a:lnSpc>
                          <a:spcPct val="150000"/>
                        </a:lnSpc>
                      </a:pPr>
                      <a:r>
                        <a:rPr lang="en-US" altLang="zh-CN" sz="1400" b="1" u="none" strike="noStrike">
                          <a:effectLst/>
                          <a:latin typeface="Times New Roman" panose="02020603050405020304" pitchFamily="18" charset="0"/>
                          <a:cs typeface="Times New Roman" panose="02020603050405020304" pitchFamily="18" charset="0"/>
                        </a:rPr>
                        <a:t>600428</a:t>
                      </a:r>
                      <a:endParaRPr lang="en-US" altLang="zh-CN" sz="1400" b="1" i="0" u="none" strike="noStrike">
                        <a:solidFill>
                          <a:srgbClr val="000000"/>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400" b="1" u="none" strike="noStrike">
                          <a:effectLst/>
                          <a:latin typeface="Times New Roman" panose="02020603050405020304" pitchFamily="18" charset="0"/>
                          <a:cs typeface="Times New Roman" panose="02020603050405020304" pitchFamily="18" charset="0"/>
                        </a:rPr>
                        <a:t>中远海运特种运输股份有限公司★</a:t>
                      </a:r>
                      <a:endParaRPr lang="zh-CN" alt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400" b="1" u="none" strike="noStrike" dirty="0">
                          <a:solidFill>
                            <a:srgbClr val="FF0000"/>
                          </a:solidFill>
                          <a:effectLst/>
                          <a:latin typeface="Times New Roman" panose="02020603050405020304" pitchFamily="18" charset="0"/>
                          <a:cs typeface="Times New Roman" panose="02020603050405020304" pitchFamily="18" charset="0"/>
                        </a:rPr>
                        <a:t>中远海特</a:t>
                      </a:r>
                      <a:endParaRPr lang="zh-CN" altLang="en-US" sz="1400" b="1" i="0" u="none" strike="noStrike" dirty="0">
                        <a:solidFill>
                          <a:srgbClr val="FF0000"/>
                        </a:solidFill>
                        <a:effectLst/>
                        <a:latin typeface="Times New Roman" panose="02020603050405020304" pitchFamily="18" charset="0"/>
                        <a:cs typeface="Times New Roman" panose="02020603050405020304" pitchFamily="18" charset="0"/>
                      </a:endParaRPr>
                    </a:p>
                  </a:txBody>
                  <a:tcPr marL="6309" marR="6309" marT="6309" marB="0" anchor="ctr"/>
                </a:tc>
                <a:tc>
                  <a:txBody>
                    <a:bodyPr/>
                    <a:lstStyle/>
                    <a:p>
                      <a:pPr algn="ctr" fontAlgn="ctr">
                        <a:lnSpc>
                          <a:spcPct val="150000"/>
                        </a:lnSpc>
                      </a:pPr>
                      <a:r>
                        <a:rPr lang="zh-CN" altLang="en-US" sz="1400" b="1" u="none" strike="noStrike" dirty="0">
                          <a:effectLst/>
                          <a:latin typeface="Times New Roman" panose="02020603050405020304" pitchFamily="18" charset="0"/>
                          <a:cs typeface="Times New Roman" panose="02020603050405020304" pitchFamily="18" charset="0"/>
                        </a:rPr>
                        <a:t>上海证券交易所</a:t>
                      </a:r>
                      <a:endParaRPr lang="zh-CN" alt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09" marR="6309" marT="6309" marB="0" anchor="ct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0056427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48613"/>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07" y="692398"/>
            <a:ext cx="6603670" cy="3972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04549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48613"/>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94" y="9524"/>
            <a:ext cx="6746030" cy="512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51394" y="594995"/>
            <a:ext cx="6746030" cy="96149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480423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7809" y="2276574"/>
            <a:ext cx="6378451" cy="2031325"/>
          </a:xfrm>
          <a:prstGeom prst="rect">
            <a:avLst/>
          </a:prstGeom>
        </p:spPr>
        <p:txBody>
          <a:bodyPr wrap="square">
            <a:spAutoFit/>
          </a:bodyPr>
          <a:lstStyle/>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法国达飞</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(CMA CGM)</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始建于</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1978</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年，总部设在法国马赛。截止</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2009</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12</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月，该公司在全球运营集装箱船舶</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352</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艘，装载力为</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790,000TEU</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，共有航线</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170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条，在全球</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150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个国家和地区设立了</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650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家分公司和办事机构</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中国</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63</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个</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，在全球范围内拥有雇员</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16,400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人，其航迹遍及全球</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400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个港口，服务网络横跨五洲四海。</a:t>
            </a: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1996</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1999</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年成功收购了法国最大的国营船公司</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法国国家航运公司</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(CGM)</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和澳大利亚国家航运公司</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(ANL)</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，正式更名为“</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CMA CGM”</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en-US" altLang="zh-CN" sz="1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2021</a:t>
            </a:r>
            <a:r>
              <a:rPr lang="zh-CN" altLang="en-US" sz="1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年，订购了</a:t>
            </a:r>
            <a:r>
              <a:rPr lang="en-US" altLang="zh-CN" sz="1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艘</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13,000TEU</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集装箱船、</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艘</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15,000TEU</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集装箱船和</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艘</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5000TEU</a:t>
            </a:r>
            <a:r>
              <a:rPr lang="zh-CN" altLang="en-US" sz="1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集装箱船。</a:t>
            </a:r>
            <a:endPar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TextBox 1048613"/>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254234" y="701300"/>
            <a:ext cx="3154025" cy="1431258"/>
          </a:xfrm>
          <a:prstGeom prst="rect">
            <a:avLst/>
          </a:prstGeom>
          <a:noFill/>
        </p:spPr>
      </p:pic>
      <p:pic>
        <p:nvPicPr>
          <p:cNvPr id="7" name="图片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1835" y="692398"/>
            <a:ext cx="3224426" cy="1440160"/>
          </a:xfrm>
          <a:prstGeom prst="rect">
            <a:avLst/>
          </a:prstGeom>
          <a:noFill/>
        </p:spPr>
      </p:pic>
    </p:spTree>
    <p:extLst>
      <p:ext uri="{BB962C8B-B14F-4D97-AF65-F5344CB8AC3E}">
        <p14:creationId xmlns:p14="http://schemas.microsoft.com/office/powerpoint/2010/main" val="22584174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7809" y="2276574"/>
            <a:ext cx="6378451" cy="2031325"/>
          </a:xfrm>
          <a:prstGeom prst="rect">
            <a:avLst/>
          </a:prstGeom>
        </p:spPr>
        <p:txBody>
          <a:bodyPr wrap="square">
            <a:spAutoFit/>
          </a:bodyPr>
          <a:lstStyle/>
          <a:p>
            <a:pPr marL="285750" indent="-285750" algn="just">
              <a:buFont typeface="Arial" panose="020B0604020202020204" pitchFamily="34" charset="0"/>
              <a:buChar char="•"/>
            </a:pP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公司代码：</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HPL</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船公司英文名称：</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HAPAG-LLOYD CONTAINER LINE GMBH</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船公司中文名：赫伯罗特货柜航运有限公司</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船公司简称：赫伯罗特</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赫伯罗特是德国运输公司组成的一个货柜航运公司</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它成立于</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1970</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年由</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1847</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年的哈帕格和</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1856</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年的北德意志劳埃德</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(NDL)</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两个</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19</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世纪的公司合并的</a:t>
            </a:r>
            <a:r>
              <a:rPr lang="zh-CN" altLang="en-US" sz="1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2005</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年，赫伯罗特</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(HPL)</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收购了加拿大太平洋航运公司，从而成为世界五大集装箱船公司之一。</a:t>
            </a:r>
          </a:p>
        </p:txBody>
      </p:sp>
      <p:sp>
        <p:nvSpPr>
          <p:cNvPr id="2" name="TextBox 1048613"/>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257810" y="740813"/>
            <a:ext cx="3017649" cy="1463752"/>
          </a:xfrm>
          <a:prstGeom prst="rect">
            <a:avLst/>
          </a:prstGeom>
          <a:noFill/>
        </p:spPr>
      </p:pic>
      <p:pic>
        <p:nvPicPr>
          <p:cNvPr id="9" name="图片 8" descr="C:\Users\lenovo\Documents\WeChat Files\wxid_kzqgc5b25gu021\FileStorage\Temp\68537497d3352a8c4b5e1310b44d44c5.png"/>
          <p:cNvPicPr/>
          <p:nvPr/>
        </p:nvPicPr>
        <p:blipFill>
          <a:blip r:embed="rId4">
            <a:extLst>
              <a:ext uri="{28A0092B-C50C-407E-A947-70E740481C1C}">
                <a14:useLocalDpi xmlns:a14="http://schemas.microsoft.com/office/drawing/2010/main" val="0"/>
              </a:ext>
            </a:extLst>
          </a:blip>
          <a:srcRect/>
          <a:stretch>
            <a:fillRect/>
          </a:stretch>
        </p:blipFill>
        <p:spPr bwMode="auto">
          <a:xfrm>
            <a:off x="3275459" y="740813"/>
            <a:ext cx="3360801" cy="1463752"/>
          </a:xfrm>
          <a:prstGeom prst="rect">
            <a:avLst/>
          </a:prstGeom>
          <a:noFill/>
          <a:ln>
            <a:noFill/>
          </a:ln>
        </p:spPr>
      </p:pic>
    </p:spTree>
    <p:extLst>
      <p:ext uri="{BB962C8B-B14F-4D97-AF65-F5344CB8AC3E}">
        <p14:creationId xmlns:p14="http://schemas.microsoft.com/office/powerpoint/2010/main" val="3935653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a:spLocks noChangeArrowheads="1"/>
          </p:cNvSpPr>
          <p:nvPr/>
        </p:nvSpPr>
        <p:spPr bwMode="auto">
          <a:xfrm>
            <a:off x="438304" y="908422"/>
            <a:ext cx="5941695" cy="3012658"/>
          </a:xfrm>
          <a:prstGeom prst="rect">
            <a:avLst/>
          </a:prstGeom>
          <a:noFill/>
          <a:ln w="9525">
            <a:noFill/>
            <a:miter lim="800000"/>
          </a:ln>
        </p:spPr>
        <p:txBody>
          <a:bodyPr wrap="square" lIns="57443" tIns="28721" rIns="57443" bIns="28721">
            <a:spAutoFit/>
          </a:bodyPr>
          <a:lstStyle/>
          <a:p>
            <a:pPr marL="285750" indent="-285750">
              <a:lnSpc>
                <a:spcPct val="150000"/>
              </a:lnSpc>
              <a:buFont typeface="Wingdings" pitchFamily="2" charset="2"/>
              <a:buChar char="Ø"/>
            </a:pP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美国</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零售巨头沃尔玛透露，已租用集装箱船，以缓解威胁其盈利的供应链中断问题</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itchFamily="2" charset="2"/>
              <a:buChar char="Ø"/>
            </a:pP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沃尔玛</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报告</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称，过去</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12</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个月的营收为</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5.66</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亿美元。该公司拥有租船的资源，以确保货架上的货物充足，但相对于美国和其它地方在当前集装箱短缺中努力争取空位的小型零售商来说，情况要糟糕得多</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itchFamily="2" charset="2"/>
              <a:buChar char="Ø"/>
            </a:pP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由于供应链中断威胁到货品销售，因此迫切需要运货船舶。然而小型零售商就没有这种奢侈的租船能力了。</a:t>
            </a:r>
          </a:p>
        </p:txBody>
      </p:sp>
      <p:sp>
        <p:nvSpPr>
          <p:cNvPr id="9" name="TextBox 1048613"/>
          <p:cNvSpPr txBox="1"/>
          <p:nvPr/>
        </p:nvSpPr>
        <p:spPr>
          <a:xfrm>
            <a:off x="257648" y="281691"/>
            <a:ext cx="235667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导论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航运最新进展</a:t>
            </a:r>
            <a:endParaRPr lang="zh-CN" altLang="en-US" sz="16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85269988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0847" y="2204566"/>
            <a:ext cx="6509717" cy="2462213"/>
          </a:xfrm>
          <a:prstGeom prst="rect">
            <a:avLst/>
          </a:prstGeom>
        </p:spPr>
        <p:txBody>
          <a:bodyPr wrap="square">
            <a:spAutoFit/>
          </a:bodyPr>
          <a:lstStyle/>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船公司代码：</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ONE</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船公司英文名称：</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Ocean Network Express (China) Ltd., Shenzhen </a:t>
            </a:r>
            <a:r>
              <a:rPr lang="en-US" altLang="zh-CN" sz="1400" b="1" dirty="0" err="1">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Branc</a:t>
            </a:r>
            <a:endPar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船公司中文名：海洋网联船务</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中国</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有限公司</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船公司简称： 海洋网联</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船务</a:t>
            </a: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endPar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由日本三大航运公司</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日本邮船、商船三井、川崎汽船整合集运业务而成的</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Ocean Network Express(</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简称</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ONE</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2018</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日正式运营</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公司</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目前拥有</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240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艘集装箱船舶，其中包括</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31</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艘超大型集装箱船舶，运营航线覆盖北美洲、拉丁美洲、欧洲地中海、中东、非洲、大洋洲及亚洲等主要港口，服务网络覆盖全球超过</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90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个国家和地区。</a:t>
            </a:r>
          </a:p>
        </p:txBody>
      </p:sp>
      <p:sp>
        <p:nvSpPr>
          <p:cNvPr id="2" name="TextBox 1048613"/>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7834" y="711310"/>
            <a:ext cx="2195339" cy="134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descr="C:\Users\lenovo\Documents\WeChat Files\wxid_kzqgc5b25gu021\FileStorage\Temp\20b573c347d20e0dc267912e322f36b2.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3578" y="711310"/>
            <a:ext cx="2304256" cy="1349240"/>
          </a:xfrm>
          <a:prstGeom prst="rect">
            <a:avLst/>
          </a:prstGeom>
          <a:noFill/>
          <a:ln>
            <a:noFill/>
          </a:ln>
        </p:spPr>
      </p:pic>
      <p:pic>
        <p:nvPicPr>
          <p:cNvPr id="7" name="图片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47" y="711310"/>
            <a:ext cx="2214831" cy="1349240"/>
          </a:xfrm>
          <a:prstGeom prst="rect">
            <a:avLst/>
          </a:prstGeom>
          <a:noFill/>
        </p:spPr>
      </p:pic>
    </p:spTree>
    <p:extLst>
      <p:ext uri="{BB962C8B-B14F-4D97-AF65-F5344CB8AC3E}">
        <p14:creationId xmlns:p14="http://schemas.microsoft.com/office/powerpoint/2010/main" val="10871208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4495" y="2327817"/>
            <a:ext cx="6509717" cy="2462213"/>
          </a:xfrm>
          <a:prstGeom prst="rect">
            <a:avLst/>
          </a:prstGeom>
        </p:spPr>
        <p:txBody>
          <a:bodyPr wrap="square">
            <a:spAutoFit/>
          </a:bodyPr>
          <a:lstStyle/>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船公司代码：</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EMC</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船公司英文名称：</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EVERGREEN MARINE CORP. (TAIWAN) LTD.</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船公司中文名：荣海运股份有限公司</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船公司简称：长荣海运</a:t>
            </a:r>
          </a:p>
          <a:p>
            <a:pPr marL="285750" indent="-285750" algn="just">
              <a:buFont typeface="Arial" panose="020B0604020202020204" pitchFamily="34" charset="0"/>
              <a:buChar char="•"/>
            </a:pPr>
            <a:endPar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长荣海运</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(EMC)</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创立于</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1968</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9</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日，成立之初，仅以一艘二十年船龄的杂货船刻苦经营，发展至今，共经营约</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120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艘全货柜</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轮。</a:t>
            </a: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1984</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年，长荣海运</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(EMC)</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开辟了史无前例的环球东西双向全货柜定期</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航线。</a:t>
            </a: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2021</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月，长</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荣海运“</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Ever Given”</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号轮在苏伊士运河南部搁浅，并导致运河阻塞积压大量船舶。</a:t>
            </a:r>
          </a:p>
        </p:txBody>
      </p:sp>
      <p:sp>
        <p:nvSpPr>
          <p:cNvPr id="2" name="TextBox 1048613"/>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741531" y="695454"/>
            <a:ext cx="1776730" cy="1617980"/>
          </a:xfrm>
          <a:prstGeom prst="rect">
            <a:avLst/>
          </a:prstGeom>
          <a:noFill/>
        </p:spPr>
      </p:pic>
      <p:pic>
        <p:nvPicPr>
          <p:cNvPr id="9" name="图片 8" descr="C:\Users\lenovo\Documents\WeChat Files\wxid_kzqgc5b25gu021\FileStorage\Temp\1465e8af117d727ebed74b798fca42e8.png"/>
          <p:cNvPicPr/>
          <p:nvPr/>
        </p:nvPicPr>
        <p:blipFill>
          <a:blip r:embed="rId4">
            <a:extLst>
              <a:ext uri="{28A0092B-C50C-407E-A947-70E740481C1C}">
                <a14:useLocalDpi xmlns:a14="http://schemas.microsoft.com/office/drawing/2010/main" val="0"/>
              </a:ext>
            </a:extLst>
          </a:blip>
          <a:srcRect/>
          <a:stretch>
            <a:fillRect/>
          </a:stretch>
        </p:blipFill>
        <p:spPr bwMode="auto">
          <a:xfrm>
            <a:off x="2518261" y="695454"/>
            <a:ext cx="3623870" cy="1617980"/>
          </a:xfrm>
          <a:prstGeom prst="rect">
            <a:avLst/>
          </a:prstGeom>
          <a:noFill/>
          <a:ln>
            <a:noFill/>
          </a:ln>
        </p:spPr>
      </p:pic>
    </p:spTree>
    <p:extLst>
      <p:ext uri="{BB962C8B-B14F-4D97-AF65-F5344CB8AC3E}">
        <p14:creationId xmlns:p14="http://schemas.microsoft.com/office/powerpoint/2010/main" val="29497646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6503" y="2204566"/>
            <a:ext cx="6269316" cy="2246769"/>
          </a:xfrm>
          <a:prstGeom prst="rect">
            <a:avLst/>
          </a:prstGeom>
        </p:spPr>
        <p:txBody>
          <a:bodyPr wrap="square">
            <a:spAutoFit/>
          </a:bodyPr>
          <a:lstStyle/>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船公司代码：</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ML</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船公司英文名称：</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YANG MING MARINE TRANSPORT CORP.</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船公司中文名：阳明海运股份有限公司</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船公司简称：阳明海运</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阳明海运</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(YML)</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成立于</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1972</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12</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28</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日，总公司设立于台湾省基隆市。</a:t>
            </a:r>
          </a:p>
          <a:p>
            <a:pPr marL="285750" indent="-285750" algn="just">
              <a:buFont typeface="Arial" panose="020B0604020202020204" pitchFamily="34" charset="0"/>
              <a:buChar char="•"/>
            </a:pP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阳明海运</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(YML)</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是平均船龄更全球最年轻的公司之一</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由台湾船厂为阳明海运建造的</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艘</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2800TEU</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支线集装箱船，于</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2020</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月，获得了美国船级社（</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ABS</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DNV GL</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、法国船级社（</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BV</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）等机构颁发的智能船舶</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认证。</a:t>
            </a:r>
            <a:endPar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TextBox 1048613"/>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23131" y="692398"/>
            <a:ext cx="2661178" cy="1296144"/>
          </a:xfrm>
          <a:prstGeom prst="rect">
            <a:avLst/>
          </a:prstGeom>
          <a:noFill/>
        </p:spPr>
      </p:pic>
      <p:pic>
        <p:nvPicPr>
          <p:cNvPr id="7" name="图片 6" descr="C:\Users\lenovo\Documents\WeChat Files\wxid_kzqgc5b25gu021\FileStorage\Temp\1885ed722646270d3f45a98a151f7c71.png"/>
          <p:cNvPicPr/>
          <p:nvPr/>
        </p:nvPicPr>
        <p:blipFill>
          <a:blip r:embed="rId4">
            <a:extLst>
              <a:ext uri="{28A0092B-C50C-407E-A947-70E740481C1C}">
                <a14:useLocalDpi xmlns:a14="http://schemas.microsoft.com/office/drawing/2010/main" val="0"/>
              </a:ext>
            </a:extLst>
          </a:blip>
          <a:srcRect/>
          <a:stretch>
            <a:fillRect/>
          </a:stretch>
        </p:blipFill>
        <p:spPr bwMode="auto">
          <a:xfrm>
            <a:off x="2984309" y="692398"/>
            <a:ext cx="3528391" cy="1296144"/>
          </a:xfrm>
          <a:prstGeom prst="rect">
            <a:avLst/>
          </a:prstGeom>
          <a:noFill/>
          <a:ln>
            <a:noFill/>
          </a:ln>
        </p:spPr>
      </p:pic>
    </p:spTree>
    <p:extLst>
      <p:ext uri="{BB962C8B-B14F-4D97-AF65-F5344CB8AC3E}">
        <p14:creationId xmlns:p14="http://schemas.microsoft.com/office/powerpoint/2010/main" val="129573234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4495" y="2327817"/>
            <a:ext cx="6509717" cy="2031325"/>
          </a:xfrm>
          <a:prstGeom prst="rect">
            <a:avLst/>
          </a:prstGeom>
        </p:spPr>
        <p:txBody>
          <a:bodyPr wrap="square">
            <a:spAutoFit/>
          </a:bodyPr>
          <a:lstStyle/>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船公司代码：</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PIL</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船公司英文名称：</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ACIFIC INTERNATIONAL LINES (PTE) LTD</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船公司中文名：太平船务有限公司</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船公司简称：太平船务船公司</a:t>
            </a:r>
          </a:p>
          <a:p>
            <a:pPr marL="285750" indent="-285750" algn="just">
              <a:buFont typeface="Arial" panose="020B0604020202020204" pitchFamily="34" charset="0"/>
              <a:buChar char="•"/>
            </a:pP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1995</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年，太平船务在北京正式注册成立了第一家独资公司</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太平船务（中国）有限公司</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2001</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年，太平船务在上海注册成立了第二家独资公司</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太平集运服务（中国）有限公司，从事仓储、分拨等物流相关业务。</a:t>
            </a:r>
          </a:p>
        </p:txBody>
      </p:sp>
      <p:sp>
        <p:nvSpPr>
          <p:cNvPr id="2" name="TextBox 1048613"/>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pic>
        <p:nvPicPr>
          <p:cNvPr id="8" name="图片 7" descr="https://img1.baidu.com/it/u=196801284,2998856650&amp;fm=26&amp;fmt=auto&amp;gp=0.jpg"/>
          <p:cNvPicPr/>
          <p:nvPr/>
        </p:nvPicPr>
        <p:blipFill>
          <a:blip r:embed="rId3">
            <a:extLst>
              <a:ext uri="{28A0092B-C50C-407E-A947-70E740481C1C}">
                <a14:useLocalDpi xmlns:a14="http://schemas.microsoft.com/office/drawing/2010/main" val="0"/>
              </a:ext>
            </a:extLst>
          </a:blip>
          <a:srcRect/>
          <a:stretch>
            <a:fillRect/>
          </a:stretch>
        </p:blipFill>
        <p:spPr bwMode="auto">
          <a:xfrm>
            <a:off x="179115" y="692398"/>
            <a:ext cx="2933426" cy="1515110"/>
          </a:xfrm>
          <a:prstGeom prst="rect">
            <a:avLst/>
          </a:prstGeom>
          <a:noFill/>
          <a:ln>
            <a:noFill/>
          </a:ln>
        </p:spPr>
      </p:pic>
      <p:pic>
        <p:nvPicPr>
          <p:cNvPr id="9" name="图片 8"/>
          <p:cNvPicPr/>
          <p:nvPr/>
        </p:nvPicPr>
        <p:blipFill>
          <a:blip r:embed="rId4">
            <a:extLst>
              <a:ext uri="{28A0092B-C50C-407E-A947-70E740481C1C}">
                <a14:useLocalDpi xmlns:a14="http://schemas.microsoft.com/office/drawing/2010/main" val="0"/>
              </a:ext>
            </a:extLst>
          </a:blip>
          <a:srcRect/>
          <a:stretch>
            <a:fillRect/>
          </a:stretch>
        </p:blipFill>
        <p:spPr bwMode="auto">
          <a:xfrm>
            <a:off x="3112541" y="692398"/>
            <a:ext cx="3480761" cy="1515110"/>
          </a:xfrm>
          <a:prstGeom prst="rect">
            <a:avLst/>
          </a:prstGeom>
          <a:noFill/>
        </p:spPr>
      </p:pic>
    </p:spTree>
    <p:extLst>
      <p:ext uri="{BB962C8B-B14F-4D97-AF65-F5344CB8AC3E}">
        <p14:creationId xmlns:p14="http://schemas.microsoft.com/office/powerpoint/2010/main" val="16741834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4495" y="2327817"/>
            <a:ext cx="6509717" cy="2246769"/>
          </a:xfrm>
          <a:prstGeom prst="rect">
            <a:avLst/>
          </a:prstGeom>
        </p:spPr>
        <p:txBody>
          <a:bodyPr wrap="square">
            <a:spAutoFit/>
          </a:bodyPr>
          <a:lstStyle/>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船公司代码：</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HMM</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船公司英文名称：</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HYUNDAI MERCHANT MARINE CO., LTD.</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船公司中文名：现代商船株式会社</a:t>
            </a: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船公司简称：现代商船</a:t>
            </a:r>
          </a:p>
          <a:p>
            <a:pPr marL="285750" indent="-285750" algn="just">
              <a:buFont typeface="Arial" panose="020B0604020202020204" pitchFamily="34" charset="0"/>
              <a:buChar char="•"/>
            </a:pP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现代</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商船成立</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于</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1976</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25</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日，总部位于韩国首尔</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(SEOUL)</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。成立之初，现代商船</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(HMM)</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仅有</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艘特大型油轮</a:t>
            </a: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(VLCC)</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endPar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Arial" panose="020B0604020202020204" pitchFamily="34" charset="0"/>
              <a:buChar char="•"/>
            </a:pPr>
            <a:r>
              <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2020</a:t>
            </a:r>
            <a:r>
              <a:rPr lang="zh-CN" altLang="en-US"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b="1" dirty="0" smtClean="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HMM</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重新组织了研发团队，为了应对环保问题，将考虑液化天然气、生物燃料和氨气燃料。</a:t>
            </a:r>
          </a:p>
        </p:txBody>
      </p:sp>
      <p:sp>
        <p:nvSpPr>
          <p:cNvPr id="2" name="TextBox 1048613"/>
          <p:cNvSpPr txBox="1"/>
          <p:nvPr/>
        </p:nvSpPr>
        <p:spPr>
          <a:xfrm>
            <a:off x="257810" y="281940"/>
            <a:ext cx="36379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十大国际航运企业</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57810" y="669976"/>
            <a:ext cx="3089656" cy="1534590"/>
          </a:xfrm>
          <a:prstGeom prst="rect">
            <a:avLst/>
          </a:prstGeom>
          <a:noFill/>
        </p:spPr>
      </p:pic>
      <p:pic>
        <p:nvPicPr>
          <p:cNvPr id="6" name="图片 5" descr="C:\Users\lenovo\Documents\WeChat Files\wxid_kzqgc5b25gu021\FileStorage\Temp\1c42116aa0ccee4638c0df2d4ad0b0ba.png"/>
          <p:cNvPicPr/>
          <p:nvPr/>
        </p:nvPicPr>
        <p:blipFill>
          <a:blip r:embed="rId4">
            <a:extLst>
              <a:ext uri="{28A0092B-C50C-407E-A947-70E740481C1C}">
                <a14:useLocalDpi xmlns:a14="http://schemas.microsoft.com/office/drawing/2010/main" val="0"/>
              </a:ext>
            </a:extLst>
          </a:blip>
          <a:srcRect/>
          <a:stretch>
            <a:fillRect/>
          </a:stretch>
        </p:blipFill>
        <p:spPr bwMode="auto">
          <a:xfrm>
            <a:off x="3347466" y="670952"/>
            <a:ext cx="3235077" cy="1533614"/>
          </a:xfrm>
          <a:prstGeom prst="rect">
            <a:avLst/>
          </a:prstGeom>
          <a:noFill/>
          <a:ln>
            <a:noFill/>
          </a:ln>
        </p:spPr>
      </p:pic>
    </p:spTree>
    <p:extLst>
      <p:ext uri="{BB962C8B-B14F-4D97-AF65-F5344CB8AC3E}">
        <p14:creationId xmlns:p14="http://schemas.microsoft.com/office/powerpoint/2010/main" val="2404270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a:spLocks noChangeArrowheads="1"/>
          </p:cNvSpPr>
          <p:nvPr/>
        </p:nvSpPr>
        <p:spPr bwMode="auto">
          <a:xfrm>
            <a:off x="251123" y="597338"/>
            <a:ext cx="5941695" cy="383092"/>
          </a:xfrm>
          <a:prstGeom prst="rect">
            <a:avLst/>
          </a:prstGeom>
          <a:noFill/>
          <a:ln w="9525">
            <a:noFill/>
            <a:miter lim="800000"/>
          </a:ln>
        </p:spPr>
        <p:txBody>
          <a:bodyPr wrap="square" lIns="57443" tIns="28721" rIns="57443" bIns="28721">
            <a:spAutoFit/>
          </a:bodyPr>
          <a:lstStyle/>
          <a:p>
            <a:pPr marL="285750" indent="-285750">
              <a:lnSpc>
                <a:spcPct val="150000"/>
              </a:lnSpc>
              <a:buFont typeface="Wingdings" pitchFamily="2" charset="2"/>
              <a:buChar char="Ø"/>
            </a:pP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中国船舶：主营船舶制造</a:t>
            </a:r>
            <a:endPar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TextBox 1048613"/>
          <p:cNvSpPr txBox="1"/>
          <p:nvPr/>
        </p:nvSpPr>
        <p:spPr>
          <a:xfrm>
            <a:off x="257648" y="281691"/>
            <a:ext cx="235667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导论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航运最新进展</a:t>
            </a:r>
            <a:endParaRPr lang="zh-CN" altLang="en-US" sz="1600" b="1" dirty="0">
              <a:solidFill>
                <a:srgbClr val="004289"/>
              </a:solidFill>
              <a:ea typeface="黑体" panose="02010609060101010101" pitchFamily="49" charset="-122"/>
              <a:cs typeface="Arial" panose="020B0604020202020204"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650" y="980430"/>
            <a:ext cx="6560333" cy="4029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6430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a:spLocks noChangeArrowheads="1"/>
          </p:cNvSpPr>
          <p:nvPr/>
        </p:nvSpPr>
        <p:spPr bwMode="auto">
          <a:xfrm>
            <a:off x="251123" y="597338"/>
            <a:ext cx="5941695" cy="1904662"/>
          </a:xfrm>
          <a:prstGeom prst="rect">
            <a:avLst/>
          </a:prstGeom>
          <a:noFill/>
          <a:ln w="9525">
            <a:noFill/>
            <a:miter lim="800000"/>
          </a:ln>
        </p:spPr>
        <p:txBody>
          <a:bodyPr wrap="square" lIns="57443" tIns="28721" rIns="57443" bIns="28721">
            <a:spAutoFit/>
          </a:bodyPr>
          <a:lstStyle/>
          <a:p>
            <a:pPr marL="285750" indent="-285750">
              <a:lnSpc>
                <a:spcPct val="150000"/>
              </a:lnSpc>
              <a:buFont typeface="Wingdings" pitchFamily="2" charset="2"/>
              <a:buChar char="Ø"/>
            </a:pPr>
            <a:r>
              <a:rPr lang="en-US" altLang="zh-CN"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2008</a:t>
            </a:r>
            <a:r>
              <a:rPr lang="zh-CN" altLang="en-US"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年</a:t>
            </a:r>
            <a:r>
              <a:rPr lang="zh-CN" altLang="zh-CN"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金融</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危机期间，</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BDI</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指数最先开始下跌，在达到历史最低点后，</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GSCI</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指数与标普</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500</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指数也相继出现了历史最低</a:t>
            </a:r>
            <a:r>
              <a:rPr lang="zh-CN"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itchFamily="2" charset="2"/>
              <a:buChar char="Ø"/>
            </a:pPr>
            <a:r>
              <a:rPr lang="en-US" altLang="zh-CN"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2020</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年新冠疫情前，</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由于中美贸易战影响，</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BDI</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指数已经出现了下降趋势。</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个月后，</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GSCI</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指数缓慢下跌。标普</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500</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指数反应最为滞后，直到新冠疫情爆发，才出现暴跌。</a:t>
            </a:r>
            <a:endPar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TextBox 1048613"/>
          <p:cNvSpPr txBox="1"/>
          <p:nvPr/>
        </p:nvSpPr>
        <p:spPr>
          <a:xfrm>
            <a:off x="257648" y="281691"/>
            <a:ext cx="235667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导论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航运最新进展</a:t>
            </a:r>
            <a:endParaRPr lang="zh-CN" altLang="en-US" sz="1600" b="1" dirty="0">
              <a:solidFill>
                <a:srgbClr val="004289"/>
              </a:solidFill>
              <a:ea typeface="黑体" panose="02010609060101010101" pitchFamily="49" charset="-122"/>
              <a:cs typeface="Arial" panose="020B060402020202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48" y="2413942"/>
            <a:ext cx="6242223" cy="2720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60006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2097154" name="图片 2097153"/>
          <p:cNvPicPr/>
          <p:nvPr/>
        </p:nvPicPr>
        <p:blipFill>
          <a:blip r:embed="rId4" cstate="print"/>
          <a:srcRect/>
          <a:stretch>
            <a:fillRect/>
          </a:stretch>
        </p:blipFill>
        <p:spPr>
          <a:xfrm>
            <a:off x="5360602" y="4264198"/>
            <a:ext cx="1258557" cy="263585"/>
          </a:xfrm>
          <a:prstGeom prst="rect">
            <a:avLst/>
          </a:prstGeom>
          <a:noFill/>
          <a:ln>
            <a:noFill/>
          </a:ln>
        </p:spPr>
      </p:pic>
      <p:pic>
        <p:nvPicPr>
          <p:cNvPr id="7" name="Picture 2" descr="https://mmbiz.qpic.cn/mmbiz_jpg/jWt0jpD6KkYTsY37fFz11LOPHTKxEm53SDA7NwtdriccfKFiakicKo6X47CQ4t3fZGfsjlcrCIViblAML3qcZuiaRvQ/640?wx_fmt=jpeg&amp;wxfrom=5&amp;wx_lazy=1&amp;wx_co=1"/>
          <p:cNvPicPr>
            <a:picLocks noChangeAspect="1" noChangeArrowheads="1"/>
          </p:cNvPicPr>
          <p:nvPr/>
        </p:nvPicPr>
        <p:blipFill>
          <a:blip r:embed="rId5" cstate="print"/>
          <a:srcRect/>
          <a:stretch>
            <a:fillRect/>
          </a:stretch>
        </p:blipFill>
        <p:spPr bwMode="auto">
          <a:xfrm>
            <a:off x="241935" y="1841500"/>
            <a:ext cx="2491105" cy="186880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文本框 1048589"/>
          <p:cNvSpPr txBox="1"/>
          <p:nvPr/>
        </p:nvSpPr>
        <p:spPr>
          <a:xfrm>
            <a:off x="3041370" y="1196453"/>
            <a:ext cx="3600400" cy="2826223"/>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nSpc>
                <a:spcPts val="4255"/>
              </a:lnSpc>
            </a:pPr>
            <a:r>
              <a:rPr lang="zh-CN" altLang="en-US" sz="2000" b="1" dirty="0" smtClean="0">
                <a:solidFill>
                  <a:schemeClr val="lt1"/>
                </a:solidFill>
                <a:latin typeface="微软雅黑" panose="020B0503020204020204" pitchFamily="34" charset="-122"/>
                <a:ea typeface="微软雅黑" panose="020B0503020204020204" pitchFamily="34" charset="-122"/>
              </a:rPr>
              <a:t>一</a:t>
            </a:r>
            <a:r>
              <a:rPr lang="zh-CN" altLang="en-US" sz="2000" b="1" dirty="0">
                <a:solidFill>
                  <a:schemeClr val="lt1"/>
                </a:solidFill>
                <a:latin typeface="微软雅黑" panose="020B0503020204020204" pitchFamily="34" charset="-122"/>
                <a:ea typeface="微软雅黑" panose="020B0503020204020204" pitchFamily="34" charset="-122"/>
                <a:cs typeface="+mn-ea"/>
              </a:rPr>
              <a:t>. </a:t>
            </a:r>
            <a:r>
              <a:rPr lang="en-US" altLang="zh-CN" sz="2000" b="1" dirty="0" err="1" smtClean="0">
                <a:solidFill>
                  <a:schemeClr val="lt1"/>
                </a:solidFill>
                <a:latin typeface="微软雅黑" panose="020B0503020204020204" pitchFamily="34" charset="-122"/>
                <a:ea typeface="微软雅黑" panose="020B0503020204020204" pitchFamily="34" charset="-122"/>
              </a:rPr>
              <a:t>国际航运市场</a:t>
            </a:r>
            <a:endParaRPr lang="en-US" altLang="zh-CN" sz="2000" b="1" dirty="0" smtClean="0">
              <a:solidFill>
                <a:schemeClr val="lt1"/>
              </a:solidFill>
              <a:latin typeface="微软雅黑" panose="020B0503020204020204" pitchFamily="34" charset="-122"/>
              <a:ea typeface="微软雅黑" panose="020B0503020204020204" pitchFamily="34" charset="-122"/>
            </a:endParaRPr>
          </a:p>
          <a:p>
            <a:pPr>
              <a:lnSpc>
                <a:spcPts val="4255"/>
              </a:lnSpc>
            </a:pPr>
            <a:r>
              <a:rPr lang="zh-CN" altLang="en-US" sz="2000" b="1" dirty="0" smtClean="0">
                <a:solidFill>
                  <a:schemeClr val="lt1"/>
                </a:solidFill>
                <a:latin typeface="微软雅黑" panose="020B0503020204020204" pitchFamily="34" charset="-122"/>
                <a:ea typeface="微软雅黑" panose="020B0503020204020204" pitchFamily="34" charset="-122"/>
              </a:rPr>
              <a:t>二</a:t>
            </a:r>
            <a:r>
              <a:rPr lang="zh-CN" altLang="en-US" sz="2000" b="1" dirty="0" smtClean="0">
                <a:solidFill>
                  <a:schemeClr val="lt1"/>
                </a:solidFill>
                <a:latin typeface="微软雅黑" panose="020B0503020204020204" pitchFamily="34" charset="-122"/>
                <a:ea typeface="微软雅黑" panose="020B0503020204020204" pitchFamily="34" charset="-122"/>
                <a:cs typeface="+mn-ea"/>
              </a:rPr>
              <a:t>. </a:t>
            </a:r>
            <a:r>
              <a:rPr lang="zh-CN" altLang="en-US" sz="2000" b="1" dirty="0" smtClean="0">
                <a:solidFill>
                  <a:schemeClr val="lt1"/>
                </a:solidFill>
                <a:latin typeface="微软雅黑" panose="020B0503020204020204" pitchFamily="34" charset="-122"/>
                <a:ea typeface="微软雅黑" panose="020B0503020204020204" pitchFamily="34" charset="-122"/>
              </a:rPr>
              <a:t>航运交易所</a:t>
            </a:r>
            <a:r>
              <a:rPr lang="en-US" altLang="zh-CN" sz="2000" b="1" dirty="0" smtClean="0">
                <a:solidFill>
                  <a:schemeClr val="lt1"/>
                </a:solidFill>
                <a:latin typeface="微软雅黑" panose="020B0503020204020204" pitchFamily="34" charset="-122"/>
                <a:ea typeface="微软雅黑" panose="020B0503020204020204" pitchFamily="34" charset="-122"/>
              </a:rPr>
              <a:t>(</a:t>
            </a:r>
            <a:r>
              <a:rPr lang="zh-CN" altLang="en-US" sz="2000" b="1" dirty="0" smtClean="0">
                <a:solidFill>
                  <a:schemeClr val="lt1"/>
                </a:solidFill>
                <a:latin typeface="微软雅黑" panose="020B0503020204020204" pitchFamily="34" charset="-122"/>
                <a:ea typeface="微软雅黑" panose="020B0503020204020204" pitchFamily="34" charset="-122"/>
              </a:rPr>
              <a:t>航运金融现状</a:t>
            </a:r>
            <a:r>
              <a:rPr lang="en-US" altLang="zh-CN" sz="2000" b="1" dirty="0" smtClean="0">
                <a:solidFill>
                  <a:schemeClr val="lt1"/>
                </a:solidFill>
                <a:latin typeface="微软雅黑" panose="020B0503020204020204" pitchFamily="34" charset="-122"/>
                <a:ea typeface="微软雅黑" panose="020B0503020204020204" pitchFamily="34" charset="-122"/>
              </a:rPr>
              <a:t>)</a:t>
            </a:r>
            <a:endParaRPr lang="en-US" altLang="zh-CN" sz="2000" b="1" dirty="0">
              <a:solidFill>
                <a:schemeClr val="lt1"/>
              </a:solidFill>
              <a:latin typeface="微软雅黑" panose="020B0503020204020204" pitchFamily="34" charset="-122"/>
              <a:ea typeface="微软雅黑" panose="020B0503020204020204" pitchFamily="34" charset="-122"/>
            </a:endParaRPr>
          </a:p>
          <a:p>
            <a:pPr>
              <a:lnSpc>
                <a:spcPts val="4255"/>
              </a:lnSpc>
            </a:pPr>
            <a:r>
              <a:rPr lang="zh-CN" altLang="en-US" sz="2000" b="1" dirty="0">
                <a:solidFill>
                  <a:schemeClr val="lt1"/>
                </a:solidFill>
                <a:latin typeface="微软雅黑" panose="020B0503020204020204" pitchFamily="34" charset="-122"/>
                <a:ea typeface="微软雅黑" panose="020B0503020204020204" pitchFamily="34" charset="-122"/>
                <a:cs typeface="+mn-ea"/>
              </a:rPr>
              <a:t>三</a:t>
            </a:r>
            <a:r>
              <a:rPr lang="zh-CN" altLang="en-US" sz="2000" b="1" dirty="0" smtClean="0">
                <a:solidFill>
                  <a:schemeClr val="lt1"/>
                </a:solidFill>
                <a:latin typeface="微软雅黑" panose="020B0503020204020204" pitchFamily="34" charset="-122"/>
                <a:ea typeface="微软雅黑" panose="020B0503020204020204" pitchFamily="34" charset="-122"/>
                <a:cs typeface="+mn-ea"/>
              </a:rPr>
              <a:t>. 船舶投资</a:t>
            </a:r>
            <a:endParaRPr lang="zh-CN" altLang="en-US" sz="2000" b="1" dirty="0">
              <a:solidFill>
                <a:schemeClr val="lt1"/>
              </a:solidFill>
              <a:latin typeface="微软雅黑" panose="020B0503020204020204" pitchFamily="34" charset="-122"/>
              <a:ea typeface="微软雅黑" panose="020B0503020204020204" pitchFamily="34" charset="-122"/>
              <a:cs typeface="+mn-ea"/>
            </a:endParaRPr>
          </a:p>
          <a:p>
            <a:pPr>
              <a:lnSpc>
                <a:spcPts val="4255"/>
              </a:lnSpc>
            </a:pPr>
            <a:r>
              <a:rPr lang="zh-CN" altLang="en-US" sz="2000" b="1" dirty="0" smtClean="0">
                <a:solidFill>
                  <a:schemeClr val="lt1"/>
                </a:solidFill>
                <a:latin typeface="微软雅黑" panose="020B0503020204020204" pitchFamily="34" charset="-122"/>
                <a:ea typeface="微软雅黑" panose="020B0503020204020204" pitchFamily="34" charset="-122"/>
                <a:cs typeface="+mn-ea"/>
              </a:rPr>
              <a:t>四. 船舶融资</a:t>
            </a:r>
            <a:endParaRPr lang="en-US" altLang="zh-CN" sz="2000" b="1" dirty="0" smtClean="0">
              <a:solidFill>
                <a:schemeClr val="lt1"/>
              </a:solidFill>
              <a:latin typeface="微软雅黑" panose="020B0503020204020204" pitchFamily="34" charset="-122"/>
              <a:ea typeface="微软雅黑" panose="020B0503020204020204" pitchFamily="34" charset="-122"/>
              <a:cs typeface="+mn-ea"/>
            </a:endParaRPr>
          </a:p>
          <a:p>
            <a:pPr>
              <a:lnSpc>
                <a:spcPts val="4255"/>
              </a:lnSpc>
            </a:pPr>
            <a:r>
              <a:rPr lang="zh-CN" altLang="en-US" sz="2000" b="1" dirty="0">
                <a:solidFill>
                  <a:schemeClr val="lt1"/>
                </a:solidFill>
                <a:latin typeface="微软雅黑" panose="020B0503020204020204" pitchFamily="34" charset="-122"/>
                <a:ea typeface="微软雅黑" panose="020B0503020204020204" pitchFamily="34" charset="-122"/>
                <a:cs typeface="+mn-ea"/>
              </a:rPr>
              <a:t>五</a:t>
            </a:r>
            <a:r>
              <a:rPr lang="zh-CN" altLang="en-US" sz="2000" b="1" dirty="0" smtClean="0">
                <a:solidFill>
                  <a:schemeClr val="lt1"/>
                </a:solidFill>
                <a:latin typeface="微软雅黑" panose="020B0503020204020204" pitchFamily="34" charset="-122"/>
                <a:ea typeface="微软雅黑" panose="020B0503020204020204" pitchFamily="34" charset="-122"/>
                <a:cs typeface="+mn-ea"/>
              </a:rPr>
              <a:t>. 航运衍生品</a:t>
            </a:r>
            <a:endParaRPr lang="en-US" altLang="zh-CN" sz="2000" b="1" dirty="0">
              <a:solidFill>
                <a:schemeClr val="lt1"/>
              </a:solidFill>
              <a:latin typeface="微软雅黑" panose="020B0503020204020204" pitchFamily="34" charset="-122"/>
              <a:ea typeface="微软雅黑" panose="020B0503020204020204" pitchFamily="34" charset="-122"/>
              <a:cs typeface="+mn-ea"/>
            </a:endParaRPr>
          </a:p>
        </p:txBody>
      </p:sp>
      <p:sp>
        <p:nvSpPr>
          <p:cNvPr id="9" name="文本框 1048590"/>
          <p:cNvSpPr txBox="1"/>
          <p:nvPr/>
        </p:nvSpPr>
        <p:spPr>
          <a:xfrm>
            <a:off x="827187" y="1124446"/>
            <a:ext cx="1805129" cy="43762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eaLnBrk="1" latinLnBrk="1" hangingPunct="1">
              <a:spcBef>
                <a:spcPct val="20000"/>
              </a:spcBef>
            </a:pPr>
            <a:r>
              <a:rPr lang="zh-CN" altLang="en-US" sz="2395" b="1" dirty="0" smtClean="0">
                <a:solidFill>
                  <a:srgbClr val="FFFFFF"/>
                </a:solidFill>
                <a:latin typeface="微软雅黑" panose="020B0503020204020204" pitchFamily="34" charset="-122"/>
                <a:ea typeface="微软雅黑" panose="020B0503020204020204" pitchFamily="34" charset="-122"/>
              </a:rPr>
              <a:t>整书结构</a:t>
            </a:r>
            <a:endParaRPr lang="zh-CN" altLang="en-US" sz="2395"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a:spLocks noChangeArrowheads="1"/>
          </p:cNvSpPr>
          <p:nvPr/>
        </p:nvSpPr>
        <p:spPr bwMode="auto">
          <a:xfrm>
            <a:off x="323131" y="766792"/>
            <a:ext cx="5941695" cy="3381990"/>
          </a:xfrm>
          <a:prstGeom prst="rect">
            <a:avLst/>
          </a:prstGeom>
          <a:noFill/>
          <a:ln w="9525">
            <a:noFill/>
            <a:miter lim="800000"/>
          </a:ln>
        </p:spPr>
        <p:txBody>
          <a:bodyPr wrap="square" lIns="57443" tIns="28721" rIns="57443" bIns="28721">
            <a:spAutoFit/>
          </a:bodyPr>
          <a:lstStyle/>
          <a:p>
            <a:pPr marL="285750" indent="-285750">
              <a:lnSpc>
                <a:spcPct val="150000"/>
              </a:lnSpc>
              <a:buFont typeface="Wingdings" pitchFamily="2" charset="2"/>
              <a:buChar char="Ø"/>
            </a:pP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波罗的海干散货运价指数</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(BDI)</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被称为</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全球经济的晴雨表和大宗商品的风向标</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itchFamily="2" charset="2"/>
              <a:buChar char="Ø"/>
            </a:pP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BDI</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指数是股票和大宗商品等其他市场的领先</a:t>
            </a:r>
            <a:r>
              <a:rPr lang="zh-CN"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经济指标</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itchFamily="2" charset="2"/>
              <a:buChar char="Ø"/>
            </a:pP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航运运价被视为“</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不需要汇率加权的全球经济活动的直接衡量指标</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itchFamily="2" charset="2"/>
              <a:buChar char="Ø"/>
            </a:pP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航运服务的需求领先于工业</a:t>
            </a:r>
            <a:r>
              <a:rPr lang="zh-CN" altLang="en-US"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生产</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因为航运服务发生</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1~2</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个月之后货物才会达到，航运运价指数当期的变化实际上反映了铁矿石、煤炭、石油等货物需求的变化，需求的变化又反过来估计了工业</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生产。</a:t>
            </a:r>
            <a:endPar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TextBox 1048613"/>
          <p:cNvSpPr txBox="1"/>
          <p:nvPr/>
        </p:nvSpPr>
        <p:spPr>
          <a:xfrm>
            <a:off x="257648" y="281691"/>
            <a:ext cx="235667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导论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航运最新进展</a:t>
            </a:r>
            <a:endParaRPr lang="zh-CN" altLang="en-US" sz="16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3591799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48613"/>
          <p:cNvSpPr txBox="1"/>
          <p:nvPr/>
        </p:nvSpPr>
        <p:spPr>
          <a:xfrm>
            <a:off x="257648" y="281691"/>
            <a:ext cx="235667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导论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航运最新进展</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4" name="文本框 7"/>
          <p:cNvSpPr txBox="1">
            <a:spLocks noChangeArrowheads="1"/>
          </p:cNvSpPr>
          <p:nvPr/>
        </p:nvSpPr>
        <p:spPr bwMode="auto">
          <a:xfrm>
            <a:off x="611163" y="620390"/>
            <a:ext cx="2819609" cy="314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388" tIns="34194" rIns="68388" bIns="34194"/>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nSpc>
                <a:spcPct val="150000"/>
              </a:lnSpc>
            </a:pPr>
            <a:r>
              <a:rPr lang="zh-CN" altLang="en-US" sz="2000" b="1" dirty="0">
                <a:solidFill>
                  <a:srgbClr val="FF0000"/>
                </a:solidFill>
                <a:latin typeface="Times New Roman" pitchFamily="18" charset="0"/>
                <a:ea typeface="+mn-ea"/>
                <a:cs typeface="Times New Roman" pitchFamily="18" charset="0"/>
              </a:rPr>
              <a:t>国际</a:t>
            </a:r>
            <a:r>
              <a:rPr lang="zh-CN" altLang="en-US" sz="2000" b="1" dirty="0" smtClean="0">
                <a:solidFill>
                  <a:srgbClr val="FF0000"/>
                </a:solidFill>
                <a:latin typeface="Times New Roman" pitchFamily="18" charset="0"/>
                <a:ea typeface="+mn-ea"/>
                <a:cs typeface="Times New Roman" pitchFamily="18" charset="0"/>
              </a:rPr>
              <a:t>航运市场</a:t>
            </a:r>
            <a:endParaRPr lang="en-US" altLang="zh-CN" sz="2000" b="1" dirty="0" smtClean="0">
              <a:solidFill>
                <a:srgbClr val="FF0000"/>
              </a:solidFill>
              <a:latin typeface="Times New Roman" pitchFamily="18" charset="0"/>
              <a:ea typeface="+mn-ea"/>
              <a:cs typeface="Times New Roman" pitchFamily="18" charset="0"/>
            </a:endParaRPr>
          </a:p>
          <a:p>
            <a:pPr>
              <a:lnSpc>
                <a:spcPct val="150000"/>
              </a:lnSpc>
            </a:pPr>
            <a:r>
              <a:rPr lang="zh-CN" altLang="en-US" sz="2000" b="1" dirty="0" smtClean="0">
                <a:solidFill>
                  <a:srgbClr val="FF0000"/>
                </a:solidFill>
                <a:latin typeface="Times New Roman" pitchFamily="18" charset="0"/>
                <a:ea typeface="+mn-ea"/>
                <a:cs typeface="Times New Roman" pitchFamily="18" charset="0"/>
              </a:rPr>
              <a:t>国内外航交所</a:t>
            </a:r>
            <a:endParaRPr lang="en-US" altLang="zh-CN" sz="2000" b="1" dirty="0" smtClean="0">
              <a:solidFill>
                <a:srgbClr val="FF0000"/>
              </a:solidFill>
              <a:latin typeface="Times New Roman" pitchFamily="18" charset="0"/>
              <a:ea typeface="+mn-ea"/>
              <a:cs typeface="Times New Roman" pitchFamily="18" charset="0"/>
            </a:endParaRPr>
          </a:p>
          <a:p>
            <a:pPr>
              <a:lnSpc>
                <a:spcPct val="150000"/>
              </a:lnSpc>
            </a:pPr>
            <a:r>
              <a:rPr lang="zh-CN" altLang="en-US" sz="2000" b="1" dirty="0" smtClean="0">
                <a:solidFill>
                  <a:srgbClr val="FF0000"/>
                </a:solidFill>
                <a:latin typeface="Times New Roman" pitchFamily="18" charset="0"/>
                <a:ea typeface="+mn-ea"/>
                <a:cs typeface="Times New Roman" pitchFamily="18" charset="0"/>
              </a:rPr>
              <a:t>船舶融资租赁</a:t>
            </a:r>
            <a:endParaRPr lang="en-US" altLang="zh-CN" sz="2000" b="1" dirty="0" smtClean="0">
              <a:solidFill>
                <a:srgbClr val="FF0000"/>
              </a:solidFill>
              <a:latin typeface="Times New Roman" pitchFamily="18" charset="0"/>
              <a:ea typeface="+mn-ea"/>
              <a:cs typeface="Times New Roman" pitchFamily="18" charset="0"/>
            </a:endParaRPr>
          </a:p>
          <a:p>
            <a:pPr>
              <a:lnSpc>
                <a:spcPct val="150000"/>
              </a:lnSpc>
            </a:pPr>
            <a:r>
              <a:rPr lang="zh-CN" altLang="en-US" sz="2000" b="1" dirty="0" smtClean="0">
                <a:solidFill>
                  <a:srgbClr val="FF0000"/>
                </a:solidFill>
                <a:latin typeface="Times New Roman" pitchFamily="18" charset="0"/>
                <a:ea typeface="+mn-ea"/>
                <a:cs typeface="Times New Roman" pitchFamily="18" charset="0"/>
              </a:rPr>
              <a:t>船舶投资决策</a:t>
            </a:r>
            <a:endParaRPr lang="en-US" altLang="zh-CN" sz="2000" b="1" dirty="0" smtClean="0">
              <a:solidFill>
                <a:srgbClr val="FF0000"/>
              </a:solidFill>
              <a:latin typeface="Times New Roman" pitchFamily="18" charset="0"/>
              <a:ea typeface="+mn-ea"/>
              <a:cs typeface="Times New Roman" pitchFamily="18" charset="0"/>
            </a:endParaRPr>
          </a:p>
          <a:p>
            <a:pPr>
              <a:lnSpc>
                <a:spcPct val="150000"/>
              </a:lnSpc>
            </a:pPr>
            <a:r>
              <a:rPr lang="zh-CN" altLang="en-US" sz="2000" b="1" dirty="0">
                <a:solidFill>
                  <a:srgbClr val="FF0000"/>
                </a:solidFill>
                <a:latin typeface="Times New Roman" pitchFamily="18" charset="0"/>
                <a:ea typeface="+mn-ea"/>
                <a:cs typeface="Times New Roman" pitchFamily="18" charset="0"/>
              </a:rPr>
              <a:t>航运衍生品</a:t>
            </a:r>
            <a:endParaRPr lang="en-US" altLang="zh-CN" sz="2000" b="1" dirty="0">
              <a:solidFill>
                <a:srgbClr val="FF0000"/>
              </a:solidFill>
              <a:latin typeface="Times New Roman" pitchFamily="18" charset="0"/>
              <a:ea typeface="+mn-ea"/>
              <a:cs typeface="Times New Roman" pitchFamily="18" charset="0"/>
            </a:endParaRPr>
          </a:p>
          <a:p>
            <a:pPr>
              <a:lnSpc>
                <a:spcPct val="150000"/>
              </a:lnSpc>
            </a:pPr>
            <a:r>
              <a:rPr lang="zh-CN" altLang="en-US" sz="2000" b="1" dirty="0">
                <a:latin typeface="Times New Roman" pitchFamily="18" charset="0"/>
                <a:ea typeface="+mn-ea"/>
                <a:cs typeface="Times New Roman" pitchFamily="18" charset="0"/>
              </a:rPr>
              <a:t>船舶结算</a:t>
            </a:r>
            <a:endParaRPr lang="en-US" altLang="zh-CN" sz="2000" b="1" dirty="0">
              <a:latin typeface="Times New Roman" pitchFamily="18" charset="0"/>
              <a:ea typeface="+mn-ea"/>
              <a:cs typeface="Times New Roman" pitchFamily="18" charset="0"/>
            </a:endParaRPr>
          </a:p>
          <a:p>
            <a:pPr>
              <a:lnSpc>
                <a:spcPct val="150000"/>
              </a:lnSpc>
            </a:pPr>
            <a:r>
              <a:rPr lang="zh-CN" altLang="en-US" sz="2000" b="1" dirty="0">
                <a:latin typeface="Times New Roman" pitchFamily="18" charset="0"/>
                <a:ea typeface="+mn-ea"/>
                <a:cs typeface="Times New Roman" pitchFamily="18" charset="0"/>
              </a:rPr>
              <a:t>航运保险</a:t>
            </a:r>
            <a:endParaRPr lang="en-US" altLang="zh-CN" sz="2000" b="1" dirty="0">
              <a:latin typeface="Times New Roman" pitchFamily="18" charset="0"/>
              <a:ea typeface="+mn-ea"/>
              <a:cs typeface="Times New Roman" pitchFamily="18" charset="0"/>
            </a:endParaRP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5943" y="616588"/>
            <a:ext cx="2457748" cy="3447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498008" y="4064559"/>
            <a:ext cx="4758164" cy="621517"/>
          </a:xfrm>
          <a:prstGeom prst="rect">
            <a:avLst/>
          </a:prstGeom>
        </p:spPr>
        <p:txBody>
          <a:bodyPr wrap="square" lIns="68388" tIns="34194" rIns="68388" bIns="34194">
            <a:spAutoFit/>
          </a:bodyPr>
          <a:lstStyle/>
          <a:p>
            <a:r>
              <a:rPr lang="zh-CN" altLang="en-US" b="1" dirty="0">
                <a:latin typeface="Times New Roman" pitchFamily="18" charset="0"/>
                <a:ea typeface="+mn-ea"/>
                <a:cs typeface="Times New Roman" pitchFamily="18" charset="0"/>
              </a:rPr>
              <a:t>作者</a:t>
            </a:r>
            <a:r>
              <a:rPr lang="en-US" altLang="zh-CN" b="1" dirty="0">
                <a:latin typeface="Times New Roman" pitchFamily="18" charset="0"/>
                <a:ea typeface="+mn-ea"/>
                <a:cs typeface="Times New Roman" pitchFamily="18" charset="0"/>
              </a:rPr>
              <a:t>:</a:t>
            </a:r>
            <a:r>
              <a:rPr lang="zh-CN" altLang="en-US" b="1" dirty="0">
                <a:latin typeface="Times New Roman" pitchFamily="18" charset="0"/>
                <a:ea typeface="+mn-ea"/>
                <a:cs typeface="Times New Roman" pitchFamily="18" charset="0"/>
              </a:rPr>
              <a:t>奥勒提斯</a:t>
            </a:r>
            <a:r>
              <a:rPr lang="en-US" altLang="zh-CN" b="1" dirty="0">
                <a:latin typeface="Times New Roman" pitchFamily="18" charset="0"/>
                <a:ea typeface="+mn-ea"/>
                <a:cs typeface="Times New Roman" pitchFamily="18" charset="0"/>
              </a:rPr>
              <a:t>·</a:t>
            </a:r>
            <a:r>
              <a:rPr lang="zh-CN" altLang="en-US" b="1" dirty="0">
                <a:latin typeface="Times New Roman" pitchFamily="18" charset="0"/>
                <a:ea typeface="+mn-ea"/>
                <a:cs typeface="Times New Roman" pitchFamily="18" charset="0"/>
              </a:rPr>
              <a:t>席纳斯、卡斯滕</a:t>
            </a:r>
            <a:r>
              <a:rPr lang="en-US" altLang="zh-CN" b="1" dirty="0">
                <a:latin typeface="Times New Roman" pitchFamily="18" charset="0"/>
                <a:ea typeface="+mn-ea"/>
                <a:cs typeface="Times New Roman" pitchFamily="18" charset="0"/>
              </a:rPr>
              <a:t>·</a:t>
            </a:r>
            <a:r>
              <a:rPr lang="zh-CN" altLang="en-US" b="1" dirty="0">
                <a:latin typeface="Times New Roman" pitchFamily="18" charset="0"/>
                <a:ea typeface="+mn-ea"/>
                <a:cs typeface="Times New Roman" pitchFamily="18" charset="0"/>
              </a:rPr>
              <a:t>格劳、马克斯</a:t>
            </a:r>
            <a:r>
              <a:rPr lang="en-US" altLang="zh-CN" b="1" dirty="0">
                <a:latin typeface="Times New Roman" pitchFamily="18" charset="0"/>
                <a:ea typeface="+mn-ea"/>
                <a:cs typeface="Times New Roman" pitchFamily="18" charset="0"/>
              </a:rPr>
              <a:t>·</a:t>
            </a:r>
            <a:r>
              <a:rPr lang="zh-CN" altLang="en-US" b="1" dirty="0">
                <a:latin typeface="Times New Roman" pitchFamily="18" charset="0"/>
                <a:ea typeface="+mn-ea"/>
                <a:cs typeface="Times New Roman" pitchFamily="18" charset="0"/>
              </a:rPr>
              <a:t>约翰斯 著，金海 译</a:t>
            </a:r>
          </a:p>
        </p:txBody>
      </p:sp>
    </p:spTree>
    <p:extLst>
      <p:ext uri="{BB962C8B-B14F-4D97-AF65-F5344CB8AC3E}">
        <p14:creationId xmlns:p14="http://schemas.microsoft.com/office/powerpoint/2010/main" val="4779220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57810" y="662305"/>
            <a:ext cx="6149975" cy="4068445"/>
          </a:xfrm>
          <a:prstGeom prst="rect">
            <a:avLst/>
          </a:prstGeom>
          <a:noFill/>
          <a:ln>
            <a:solidFill>
              <a:schemeClr val="tx1"/>
            </a:solidFill>
            <a:prstDash val="dash"/>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683895">
              <a:lnSpc>
                <a:spcPct val="125000"/>
              </a:lnSpc>
              <a:spcBef>
                <a:spcPts val="0"/>
              </a:spcBef>
              <a:spcAft>
                <a:spcPts val="0"/>
              </a:spcAft>
              <a:buFont typeface="+mj-lt"/>
              <a:defRPr/>
            </a:pPr>
            <a:r>
              <a:rPr lang="en-US" altLang="zh-CN" sz="1600" b="1" dirty="0">
                <a:gradFill>
                  <a:gsLst>
                    <a:gs pos="0">
                      <a:srgbClr val="E30000"/>
                    </a:gs>
                    <a:gs pos="100000">
                      <a:srgbClr val="760303"/>
                    </a:gs>
                  </a:gsLst>
                  <a:lin scaled="0"/>
                </a:gradFill>
                <a:ea typeface="黑体" panose="02010609060101010101" pitchFamily="49" charset="-122"/>
                <a:cs typeface="Arial" panose="020B0604020202020204" pitchFamily="34" charset="0"/>
                <a:sym typeface="+mn-ea"/>
              </a:rPr>
              <a:t>     </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  航运业的迅速发展连接了不同港口以及国家之间</a:t>
            </a:r>
            <a:r>
              <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原材料、工业制成品、</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渔</a:t>
            </a:r>
            <a:r>
              <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产品以及客运、汽车甚至牲畜等</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的国际需求与供给，促使了国际贸易的发展。</a:t>
            </a:r>
          </a:p>
          <a:p>
            <a:pPr defTabSz="683895">
              <a:lnSpc>
                <a:spcPct val="125000"/>
              </a:lnSpc>
              <a:spcBef>
                <a:spcPts val="0"/>
              </a:spcBef>
              <a:spcAft>
                <a:spcPts val="0"/>
              </a:spcAft>
              <a:buFont typeface="+mj-lt"/>
              <a:defRPr/>
            </a:pPr>
            <a:endPar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a:p>
            <a:pPr defTabSz="683895">
              <a:lnSpc>
                <a:spcPct val="125000"/>
              </a:lnSpc>
              <a:spcBef>
                <a:spcPts val="0"/>
              </a:spcBef>
              <a:spcAft>
                <a:spcPts val="0"/>
              </a:spcAft>
              <a:buFont typeface="+mj-lt"/>
              <a:defRPr/>
            </a:pPr>
            <a:r>
              <a:rPr lang="en-US" altLang="zh-CN"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20世纪海上贸易的繁荣带来了航运业扩张，并且与航运业相关产业及市场也繁荣起来，</a:t>
            </a:r>
            <a:r>
              <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如造船业、船舶设备、保险以及与航运相关的投融资市场。 </a:t>
            </a:r>
            <a:r>
              <a:rPr lang="en-US" altLang="zh-CN"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另外，在海上运输市场中，</a:t>
            </a:r>
            <a:r>
              <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为了方便运输特殊物品并且达到规模效应而设计大型船舶的市场发展也促使了国际贸易的增长。 </a:t>
            </a:r>
          </a:p>
          <a:p>
            <a:pPr defTabSz="683895">
              <a:lnSpc>
                <a:spcPct val="125000"/>
              </a:lnSpc>
              <a:spcBef>
                <a:spcPts val="0"/>
              </a:spcBef>
              <a:spcAft>
                <a:spcPts val="0"/>
              </a:spcAft>
              <a:buFont typeface="+mj-lt"/>
              <a:defRPr/>
            </a:pPr>
            <a:endPar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a:p>
            <a:pPr defTabSz="683895">
              <a:lnSpc>
                <a:spcPct val="125000"/>
              </a:lnSpc>
              <a:spcBef>
                <a:spcPts val="0"/>
              </a:spcBef>
              <a:spcAft>
                <a:spcPts val="0"/>
              </a:spcAft>
              <a:buFont typeface="+mj-lt"/>
              <a:defRPr/>
            </a:pPr>
            <a:r>
              <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        国际航运是国际贸易中最主要的运输方式，</a:t>
            </a:r>
            <a:r>
              <a:rPr lang="en-US" altLang="zh-CN"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占国际贸易总运量中的90%以上</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，我国绝大部分进出口货物，都是通过航运方式运输的。 海洋运输的运量大，航运费用低，航道四通八达。</a:t>
            </a:r>
            <a:r>
              <a:rPr lang="en-US" altLang="zh-CN"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a:t>
            </a:r>
            <a:endPar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4" name="TextBox 1048613"/>
          <p:cNvSpPr txBox="1"/>
          <p:nvPr/>
        </p:nvSpPr>
        <p:spPr>
          <a:xfrm>
            <a:off x="257648" y="281691"/>
            <a:ext cx="246247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1.1国际航运市场</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供需关系</a:t>
            </a:r>
            <a:endParaRPr lang="zh-CN" altLang="en-US" sz="1600" b="1" dirty="0">
              <a:solidFill>
                <a:srgbClr val="004289"/>
              </a:solidFill>
              <a:ea typeface="黑体" panose="020106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46247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1.1国际航运市场</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供需关系</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4" name="矩形 3"/>
          <p:cNvSpPr/>
          <p:nvPr/>
        </p:nvSpPr>
        <p:spPr>
          <a:xfrm>
            <a:off x="501203" y="829862"/>
            <a:ext cx="5898101" cy="3452868"/>
          </a:xfrm>
          <a:prstGeom prst="rect">
            <a:avLst/>
          </a:prstGeom>
        </p:spPr>
        <p:txBody>
          <a:bodyPr wrap="square" lIns="68388" tIns="34194" rIns="68388" bIns="34194">
            <a:spAutoFit/>
          </a:bodyPr>
          <a:lstStyle/>
          <a:p>
            <a:pPr>
              <a:lnSpc>
                <a:spcPct val="150000"/>
              </a:lnSpc>
            </a:pPr>
            <a:r>
              <a:rPr lang="en-US" altLang="zh-CN" sz="2100" b="1" dirty="0" smtClean="0">
                <a:latin typeface="Times New Roman" pitchFamily="18" charset="0"/>
                <a:ea typeface="+mn-ea"/>
                <a:cs typeface="Times New Roman" pitchFamily="18" charset="0"/>
              </a:rPr>
              <a:t>(1)</a:t>
            </a:r>
            <a:r>
              <a:rPr lang="zh-CN" altLang="en-US" sz="2100" b="1" dirty="0" smtClean="0">
                <a:latin typeface="Times New Roman" pitchFamily="18" charset="0"/>
                <a:ea typeface="+mn-ea"/>
                <a:cs typeface="Times New Roman" pitchFamily="18" charset="0"/>
              </a:rPr>
              <a:t>需求</a:t>
            </a:r>
            <a:r>
              <a:rPr lang="zh-CN" altLang="en-US" sz="2100" b="1" dirty="0">
                <a:latin typeface="Times New Roman" pitchFamily="18" charset="0"/>
                <a:ea typeface="+mn-ea"/>
                <a:cs typeface="Times New Roman" pitchFamily="18" charset="0"/>
              </a:rPr>
              <a:t>侧</a:t>
            </a:r>
            <a:endParaRPr lang="en-US" altLang="zh-CN" sz="2100" b="1" dirty="0">
              <a:latin typeface="Times New Roman" pitchFamily="18" charset="0"/>
              <a:ea typeface="+mn-ea"/>
              <a:cs typeface="Times New Roman" pitchFamily="18" charset="0"/>
            </a:endParaRPr>
          </a:p>
          <a:p>
            <a:pPr marL="256455" indent="-256455">
              <a:lnSpc>
                <a:spcPct val="150000"/>
              </a:lnSpc>
              <a:buFont typeface="Wingdings" pitchFamily="2" charset="2"/>
              <a:buChar char="Ø"/>
            </a:pPr>
            <a:r>
              <a:rPr lang="zh-CN" altLang="en-US" sz="2100" b="1" dirty="0">
                <a:solidFill>
                  <a:srgbClr val="FF0000"/>
                </a:solidFill>
                <a:latin typeface="Times New Roman" pitchFamily="18" charset="0"/>
                <a:ea typeface="+mn-ea"/>
                <a:cs typeface="Times New Roman" pitchFamily="18" charset="0"/>
              </a:rPr>
              <a:t>世界经济：</a:t>
            </a:r>
            <a:r>
              <a:rPr lang="zh-CN" altLang="en-US" sz="2100" b="1" dirty="0">
                <a:latin typeface="Times New Roman" pitchFamily="18" charset="0"/>
                <a:ea typeface="+mn-ea"/>
                <a:cs typeface="Times New Roman" pitchFamily="18" charset="0"/>
              </a:rPr>
              <a:t>不同原料或商品的消费和生产模式</a:t>
            </a:r>
            <a:endParaRPr lang="en-US" altLang="zh-CN" sz="2100" b="1" dirty="0">
              <a:latin typeface="Times New Roman" pitchFamily="18" charset="0"/>
              <a:ea typeface="+mn-ea"/>
              <a:cs typeface="Times New Roman" pitchFamily="18" charset="0"/>
            </a:endParaRPr>
          </a:p>
          <a:p>
            <a:pPr marL="256455" indent="-256455">
              <a:lnSpc>
                <a:spcPct val="150000"/>
              </a:lnSpc>
              <a:buFont typeface="Wingdings" pitchFamily="2" charset="2"/>
              <a:buChar char="Ø"/>
            </a:pPr>
            <a:r>
              <a:rPr lang="zh-CN" altLang="en-US" sz="2100" b="1" dirty="0">
                <a:solidFill>
                  <a:srgbClr val="FF0000"/>
                </a:solidFill>
                <a:latin typeface="Times New Roman" pitchFamily="18" charset="0"/>
                <a:ea typeface="+mn-ea"/>
                <a:cs typeface="Times New Roman" pitchFamily="18" charset="0"/>
              </a:rPr>
              <a:t>海上商品贸易：</a:t>
            </a:r>
            <a:r>
              <a:rPr lang="zh-CN" altLang="en-US" sz="2100" b="1" dirty="0">
                <a:latin typeface="Times New Roman" pitchFamily="18" charset="0"/>
                <a:ea typeface="+mn-ea"/>
                <a:cs typeface="Times New Roman" pitchFamily="18" charset="0"/>
              </a:rPr>
              <a:t>由季节周期决定</a:t>
            </a:r>
            <a:endParaRPr lang="en-US" altLang="zh-CN" sz="2100" b="1" dirty="0">
              <a:latin typeface="Times New Roman" pitchFamily="18" charset="0"/>
              <a:ea typeface="+mn-ea"/>
              <a:cs typeface="Times New Roman" pitchFamily="18" charset="0"/>
            </a:endParaRPr>
          </a:p>
          <a:p>
            <a:pPr marL="256455" indent="-256455">
              <a:lnSpc>
                <a:spcPct val="150000"/>
              </a:lnSpc>
              <a:buFont typeface="Wingdings" pitchFamily="2" charset="2"/>
              <a:buChar char="Ø"/>
            </a:pPr>
            <a:r>
              <a:rPr lang="zh-CN" altLang="en-US" sz="2100" b="1" dirty="0">
                <a:solidFill>
                  <a:srgbClr val="FF0000"/>
                </a:solidFill>
                <a:latin typeface="Times New Roman" pitchFamily="18" charset="0"/>
                <a:ea typeface="+mn-ea"/>
                <a:cs typeface="Times New Roman" pitchFamily="18" charset="0"/>
              </a:rPr>
              <a:t>平均运输距离和吨英里</a:t>
            </a:r>
            <a:endParaRPr lang="en-US" altLang="zh-CN" sz="2100" b="1" dirty="0">
              <a:solidFill>
                <a:srgbClr val="FF0000"/>
              </a:solidFill>
              <a:latin typeface="Times New Roman" pitchFamily="18" charset="0"/>
              <a:ea typeface="+mn-ea"/>
              <a:cs typeface="Times New Roman" pitchFamily="18" charset="0"/>
            </a:endParaRPr>
          </a:p>
          <a:p>
            <a:pPr marL="256455" indent="-256455">
              <a:lnSpc>
                <a:spcPct val="150000"/>
              </a:lnSpc>
              <a:buFont typeface="Wingdings" pitchFamily="2" charset="2"/>
              <a:buChar char="Ø"/>
            </a:pPr>
            <a:r>
              <a:rPr lang="zh-CN" altLang="en-US" sz="2100" b="1" dirty="0">
                <a:solidFill>
                  <a:srgbClr val="FF0000"/>
                </a:solidFill>
                <a:latin typeface="Times New Roman" pitchFamily="18" charset="0"/>
                <a:ea typeface="+mn-ea"/>
                <a:cs typeface="Times New Roman" pitchFamily="18" charset="0"/>
              </a:rPr>
              <a:t>不确定的危机：</a:t>
            </a:r>
            <a:r>
              <a:rPr lang="zh-CN" altLang="en-US" sz="2100" b="1" dirty="0">
                <a:latin typeface="Times New Roman" pitchFamily="18" charset="0"/>
                <a:ea typeface="+mn-ea"/>
                <a:cs typeface="Times New Roman" pitchFamily="18" charset="0"/>
              </a:rPr>
              <a:t>战争、自然灾害</a:t>
            </a:r>
            <a:endParaRPr lang="en-US" altLang="zh-CN" sz="2100" b="1" dirty="0">
              <a:latin typeface="Times New Roman" pitchFamily="18" charset="0"/>
              <a:ea typeface="+mn-ea"/>
              <a:cs typeface="Times New Roman" pitchFamily="18" charset="0"/>
            </a:endParaRPr>
          </a:p>
          <a:p>
            <a:pPr marL="256455" indent="-256455">
              <a:lnSpc>
                <a:spcPct val="150000"/>
              </a:lnSpc>
              <a:buFont typeface="Wingdings" pitchFamily="2" charset="2"/>
              <a:buChar char="Ø"/>
            </a:pPr>
            <a:r>
              <a:rPr lang="zh-CN" altLang="en-US" sz="2100" b="1" dirty="0">
                <a:solidFill>
                  <a:srgbClr val="FF0000"/>
                </a:solidFill>
                <a:latin typeface="Times New Roman" pitchFamily="18" charset="0"/>
                <a:ea typeface="+mn-ea"/>
                <a:cs typeface="Times New Roman" pitchFamily="18" charset="0"/>
              </a:rPr>
              <a:t>运输成本：</a:t>
            </a:r>
            <a:r>
              <a:rPr lang="zh-CN" altLang="en-US" sz="2100" b="1" dirty="0">
                <a:latin typeface="Times New Roman" pitchFamily="18" charset="0"/>
                <a:ea typeface="+mn-ea"/>
                <a:cs typeface="Times New Roman" pitchFamily="18" charset="0"/>
              </a:rPr>
              <a:t>如果商品能在另一个国家以更便宜的价格获得</a:t>
            </a:r>
          </a:p>
        </p:txBody>
      </p:sp>
    </p:spTree>
    <p:extLst>
      <p:ext uri="{BB962C8B-B14F-4D97-AF65-F5344CB8AC3E}">
        <p14:creationId xmlns:p14="http://schemas.microsoft.com/office/powerpoint/2010/main" val="41283810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46247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1.1国际航运市场</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供需关系</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5" name="矩形 4"/>
          <p:cNvSpPr/>
          <p:nvPr/>
        </p:nvSpPr>
        <p:spPr>
          <a:xfrm>
            <a:off x="501203" y="644560"/>
            <a:ext cx="5898101" cy="3936270"/>
          </a:xfrm>
          <a:prstGeom prst="rect">
            <a:avLst/>
          </a:prstGeom>
        </p:spPr>
        <p:txBody>
          <a:bodyPr wrap="square" lIns="68388" tIns="34194" rIns="68388" bIns="34194">
            <a:spAutoFit/>
          </a:bodyPr>
          <a:lstStyle/>
          <a:p>
            <a:pPr>
              <a:lnSpc>
                <a:spcPct val="150000"/>
              </a:lnSpc>
            </a:pPr>
            <a:r>
              <a:rPr lang="en-US" altLang="zh-CN" sz="2100" b="1" dirty="0" smtClean="0">
                <a:latin typeface="Times New Roman" pitchFamily="18" charset="0"/>
                <a:ea typeface="+mn-ea"/>
                <a:cs typeface="Times New Roman" pitchFamily="18" charset="0"/>
              </a:rPr>
              <a:t>(2)</a:t>
            </a:r>
            <a:r>
              <a:rPr lang="zh-CN" altLang="en-US" sz="2100" b="1" dirty="0" smtClean="0">
                <a:latin typeface="Times New Roman" pitchFamily="18" charset="0"/>
                <a:ea typeface="+mn-ea"/>
                <a:cs typeface="Times New Roman" pitchFamily="18" charset="0"/>
              </a:rPr>
              <a:t>供给</a:t>
            </a:r>
            <a:r>
              <a:rPr lang="zh-CN" altLang="en-US" sz="2100" b="1" dirty="0">
                <a:latin typeface="Times New Roman" pitchFamily="18" charset="0"/>
                <a:ea typeface="+mn-ea"/>
                <a:cs typeface="Times New Roman" pitchFamily="18" charset="0"/>
              </a:rPr>
              <a:t>侧</a:t>
            </a:r>
            <a:endParaRPr lang="en-US" altLang="zh-CN" sz="2100" b="1" dirty="0">
              <a:latin typeface="Times New Roman" pitchFamily="18" charset="0"/>
              <a:ea typeface="+mn-ea"/>
              <a:cs typeface="Times New Roman" pitchFamily="18" charset="0"/>
            </a:endParaRPr>
          </a:p>
          <a:p>
            <a:pPr marL="256455" indent="-256455">
              <a:lnSpc>
                <a:spcPct val="150000"/>
              </a:lnSpc>
              <a:buFont typeface="Wingdings" pitchFamily="2" charset="2"/>
              <a:buChar char="Ø"/>
            </a:pPr>
            <a:r>
              <a:rPr lang="zh-CN" altLang="en-US" sz="2100" b="1" dirty="0">
                <a:solidFill>
                  <a:srgbClr val="FF0000"/>
                </a:solidFill>
                <a:latin typeface="Times New Roman" pitchFamily="18" charset="0"/>
                <a:ea typeface="+mn-ea"/>
                <a:cs typeface="Times New Roman" pitchFamily="18" charset="0"/>
              </a:rPr>
              <a:t>世界船队的规模：</a:t>
            </a:r>
            <a:r>
              <a:rPr lang="zh-CN" altLang="en-US" sz="2100" b="1" dirty="0">
                <a:latin typeface="Times New Roman" pitchFamily="18" charset="0"/>
                <a:cs typeface="Times New Roman" pitchFamily="18" charset="0"/>
              </a:rPr>
              <a:t>长达</a:t>
            </a:r>
            <a:r>
              <a:rPr lang="en-US" altLang="zh-CN" sz="2100" b="1" dirty="0">
                <a:latin typeface="Times New Roman" pitchFamily="18" charset="0"/>
                <a:cs typeface="Times New Roman" pitchFamily="18" charset="0"/>
              </a:rPr>
              <a:t>20</a:t>
            </a:r>
            <a:r>
              <a:rPr lang="zh-CN" altLang="en-US" sz="2100" b="1" dirty="0">
                <a:latin typeface="Times New Roman" pitchFamily="18" charset="0"/>
                <a:cs typeface="Times New Roman" pitchFamily="18" charset="0"/>
              </a:rPr>
              <a:t>年的循环周期里不断缩减或扩张</a:t>
            </a:r>
            <a:endParaRPr lang="en-US" altLang="zh-CN" sz="2100" b="1" dirty="0">
              <a:latin typeface="Times New Roman" pitchFamily="18" charset="0"/>
              <a:cs typeface="Times New Roman" pitchFamily="18" charset="0"/>
            </a:endParaRPr>
          </a:p>
          <a:p>
            <a:pPr marL="256455" indent="-256455">
              <a:lnSpc>
                <a:spcPct val="150000"/>
              </a:lnSpc>
              <a:buFont typeface="Wingdings" pitchFamily="2" charset="2"/>
              <a:buChar char="Ø"/>
            </a:pPr>
            <a:r>
              <a:rPr lang="zh-CN" altLang="en-US" sz="2100" b="1" dirty="0">
                <a:solidFill>
                  <a:srgbClr val="FF0000"/>
                </a:solidFill>
                <a:latin typeface="Times New Roman" pitchFamily="18" charset="0"/>
                <a:ea typeface="+mn-ea"/>
                <a:cs typeface="Times New Roman" pitchFamily="18" charset="0"/>
              </a:rPr>
              <a:t>船队生产力：</a:t>
            </a:r>
            <a:r>
              <a:rPr lang="zh-CN" altLang="en-US" sz="2100" b="1" dirty="0">
                <a:latin typeface="Times New Roman" pitchFamily="18" charset="0"/>
                <a:ea typeface="+mn-ea"/>
                <a:cs typeface="Times New Roman" pitchFamily="18" charset="0"/>
              </a:rPr>
              <a:t>每艘船在规定的时间提供的运力与船速、货物、维修息息相关</a:t>
            </a:r>
            <a:endParaRPr lang="en-US" altLang="zh-CN" sz="2100" b="1" dirty="0">
              <a:latin typeface="Times New Roman" pitchFamily="18" charset="0"/>
              <a:ea typeface="+mn-ea"/>
              <a:cs typeface="Times New Roman" pitchFamily="18" charset="0"/>
            </a:endParaRPr>
          </a:p>
          <a:p>
            <a:pPr marL="256455" indent="-256455">
              <a:lnSpc>
                <a:spcPct val="150000"/>
              </a:lnSpc>
              <a:buFont typeface="Wingdings" pitchFamily="2" charset="2"/>
              <a:buChar char="Ø"/>
            </a:pPr>
            <a:r>
              <a:rPr lang="zh-CN" altLang="en-US" sz="2100" b="1" dirty="0">
                <a:solidFill>
                  <a:srgbClr val="FF0000"/>
                </a:solidFill>
                <a:latin typeface="Times New Roman" pitchFamily="18" charset="0"/>
                <a:ea typeface="+mn-ea"/>
                <a:cs typeface="Times New Roman" pitchFamily="18" charset="0"/>
              </a:rPr>
              <a:t>船舶建造：</a:t>
            </a:r>
            <a:r>
              <a:rPr lang="zh-CN" altLang="en-US" sz="2100" b="1" dirty="0">
                <a:latin typeface="Times New Roman" pitchFamily="18" charset="0"/>
                <a:cs typeface="Times New Roman" pitchFamily="18" charset="0"/>
              </a:rPr>
              <a:t> 船舶建造时间</a:t>
            </a:r>
            <a:r>
              <a:rPr lang="zh-CN" altLang="en-US" sz="2100" b="1" dirty="0" smtClean="0">
                <a:latin typeface="Times New Roman" pitchFamily="18" charset="0"/>
                <a:cs typeface="Times New Roman" pitchFamily="18" charset="0"/>
              </a:rPr>
              <a:t>一般</a:t>
            </a:r>
            <a:r>
              <a:rPr lang="en-US" altLang="zh-CN" sz="2100" b="1" dirty="0" smtClean="0">
                <a:latin typeface="Times New Roman" pitchFamily="18" charset="0"/>
                <a:cs typeface="Times New Roman" pitchFamily="18" charset="0"/>
              </a:rPr>
              <a:t>2-4</a:t>
            </a:r>
            <a:r>
              <a:rPr lang="zh-CN" altLang="en-US" sz="2100" b="1" dirty="0">
                <a:latin typeface="Times New Roman" pitchFamily="18" charset="0"/>
                <a:cs typeface="Times New Roman" pitchFamily="18" charset="0"/>
              </a:rPr>
              <a:t>年左右</a:t>
            </a:r>
            <a:endParaRPr lang="en-US" altLang="zh-CN" sz="2100" b="1" dirty="0">
              <a:solidFill>
                <a:srgbClr val="FF0000"/>
              </a:solidFill>
              <a:latin typeface="Times New Roman" pitchFamily="18" charset="0"/>
              <a:ea typeface="+mn-ea"/>
              <a:cs typeface="Times New Roman" pitchFamily="18" charset="0"/>
            </a:endParaRPr>
          </a:p>
          <a:p>
            <a:pPr marL="256455" indent="-256455">
              <a:lnSpc>
                <a:spcPct val="150000"/>
              </a:lnSpc>
              <a:buFont typeface="Wingdings" pitchFamily="2" charset="2"/>
              <a:buChar char="Ø"/>
            </a:pPr>
            <a:r>
              <a:rPr lang="zh-CN" altLang="en-US" sz="2100" b="1" dirty="0">
                <a:solidFill>
                  <a:srgbClr val="FF0000"/>
                </a:solidFill>
                <a:latin typeface="Times New Roman" pitchFamily="18" charset="0"/>
                <a:ea typeface="+mn-ea"/>
                <a:cs typeface="Times New Roman" pitchFamily="18" charset="0"/>
              </a:rPr>
              <a:t>拆船与损耗：</a:t>
            </a:r>
            <a:r>
              <a:rPr lang="zh-CN" altLang="en-US" sz="2100" b="1" dirty="0">
                <a:latin typeface="Times New Roman" pitchFamily="18" charset="0"/>
                <a:ea typeface="+mn-ea"/>
                <a:cs typeface="Times New Roman" pitchFamily="18" charset="0"/>
              </a:rPr>
              <a:t>拆船是一个巨大的工程</a:t>
            </a:r>
            <a:endParaRPr lang="en-US" altLang="zh-CN" sz="2100" b="1" dirty="0">
              <a:latin typeface="Times New Roman" pitchFamily="18" charset="0"/>
              <a:ea typeface="+mn-ea"/>
              <a:cs typeface="Times New Roman" pitchFamily="18" charset="0"/>
            </a:endParaRPr>
          </a:p>
          <a:p>
            <a:pPr marL="256455" indent="-256455">
              <a:lnSpc>
                <a:spcPct val="150000"/>
              </a:lnSpc>
              <a:buFont typeface="Wingdings" pitchFamily="2" charset="2"/>
              <a:buChar char="Ø"/>
            </a:pPr>
            <a:r>
              <a:rPr lang="zh-CN" altLang="en-US" sz="2100" b="1" dirty="0">
                <a:solidFill>
                  <a:srgbClr val="FF0000"/>
                </a:solidFill>
                <a:latin typeface="Times New Roman" pitchFamily="18" charset="0"/>
                <a:ea typeface="+mn-ea"/>
                <a:cs typeface="Times New Roman" pitchFamily="18" charset="0"/>
              </a:rPr>
              <a:t>运费收入：</a:t>
            </a:r>
            <a:r>
              <a:rPr lang="zh-CN" altLang="en-US" sz="2100" b="1" dirty="0">
                <a:latin typeface="Times New Roman" pitchFamily="18" charset="0"/>
                <a:ea typeface="+mn-ea"/>
                <a:cs typeface="Times New Roman" pitchFamily="18" charset="0"/>
              </a:rPr>
              <a:t>驱动供给侧最重要的因素</a:t>
            </a:r>
          </a:p>
        </p:txBody>
      </p:sp>
    </p:spTree>
    <p:extLst>
      <p:ext uri="{BB962C8B-B14F-4D97-AF65-F5344CB8AC3E}">
        <p14:creationId xmlns:p14="http://schemas.microsoft.com/office/powerpoint/2010/main" val="8925677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924135"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1.2 </a:t>
            </a:r>
            <a:r>
              <a:rPr lang="en-US" altLang="zh-CN" sz="1600" b="1" dirty="0" err="1"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航运运输市场</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体系</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4" name="文本框 3"/>
          <p:cNvSpPr txBox="1"/>
          <p:nvPr/>
        </p:nvSpPr>
        <p:spPr>
          <a:xfrm>
            <a:off x="619760" y="1410970"/>
            <a:ext cx="394335" cy="2306955"/>
          </a:xfrm>
          <a:prstGeom prst="rect">
            <a:avLst/>
          </a:prstGeom>
          <a:noFill/>
        </p:spPr>
        <p:txBody>
          <a:bodyPr wrap="square" rtlCol="0">
            <a:spAutoFit/>
          </a:bodyPr>
          <a:lstStyle/>
          <a:p>
            <a:r>
              <a:rPr lang="zh-CN" altLang="en-US">
                <a:latin typeface="黑体" panose="02010609060101010101" pitchFamily="49" charset="-122"/>
                <a:ea typeface="黑体" panose="02010609060101010101" pitchFamily="49" charset="-122"/>
              </a:rPr>
              <a:t>国际航运市场体系</a:t>
            </a:r>
          </a:p>
        </p:txBody>
      </p:sp>
      <p:sp>
        <p:nvSpPr>
          <p:cNvPr id="5" name="左大括号 4"/>
          <p:cNvSpPr/>
          <p:nvPr/>
        </p:nvSpPr>
        <p:spPr>
          <a:xfrm>
            <a:off x="1179830" y="1360805"/>
            <a:ext cx="179070" cy="2390775"/>
          </a:xfrm>
          <a:prstGeom prst="leftBrace">
            <a:avLst>
              <a:gd name="adj1" fmla="val 52688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1315720" y="1372870"/>
            <a:ext cx="1156335" cy="306705"/>
          </a:xfrm>
          <a:prstGeom prst="rect">
            <a:avLst/>
          </a:prstGeom>
          <a:noFill/>
        </p:spPr>
        <p:txBody>
          <a:bodyPr wrap="square" rtlCol="0">
            <a:spAutoFit/>
          </a:bodyPr>
          <a:lstStyle/>
          <a:p>
            <a:r>
              <a:rPr lang="zh-CN" altLang="en-US" sz="1400" b="1" dirty="0">
                <a:solidFill>
                  <a:srgbClr val="FF0000"/>
                </a:solidFill>
                <a:latin typeface="黑体" panose="02010609060101010101" pitchFamily="49" charset="-122"/>
                <a:ea typeface="黑体" panose="02010609060101010101" pitchFamily="49" charset="-122"/>
              </a:rPr>
              <a:t>基本市场</a:t>
            </a:r>
          </a:p>
        </p:txBody>
      </p:sp>
      <p:sp>
        <p:nvSpPr>
          <p:cNvPr id="7" name="左大括号 6"/>
          <p:cNvSpPr/>
          <p:nvPr/>
        </p:nvSpPr>
        <p:spPr>
          <a:xfrm>
            <a:off x="2254885" y="1114425"/>
            <a:ext cx="76200" cy="11049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p:cNvSpPr txBox="1"/>
          <p:nvPr/>
        </p:nvSpPr>
        <p:spPr>
          <a:xfrm>
            <a:off x="2350770" y="1033145"/>
            <a:ext cx="969645" cy="306705"/>
          </a:xfrm>
          <a:prstGeom prst="rect">
            <a:avLst/>
          </a:prstGeom>
          <a:noFill/>
        </p:spPr>
        <p:txBody>
          <a:bodyPr wrap="square" rtlCol="0">
            <a:spAutoFit/>
          </a:bodyPr>
          <a:lstStyle/>
          <a:p>
            <a:r>
              <a:rPr lang="zh-CN" altLang="en-US" sz="1400" b="1" dirty="0">
                <a:solidFill>
                  <a:srgbClr val="FF0000"/>
                </a:solidFill>
                <a:latin typeface="黑体" panose="02010609060101010101" pitchFamily="49" charset="-122"/>
                <a:ea typeface="黑体" panose="02010609060101010101" pitchFamily="49" charset="-122"/>
              </a:rPr>
              <a:t>运输市场</a:t>
            </a:r>
          </a:p>
        </p:txBody>
      </p:sp>
      <p:sp>
        <p:nvSpPr>
          <p:cNvPr id="9" name="文本框 8"/>
          <p:cNvSpPr txBox="1"/>
          <p:nvPr/>
        </p:nvSpPr>
        <p:spPr>
          <a:xfrm>
            <a:off x="3479800" y="726440"/>
            <a:ext cx="1156335" cy="306705"/>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定期船市场</a:t>
            </a:r>
          </a:p>
        </p:txBody>
      </p:sp>
      <p:sp>
        <p:nvSpPr>
          <p:cNvPr id="10" name="左大括号 9"/>
          <p:cNvSpPr/>
          <p:nvPr/>
        </p:nvSpPr>
        <p:spPr>
          <a:xfrm>
            <a:off x="3343910" y="819785"/>
            <a:ext cx="75565" cy="6477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p:cNvSpPr txBox="1"/>
          <p:nvPr/>
        </p:nvSpPr>
        <p:spPr>
          <a:xfrm>
            <a:off x="3479800" y="1269365"/>
            <a:ext cx="1285875" cy="306705"/>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不定期船市场</a:t>
            </a:r>
          </a:p>
        </p:txBody>
      </p:sp>
      <p:sp>
        <p:nvSpPr>
          <p:cNvPr id="12" name="文本框 11"/>
          <p:cNvSpPr txBox="1"/>
          <p:nvPr/>
        </p:nvSpPr>
        <p:spPr>
          <a:xfrm>
            <a:off x="4765675" y="726440"/>
            <a:ext cx="1156335" cy="306705"/>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集装箱市场</a:t>
            </a:r>
          </a:p>
        </p:txBody>
      </p:sp>
      <p:sp>
        <p:nvSpPr>
          <p:cNvPr id="13" name="文本框 12"/>
          <p:cNvSpPr txBox="1"/>
          <p:nvPr/>
        </p:nvSpPr>
        <p:spPr>
          <a:xfrm>
            <a:off x="4841875" y="1160780"/>
            <a:ext cx="1156335" cy="306705"/>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油轮市场</a:t>
            </a:r>
          </a:p>
        </p:txBody>
      </p:sp>
      <p:sp>
        <p:nvSpPr>
          <p:cNvPr id="14" name="文本框 13"/>
          <p:cNvSpPr txBox="1"/>
          <p:nvPr/>
        </p:nvSpPr>
        <p:spPr>
          <a:xfrm>
            <a:off x="4841875" y="1467485"/>
            <a:ext cx="1156335" cy="306705"/>
          </a:xfrm>
          <a:prstGeom prst="rect">
            <a:avLst/>
          </a:prstGeom>
          <a:noFill/>
        </p:spPr>
        <p:txBody>
          <a:bodyPr wrap="square" rtlCol="0">
            <a:spAutoFit/>
          </a:bodyPr>
          <a:lstStyle/>
          <a:p>
            <a:r>
              <a:rPr lang="zh-CN" altLang="en-US" sz="1400">
                <a:latin typeface="黑体" panose="02010609060101010101" pitchFamily="49" charset="-122"/>
                <a:ea typeface="黑体" panose="02010609060101010101" pitchFamily="49" charset="-122"/>
              </a:rPr>
              <a:t>干散货市场</a:t>
            </a:r>
          </a:p>
        </p:txBody>
      </p:sp>
      <p:sp>
        <p:nvSpPr>
          <p:cNvPr id="15" name="文本框 14"/>
          <p:cNvSpPr txBox="1"/>
          <p:nvPr/>
        </p:nvSpPr>
        <p:spPr>
          <a:xfrm>
            <a:off x="2350770" y="2092325"/>
            <a:ext cx="1156335" cy="306705"/>
          </a:xfrm>
          <a:prstGeom prst="rect">
            <a:avLst/>
          </a:prstGeom>
          <a:noFill/>
        </p:spPr>
        <p:txBody>
          <a:bodyPr wrap="square" rtlCol="0">
            <a:spAutoFit/>
          </a:bodyPr>
          <a:lstStyle/>
          <a:p>
            <a:r>
              <a:rPr lang="zh-CN" altLang="en-US" sz="1400">
                <a:latin typeface="黑体" panose="02010609060101010101" pitchFamily="49" charset="-122"/>
                <a:ea typeface="黑体" panose="02010609060101010101" pitchFamily="49" charset="-122"/>
              </a:rPr>
              <a:t>要素市场</a:t>
            </a:r>
          </a:p>
        </p:txBody>
      </p:sp>
      <p:sp>
        <p:nvSpPr>
          <p:cNvPr id="16" name="左大括号 15"/>
          <p:cNvSpPr/>
          <p:nvPr/>
        </p:nvSpPr>
        <p:spPr>
          <a:xfrm>
            <a:off x="3320415" y="1941195"/>
            <a:ext cx="76200" cy="7346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文本框 17"/>
          <p:cNvSpPr txBox="1"/>
          <p:nvPr/>
        </p:nvSpPr>
        <p:spPr>
          <a:xfrm>
            <a:off x="3495040" y="1701800"/>
            <a:ext cx="1156335" cy="306705"/>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租船市场</a:t>
            </a:r>
          </a:p>
        </p:txBody>
      </p:sp>
      <p:sp>
        <p:nvSpPr>
          <p:cNvPr id="19" name="文本框 18"/>
          <p:cNvSpPr txBox="1"/>
          <p:nvPr/>
        </p:nvSpPr>
        <p:spPr>
          <a:xfrm>
            <a:off x="3507105" y="2008505"/>
            <a:ext cx="1436370" cy="306705"/>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航运信息市场</a:t>
            </a:r>
          </a:p>
        </p:txBody>
      </p:sp>
      <p:sp>
        <p:nvSpPr>
          <p:cNvPr id="20" name="文本框 19"/>
          <p:cNvSpPr txBox="1"/>
          <p:nvPr/>
        </p:nvSpPr>
        <p:spPr>
          <a:xfrm>
            <a:off x="3507105" y="2315210"/>
            <a:ext cx="1506220" cy="306705"/>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航运金融市场</a:t>
            </a:r>
          </a:p>
        </p:txBody>
      </p:sp>
      <p:sp>
        <p:nvSpPr>
          <p:cNvPr id="21" name="文本框 20"/>
          <p:cNvSpPr txBox="1"/>
          <p:nvPr/>
        </p:nvSpPr>
        <p:spPr>
          <a:xfrm>
            <a:off x="3495040" y="2621915"/>
            <a:ext cx="1392555" cy="306705"/>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船员劳务市场</a:t>
            </a:r>
          </a:p>
        </p:txBody>
      </p:sp>
      <p:sp>
        <p:nvSpPr>
          <p:cNvPr id="22" name="文本框 21"/>
          <p:cNvSpPr txBox="1"/>
          <p:nvPr/>
        </p:nvSpPr>
        <p:spPr>
          <a:xfrm>
            <a:off x="1358900" y="3541395"/>
            <a:ext cx="972185" cy="306705"/>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相关市场</a:t>
            </a:r>
          </a:p>
        </p:txBody>
      </p:sp>
      <p:sp>
        <p:nvSpPr>
          <p:cNvPr id="23" name="左大括号 22"/>
          <p:cNvSpPr/>
          <p:nvPr/>
        </p:nvSpPr>
        <p:spPr>
          <a:xfrm>
            <a:off x="2255520" y="3227070"/>
            <a:ext cx="75565" cy="9359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p:cNvSpPr txBox="1"/>
          <p:nvPr/>
        </p:nvSpPr>
        <p:spPr>
          <a:xfrm>
            <a:off x="2411095" y="3023235"/>
            <a:ext cx="1306195" cy="306705"/>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新建船市场</a:t>
            </a:r>
          </a:p>
        </p:txBody>
      </p:sp>
      <p:sp>
        <p:nvSpPr>
          <p:cNvPr id="25" name="文本框 24"/>
          <p:cNvSpPr txBox="1"/>
          <p:nvPr/>
        </p:nvSpPr>
        <p:spPr>
          <a:xfrm>
            <a:off x="2411095" y="3361055"/>
            <a:ext cx="1306195" cy="306705"/>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二手船市场</a:t>
            </a:r>
          </a:p>
        </p:txBody>
      </p:sp>
      <p:sp>
        <p:nvSpPr>
          <p:cNvPr id="26" name="文本框 25"/>
          <p:cNvSpPr txBox="1"/>
          <p:nvPr/>
        </p:nvSpPr>
        <p:spPr>
          <a:xfrm>
            <a:off x="2411095" y="3667760"/>
            <a:ext cx="1306195" cy="306705"/>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修船市场</a:t>
            </a:r>
          </a:p>
        </p:txBody>
      </p:sp>
      <p:sp>
        <p:nvSpPr>
          <p:cNvPr id="27" name="文本框 26"/>
          <p:cNvSpPr txBox="1"/>
          <p:nvPr/>
        </p:nvSpPr>
        <p:spPr>
          <a:xfrm>
            <a:off x="2411095" y="3974465"/>
            <a:ext cx="1306195" cy="306705"/>
          </a:xfrm>
          <a:prstGeom prst="rect">
            <a:avLst/>
          </a:prstGeom>
          <a:noFill/>
        </p:spPr>
        <p:txBody>
          <a:bodyPr wrap="square" rtlCol="0">
            <a:spAutoFit/>
          </a:bodyPr>
          <a:lstStyle/>
          <a:p>
            <a:r>
              <a:rPr lang="zh-CN" altLang="en-US" sz="1400">
                <a:latin typeface="黑体" panose="02010609060101010101" pitchFamily="49" charset="-122"/>
                <a:ea typeface="黑体" panose="02010609060101010101" pitchFamily="49" charset="-122"/>
              </a:rPr>
              <a:t>拆船市场</a:t>
            </a:r>
          </a:p>
        </p:txBody>
      </p:sp>
      <p:sp>
        <p:nvSpPr>
          <p:cNvPr id="29" name="左大括号 28"/>
          <p:cNvSpPr/>
          <p:nvPr/>
        </p:nvSpPr>
        <p:spPr>
          <a:xfrm>
            <a:off x="4765675" y="1269365"/>
            <a:ext cx="76200" cy="3530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0" name="直接连接符 29"/>
          <p:cNvCxnSpPr>
            <a:endCxn id="12" idx="1"/>
          </p:cNvCxnSpPr>
          <p:nvPr/>
        </p:nvCxnSpPr>
        <p:spPr>
          <a:xfrm flipV="1">
            <a:off x="4499610" y="880110"/>
            <a:ext cx="266065" cy="0"/>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3"/>
          <a:stretch>
            <a:fillRect/>
          </a:stretch>
        </p:blipFill>
        <p:spPr>
          <a:xfrm>
            <a:off x="4177030" y="3329940"/>
            <a:ext cx="2256790" cy="110680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380899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1.2 </a:t>
            </a:r>
            <a:r>
              <a:rPr lang="en-US" altLang="zh-CN" sz="1600" b="1" dirty="0" err="1"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航运运输市场</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运输货物种类</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2" name="矩形 1"/>
          <p:cNvSpPr/>
          <p:nvPr/>
        </p:nvSpPr>
        <p:spPr>
          <a:xfrm>
            <a:off x="257810" y="705485"/>
            <a:ext cx="6049010" cy="72072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683895">
              <a:lnSpc>
                <a:spcPct val="125000"/>
              </a:lnSpc>
              <a:spcBef>
                <a:spcPts val="0"/>
              </a:spcBef>
              <a:spcAft>
                <a:spcPts val="0"/>
              </a:spcAft>
              <a:buFont typeface="+mj-lt"/>
              <a:defRPr/>
            </a:pPr>
            <a:r>
              <a:rPr lang="en-US" altLang="zh-CN" sz="1400" b="1" dirty="0">
                <a:solidFill>
                  <a:srgbClr val="002060"/>
                </a:solidFill>
                <a:ea typeface="黑体" panose="02010609060101010101" pitchFamily="49" charset="-122"/>
                <a:cs typeface="Arial" panose="020B0604020202020204" pitchFamily="34" charset="0"/>
                <a:sym typeface="+mn-ea"/>
              </a:rPr>
              <a:t>     </a:t>
            </a:r>
            <a:r>
              <a:rPr lang="en-US" altLang="zh-CN" b="1" dirty="0">
                <a:solidFill>
                  <a:srgbClr val="002060"/>
                </a:solidFill>
                <a:ea typeface="黑体" panose="02010609060101010101" pitchFamily="49" charset="-122"/>
                <a:cs typeface="Arial" panose="020B0604020202020204" pitchFamily="34" charset="0"/>
                <a:sym typeface="+mn-ea"/>
              </a:rPr>
              <a:t>  </a:t>
            </a:r>
            <a:r>
              <a:rPr lang="zh-CN" altLang="en-US" sz="1600" b="1" dirty="0">
                <a:solidFill>
                  <a:srgbClr val="002060"/>
                </a:solidFill>
                <a:ea typeface="黑体" panose="02010609060101010101" pitchFamily="49" charset="-122"/>
                <a:cs typeface="Arial" panose="020B0604020202020204" pitchFamily="34" charset="0"/>
                <a:sym typeface="+mn-ea"/>
              </a:rPr>
              <a:t>国际海上货物运输的货物主要可以分为以下几类：</a:t>
            </a:r>
            <a:r>
              <a:rPr lang="zh-CN" altLang="en-US" sz="1600" b="1" dirty="0">
                <a:gradFill>
                  <a:gsLst>
                    <a:gs pos="0">
                      <a:srgbClr val="E30000"/>
                    </a:gs>
                    <a:gs pos="100000">
                      <a:srgbClr val="760303"/>
                    </a:gs>
                  </a:gsLst>
                  <a:lin scaled="0"/>
                </a:gradFill>
                <a:ea typeface="黑体" panose="02010609060101010101" pitchFamily="49" charset="-122"/>
                <a:cs typeface="Arial" panose="020B0604020202020204" pitchFamily="34" charset="0"/>
                <a:sym typeface="+mn-ea"/>
              </a:rPr>
              <a:t>液体散货、干散货、普通货物以及集装箱运输货物</a:t>
            </a:r>
            <a:r>
              <a:rPr lang="zh-CN" altLang="en-US" sz="1600" b="1" dirty="0">
                <a:solidFill>
                  <a:srgbClr val="002060"/>
                </a:solidFill>
                <a:ea typeface="黑体" panose="02010609060101010101" pitchFamily="49" charset="-122"/>
                <a:cs typeface="Arial" panose="020B0604020202020204" pitchFamily="34" charset="0"/>
                <a:sym typeface="+mn-ea"/>
              </a:rPr>
              <a:t>。</a:t>
            </a:r>
          </a:p>
        </p:txBody>
      </p:sp>
      <p:graphicFrame>
        <p:nvGraphicFramePr>
          <p:cNvPr id="4" name="表格 3"/>
          <p:cNvGraphicFramePr>
            <a:graphicFrameLocks noGrp="1"/>
          </p:cNvGraphicFramePr>
          <p:nvPr>
            <p:custDataLst>
              <p:tags r:id="rId1"/>
            </p:custDataLst>
          </p:nvPr>
        </p:nvGraphicFramePr>
        <p:xfrm>
          <a:off x="97790" y="1454785"/>
          <a:ext cx="6543675" cy="3128010"/>
        </p:xfrm>
        <a:graphic>
          <a:graphicData uri="http://schemas.openxmlformats.org/drawingml/2006/table">
            <a:tbl>
              <a:tblPr firstRow="1" firstCol="1" bandRow="1">
                <a:tableStyleId>{5C22544A-7EE6-4342-B048-85BDC9FD1C3A}</a:tableStyleId>
              </a:tblPr>
              <a:tblGrid>
                <a:gridCol w="883920">
                  <a:extLst>
                    <a:ext uri="{9D8B030D-6E8A-4147-A177-3AD203B41FA5}">
                      <a16:colId xmlns="" xmlns:a16="http://schemas.microsoft.com/office/drawing/2014/main" val="20000"/>
                    </a:ext>
                  </a:extLst>
                </a:gridCol>
                <a:gridCol w="509270">
                  <a:extLst>
                    <a:ext uri="{9D8B030D-6E8A-4147-A177-3AD203B41FA5}">
                      <a16:colId xmlns="" xmlns:a16="http://schemas.microsoft.com/office/drawing/2014/main" val="20001"/>
                    </a:ext>
                  </a:extLst>
                </a:gridCol>
                <a:gridCol w="1172845">
                  <a:extLst>
                    <a:ext uri="{9D8B030D-6E8A-4147-A177-3AD203B41FA5}">
                      <a16:colId xmlns="" xmlns:a16="http://schemas.microsoft.com/office/drawing/2014/main" val="20002"/>
                    </a:ext>
                  </a:extLst>
                </a:gridCol>
                <a:gridCol w="443865">
                  <a:extLst>
                    <a:ext uri="{9D8B030D-6E8A-4147-A177-3AD203B41FA5}">
                      <a16:colId xmlns="" xmlns:a16="http://schemas.microsoft.com/office/drawing/2014/main" val="20003"/>
                    </a:ext>
                  </a:extLst>
                </a:gridCol>
                <a:gridCol w="478790">
                  <a:extLst>
                    <a:ext uri="{9D8B030D-6E8A-4147-A177-3AD203B41FA5}">
                      <a16:colId xmlns="" xmlns:a16="http://schemas.microsoft.com/office/drawing/2014/main" val="20004"/>
                    </a:ext>
                  </a:extLst>
                </a:gridCol>
                <a:gridCol w="927100">
                  <a:extLst>
                    <a:ext uri="{9D8B030D-6E8A-4147-A177-3AD203B41FA5}">
                      <a16:colId xmlns="" xmlns:a16="http://schemas.microsoft.com/office/drawing/2014/main" val="20005"/>
                    </a:ext>
                  </a:extLst>
                </a:gridCol>
                <a:gridCol w="884555">
                  <a:extLst>
                    <a:ext uri="{9D8B030D-6E8A-4147-A177-3AD203B41FA5}">
                      <a16:colId xmlns="" xmlns:a16="http://schemas.microsoft.com/office/drawing/2014/main" val="20006"/>
                    </a:ext>
                  </a:extLst>
                </a:gridCol>
                <a:gridCol w="1243330">
                  <a:extLst>
                    <a:ext uri="{9D8B030D-6E8A-4147-A177-3AD203B41FA5}">
                      <a16:colId xmlns="" xmlns:a16="http://schemas.microsoft.com/office/drawing/2014/main" val="20007"/>
                    </a:ext>
                  </a:extLst>
                </a:gridCol>
              </a:tblGrid>
              <a:tr h="515620">
                <a:tc>
                  <a:txBody>
                    <a:bodyPr/>
                    <a:lstStyle/>
                    <a:p>
                      <a:pPr algn="just">
                        <a:spcAft>
                          <a:spcPts val="0"/>
                        </a:spcAft>
                      </a:pPr>
                      <a:r>
                        <a:rPr lang="zh-CN" sz="1200" b="1" kern="100" dirty="0">
                          <a:effectLst/>
                          <a:latin typeface="Times New Roman" panose="02020603050405020304" pitchFamily="18" charset="0"/>
                          <a:ea typeface="黑体" panose="02010609060101010101" pitchFamily="49" charset="-122"/>
                        </a:rPr>
                        <a:t>装载类别</a:t>
                      </a:r>
                      <a:endParaRPr lang="zh-CN" sz="1200" b="1" kern="100" dirty="0">
                        <a:effectLst/>
                        <a:latin typeface="Times New Roman" panose="02020603050405020304" pitchFamily="18" charset="0"/>
                        <a:ea typeface="黑体" panose="02010609060101010101" pitchFamily="49" charset="-122"/>
                        <a:cs typeface="Times New Roman" panose="02020603050405020304"/>
                      </a:endParaRPr>
                    </a:p>
                  </a:txBody>
                  <a:tcPr marL="68580" marR="68580" marT="0" marB="0" anchor="ctr" anchorCtr="1">
                    <a:gradFill>
                      <a:gsLst>
                        <a:gs pos="0">
                          <a:srgbClr val="007BD3"/>
                        </a:gs>
                        <a:gs pos="100000">
                          <a:srgbClr val="034373"/>
                        </a:gs>
                      </a:gsLst>
                      <a:lin scaled="0"/>
                    </a:gradFill>
                  </a:tcPr>
                </a:tc>
                <a:tc gridSpan="2">
                  <a:txBody>
                    <a:bodyPr/>
                    <a:lstStyle/>
                    <a:p>
                      <a:pPr algn="just">
                        <a:spcAft>
                          <a:spcPts val="0"/>
                        </a:spcAft>
                      </a:pPr>
                      <a:r>
                        <a:rPr lang="zh-CN" sz="1200" b="1" kern="100" dirty="0">
                          <a:solidFill>
                            <a:srgbClr val="FF0000"/>
                          </a:solidFill>
                          <a:effectLst/>
                          <a:latin typeface="Times New Roman" panose="02020603050405020304" pitchFamily="18" charset="0"/>
                          <a:ea typeface="黑体" panose="02010609060101010101" pitchFamily="49" charset="-122"/>
                        </a:rPr>
                        <a:t>干散货</a:t>
                      </a:r>
                      <a:endParaRPr lang="zh-CN" sz="1200" b="1" kern="100" dirty="0">
                        <a:solidFill>
                          <a:srgbClr val="FF0000"/>
                        </a:solidFill>
                        <a:effectLst/>
                        <a:latin typeface="Times New Roman" panose="02020603050405020304" pitchFamily="18" charset="0"/>
                        <a:ea typeface="黑体" panose="02010609060101010101" pitchFamily="49" charset="-122"/>
                        <a:cs typeface="Times New Roman" panose="02020603050405020304"/>
                      </a:endParaRPr>
                    </a:p>
                  </a:txBody>
                  <a:tcPr marL="68580" marR="68580" marT="0" marB="0" anchor="ctr" anchorCtr="1">
                    <a:gradFill>
                      <a:gsLst>
                        <a:gs pos="0">
                          <a:srgbClr val="007BD3"/>
                        </a:gs>
                        <a:gs pos="100000">
                          <a:srgbClr val="034373"/>
                        </a:gs>
                      </a:gsLst>
                      <a:lin scaled="0"/>
                    </a:gradFill>
                  </a:tcPr>
                </a:tc>
                <a:tc hMerge="1">
                  <a:txBody>
                    <a:bodyPr/>
                    <a:lstStyle/>
                    <a:p>
                      <a:endParaRPr lang="zh-CN"/>
                    </a:p>
                  </a:txBody>
                  <a:tcPr/>
                </a:tc>
                <a:tc gridSpan="3">
                  <a:txBody>
                    <a:bodyPr/>
                    <a:lstStyle/>
                    <a:p>
                      <a:pPr algn="just">
                        <a:spcAft>
                          <a:spcPts val="0"/>
                        </a:spcAft>
                      </a:pPr>
                      <a:r>
                        <a:rPr lang="zh-CN" sz="1200" b="1" kern="100" dirty="0">
                          <a:solidFill>
                            <a:srgbClr val="FF0000"/>
                          </a:solidFill>
                          <a:effectLst/>
                          <a:latin typeface="Times New Roman" panose="02020603050405020304" pitchFamily="18" charset="0"/>
                          <a:ea typeface="黑体" panose="02010609060101010101" pitchFamily="49" charset="-122"/>
                        </a:rPr>
                        <a:t>液态散货</a:t>
                      </a:r>
                      <a:endParaRPr lang="zh-CN" sz="1200" b="1" kern="100" dirty="0">
                        <a:solidFill>
                          <a:srgbClr val="FF0000"/>
                        </a:solidFill>
                        <a:effectLst/>
                        <a:latin typeface="Times New Roman" panose="02020603050405020304" pitchFamily="18" charset="0"/>
                        <a:ea typeface="黑体" panose="02010609060101010101" pitchFamily="49" charset="-122"/>
                        <a:cs typeface="Times New Roman" panose="02020603050405020304"/>
                      </a:endParaRPr>
                    </a:p>
                  </a:txBody>
                  <a:tcPr marL="68580" marR="68580" marT="0" marB="0" anchor="ctr" anchorCtr="1">
                    <a:gradFill>
                      <a:gsLst>
                        <a:gs pos="0">
                          <a:srgbClr val="007BD3"/>
                        </a:gs>
                        <a:gs pos="100000">
                          <a:srgbClr val="034373"/>
                        </a:gs>
                      </a:gsLst>
                      <a:lin scaled="0"/>
                    </a:gradFill>
                  </a:tcPr>
                </a:tc>
                <a:tc hMerge="1">
                  <a:txBody>
                    <a:bodyPr/>
                    <a:lstStyle/>
                    <a:p>
                      <a:endParaRPr lang="zh-CN"/>
                    </a:p>
                  </a:txBody>
                  <a:tcPr/>
                </a:tc>
                <a:tc hMerge="1">
                  <a:txBody>
                    <a:bodyPr/>
                    <a:lstStyle/>
                    <a:p>
                      <a:endParaRPr lang="zh-CN"/>
                    </a:p>
                  </a:txBody>
                  <a:tcPr/>
                </a:tc>
                <a:tc>
                  <a:txBody>
                    <a:bodyPr/>
                    <a:lstStyle/>
                    <a:p>
                      <a:pPr algn="just">
                        <a:spcAft>
                          <a:spcPts val="0"/>
                        </a:spcAft>
                      </a:pPr>
                      <a:r>
                        <a:rPr lang="zh-CN" sz="1200" b="1" kern="100" dirty="0">
                          <a:solidFill>
                            <a:srgbClr val="FF0000"/>
                          </a:solidFill>
                          <a:effectLst/>
                          <a:latin typeface="Times New Roman" panose="02020603050405020304" pitchFamily="18" charset="0"/>
                          <a:ea typeface="黑体" panose="02010609060101010101" pitchFamily="49" charset="-122"/>
                        </a:rPr>
                        <a:t>普通货物</a:t>
                      </a:r>
                      <a:endParaRPr lang="zh-CN" sz="1200" b="1" kern="100" dirty="0">
                        <a:solidFill>
                          <a:srgbClr val="FF0000"/>
                        </a:solidFill>
                        <a:effectLst/>
                        <a:latin typeface="Times New Roman" panose="02020603050405020304" pitchFamily="18" charset="0"/>
                        <a:ea typeface="黑体" panose="02010609060101010101" pitchFamily="49" charset="-122"/>
                        <a:cs typeface="Times New Roman" panose="02020603050405020304"/>
                      </a:endParaRPr>
                    </a:p>
                  </a:txBody>
                  <a:tcPr marL="68580" marR="68580" marT="0" marB="0" anchor="ctr" anchorCtr="1">
                    <a:gradFill>
                      <a:gsLst>
                        <a:gs pos="0">
                          <a:srgbClr val="007BD3"/>
                        </a:gs>
                        <a:gs pos="100000">
                          <a:srgbClr val="034373"/>
                        </a:gs>
                      </a:gsLst>
                      <a:lin scaled="0"/>
                    </a:gradFill>
                  </a:tcPr>
                </a:tc>
                <a:tc>
                  <a:txBody>
                    <a:bodyPr/>
                    <a:lstStyle/>
                    <a:p>
                      <a:pPr algn="just">
                        <a:spcAft>
                          <a:spcPts val="0"/>
                        </a:spcAft>
                        <a:buNone/>
                      </a:pPr>
                      <a:r>
                        <a:rPr lang="zh-CN" sz="1200" kern="100" dirty="0">
                          <a:solidFill>
                            <a:srgbClr val="FF0000"/>
                          </a:solidFill>
                          <a:effectLst/>
                          <a:latin typeface="Times New Roman" panose="02020603050405020304" pitchFamily="18" charset="0"/>
                          <a:ea typeface="黑体" panose="02010609060101010101" pitchFamily="49" charset="-122"/>
                          <a:sym typeface="+mn-ea"/>
                        </a:rPr>
                        <a:t>集装箱货物</a:t>
                      </a:r>
                      <a:endParaRPr lang="zh-CN" sz="1200" b="1" kern="100">
                        <a:solidFill>
                          <a:srgbClr val="FF0000"/>
                        </a:solidFill>
                        <a:effectLst/>
                        <a:latin typeface="Times New Roman" panose="02020603050405020304" pitchFamily="18" charset="0"/>
                        <a:ea typeface="黑体" panose="02010609060101010101" pitchFamily="49" charset="-122"/>
                        <a:cs typeface="Times New Roman" panose="02020603050405020304"/>
                        <a:sym typeface="+mn-ea"/>
                      </a:endParaRPr>
                    </a:p>
                    <a:p>
                      <a:pPr algn="just">
                        <a:spcAft>
                          <a:spcPts val="0"/>
                        </a:spcAft>
                        <a:buNone/>
                      </a:pPr>
                      <a:endParaRPr lang="zh-CN" altLang="en-US" sz="1200" b="1" kern="100" dirty="0">
                        <a:solidFill>
                          <a:srgbClr val="FF0000"/>
                        </a:solidFill>
                        <a:effectLst/>
                        <a:latin typeface="Times New Roman" panose="02020603050405020304" pitchFamily="18" charset="0"/>
                        <a:ea typeface="黑体" panose="02010609060101010101" pitchFamily="49" charset="-122"/>
                        <a:cs typeface="Times New Roman" panose="02020603050405020304"/>
                        <a:sym typeface="+mn-ea"/>
                      </a:endParaRPr>
                    </a:p>
                  </a:txBody>
                  <a:tcPr marL="68580" marR="68580" marT="0" marB="0" anchor="b" anchorCtr="1">
                    <a:gradFill>
                      <a:gsLst>
                        <a:gs pos="0">
                          <a:srgbClr val="007BD3"/>
                        </a:gs>
                        <a:gs pos="100000">
                          <a:srgbClr val="034373"/>
                        </a:gs>
                      </a:gsLst>
                      <a:lin scaled="0"/>
                    </a:gradFill>
                  </a:tcPr>
                </a:tc>
                <a:extLst>
                  <a:ext uri="{0D108BD9-81ED-4DB2-BD59-A6C34878D82A}">
                    <a16:rowId xmlns="" xmlns:a16="http://schemas.microsoft.com/office/drawing/2014/main" val="10000"/>
                  </a:ext>
                </a:extLst>
              </a:tr>
              <a:tr h="553720">
                <a:tc>
                  <a:txBody>
                    <a:bodyPr/>
                    <a:lstStyle/>
                    <a:p>
                      <a:pPr algn="just">
                        <a:spcAft>
                          <a:spcPts val="0"/>
                        </a:spcAft>
                      </a:pPr>
                      <a:r>
                        <a:rPr lang="zh-CN" sz="1200" b="1" kern="100">
                          <a:effectLst/>
                          <a:latin typeface="Times New Roman" panose="02020603050405020304" pitchFamily="18" charset="0"/>
                          <a:ea typeface="黑体" panose="02010609060101010101" pitchFamily="49" charset="-122"/>
                        </a:rPr>
                        <a:t>商品组</a:t>
                      </a:r>
                      <a:endParaRPr lang="zh-CN" sz="1200" b="1" kern="100">
                        <a:effectLst/>
                        <a:latin typeface="Times New Roman" panose="02020603050405020304" pitchFamily="18" charset="0"/>
                        <a:ea typeface="黑体" panose="02010609060101010101" pitchFamily="49" charset="-122"/>
                        <a:cs typeface="Times New Roman" panose="02020603050405020304"/>
                      </a:endParaRPr>
                    </a:p>
                  </a:txBody>
                  <a:tcPr marL="68580" marR="68580" marT="0" marB="0" anchor="ctr" anchorCtr="1"/>
                </a:tc>
                <a:tc>
                  <a:txBody>
                    <a:bodyPr/>
                    <a:lstStyle/>
                    <a:p>
                      <a:pPr algn="ctr">
                        <a:spcAft>
                          <a:spcPts val="0"/>
                        </a:spcAft>
                      </a:pPr>
                      <a:r>
                        <a:rPr lang="zh-CN" sz="1200" b="1" kern="100" dirty="0">
                          <a:solidFill>
                            <a:schemeClr val="accent5">
                              <a:lumMod val="75000"/>
                            </a:schemeClr>
                          </a:solidFill>
                          <a:effectLst/>
                          <a:latin typeface="Times New Roman" panose="02020603050405020304" pitchFamily="18" charset="0"/>
                          <a:ea typeface="楷体" panose="02010609060101010101" pitchFamily="49" charset="-122"/>
                        </a:rPr>
                        <a:t>大宗散货</a:t>
                      </a:r>
                      <a:endParaRPr lang="zh-CN" sz="1200" b="1" kern="100" dirty="0">
                        <a:solidFill>
                          <a:schemeClr val="accent5">
                            <a:lumMod val="75000"/>
                          </a:schemeClr>
                        </a:solidFill>
                        <a:effectLst/>
                        <a:latin typeface="Times New Roman" panose="02020603050405020304" pitchFamily="18" charset="0"/>
                        <a:ea typeface="楷体" panose="02010609060101010101" pitchFamily="49" charset="-122"/>
                        <a:cs typeface="Times New Roman" panose="02020603050405020304"/>
                      </a:endParaRPr>
                    </a:p>
                  </a:txBody>
                  <a:tcPr marL="68580" marR="68580" marT="0" marB="0" anchor="ctr" anchorCtr="1"/>
                </a:tc>
                <a:tc>
                  <a:txBody>
                    <a:bodyPr/>
                    <a:lstStyle/>
                    <a:p>
                      <a:pPr algn="just">
                        <a:spcAft>
                          <a:spcPts val="0"/>
                        </a:spcAft>
                      </a:pPr>
                      <a:r>
                        <a:rPr lang="zh-CN" sz="1200" b="1" kern="100">
                          <a:solidFill>
                            <a:schemeClr val="accent5">
                              <a:lumMod val="75000"/>
                            </a:schemeClr>
                          </a:solidFill>
                          <a:effectLst/>
                          <a:latin typeface="Times New Roman" panose="02020603050405020304" pitchFamily="18" charset="0"/>
                          <a:ea typeface="楷体" panose="02010609060101010101" pitchFamily="49" charset="-122"/>
                        </a:rPr>
                        <a:t>新式散货</a:t>
                      </a:r>
                    </a:p>
                    <a:p>
                      <a:pPr algn="just">
                        <a:spcAft>
                          <a:spcPts val="0"/>
                        </a:spcAft>
                      </a:pPr>
                      <a:r>
                        <a:rPr lang="zh-CN" sz="1200" b="1" kern="100">
                          <a:solidFill>
                            <a:schemeClr val="accent5">
                              <a:lumMod val="75000"/>
                            </a:schemeClr>
                          </a:solidFill>
                          <a:effectLst/>
                          <a:latin typeface="Times New Roman" panose="02020603050405020304" pitchFamily="18" charset="0"/>
                          <a:ea typeface="楷体" panose="02010609060101010101" pitchFamily="49" charset="-122"/>
                        </a:rPr>
                        <a:t>小宗散货</a:t>
                      </a:r>
                      <a:endParaRPr lang="zh-CN" sz="1200" b="1" kern="100">
                        <a:solidFill>
                          <a:schemeClr val="accent5">
                            <a:lumMod val="75000"/>
                          </a:schemeClr>
                        </a:solidFill>
                        <a:effectLst/>
                        <a:latin typeface="Times New Roman" panose="02020603050405020304" pitchFamily="18" charset="0"/>
                        <a:ea typeface="楷体" panose="02010609060101010101" pitchFamily="49" charset="-122"/>
                        <a:cs typeface="Times New Roman" panose="02020603050405020304"/>
                      </a:endParaRPr>
                    </a:p>
                  </a:txBody>
                  <a:tcPr marL="68580" marR="68580" marT="0" marB="0" anchor="ctr" anchorCtr="1"/>
                </a:tc>
                <a:tc>
                  <a:txBody>
                    <a:bodyPr/>
                    <a:lstStyle/>
                    <a:p>
                      <a:pPr algn="ctr">
                        <a:spcAft>
                          <a:spcPts val="0"/>
                        </a:spcAft>
                      </a:pPr>
                      <a:r>
                        <a:rPr lang="zh-CN" sz="1200" b="1" kern="100" dirty="0">
                          <a:solidFill>
                            <a:schemeClr val="accent5">
                              <a:lumMod val="75000"/>
                            </a:schemeClr>
                          </a:solidFill>
                          <a:effectLst/>
                          <a:latin typeface="Times New Roman" panose="02020603050405020304" pitchFamily="18" charset="0"/>
                          <a:ea typeface="楷体" panose="02010609060101010101" pitchFamily="49" charset="-122"/>
                        </a:rPr>
                        <a:t>液化气</a:t>
                      </a:r>
                      <a:endParaRPr lang="zh-CN" sz="1200" b="1" kern="100" dirty="0">
                        <a:solidFill>
                          <a:schemeClr val="accent5">
                            <a:lumMod val="75000"/>
                          </a:schemeClr>
                        </a:solidFill>
                        <a:effectLst/>
                        <a:latin typeface="Times New Roman" panose="02020603050405020304" pitchFamily="18" charset="0"/>
                        <a:ea typeface="楷体" panose="02010609060101010101" pitchFamily="49" charset="-122"/>
                        <a:cs typeface="Times New Roman" panose="02020603050405020304"/>
                      </a:endParaRPr>
                    </a:p>
                  </a:txBody>
                  <a:tcPr marL="68580" marR="68580" marT="0" marB="0" anchor="ctr" anchorCtr="1"/>
                </a:tc>
                <a:tc>
                  <a:txBody>
                    <a:bodyPr/>
                    <a:lstStyle/>
                    <a:p>
                      <a:pPr algn="ctr">
                        <a:spcAft>
                          <a:spcPts val="0"/>
                        </a:spcAft>
                      </a:pPr>
                      <a:r>
                        <a:rPr lang="zh-CN" sz="1200" b="1" kern="100">
                          <a:solidFill>
                            <a:schemeClr val="accent5">
                              <a:lumMod val="75000"/>
                            </a:schemeClr>
                          </a:solidFill>
                          <a:effectLst/>
                          <a:latin typeface="Times New Roman" panose="02020603050405020304" pitchFamily="18" charset="0"/>
                          <a:ea typeface="楷体" panose="02010609060101010101" pitchFamily="49" charset="-122"/>
                          <a:cs typeface="Times New Roman" panose="02020603050405020304" pitchFamily="18" charset="0"/>
                        </a:rPr>
                        <a:t>油</a:t>
                      </a:r>
                      <a:r>
                        <a:rPr lang="en-US" sz="1200" b="1" kern="100">
                          <a:solidFill>
                            <a:schemeClr val="accent5">
                              <a:lumMod val="75000"/>
                            </a:schemeClr>
                          </a:solidFill>
                          <a:effectLst/>
                          <a:latin typeface="Times New Roman" panose="02020603050405020304" pitchFamily="18" charset="0"/>
                          <a:ea typeface="楷体" panose="02010609060101010101" pitchFamily="49" charset="-122"/>
                          <a:cs typeface="Times New Roman" panose="02020603050405020304" pitchFamily="18" charset="0"/>
                        </a:rPr>
                        <a:t>/</a:t>
                      </a:r>
                      <a:r>
                        <a:rPr lang="zh-CN" sz="1200" b="1" kern="100">
                          <a:solidFill>
                            <a:schemeClr val="accent5">
                              <a:lumMod val="75000"/>
                            </a:schemeClr>
                          </a:solidFill>
                          <a:effectLst/>
                          <a:latin typeface="Times New Roman" panose="02020603050405020304" pitchFamily="18" charset="0"/>
                          <a:ea typeface="楷体" panose="02010609060101010101" pitchFamily="49" charset="-122"/>
                          <a:cs typeface="Times New Roman" panose="02020603050405020304" pitchFamily="18" charset="0"/>
                        </a:rPr>
                        <a:t>油产品</a:t>
                      </a:r>
                    </a:p>
                  </a:txBody>
                  <a:tcPr marL="68580" marR="68580" marT="0" marB="0" anchor="ctr" anchorCtr="1"/>
                </a:tc>
                <a:tc>
                  <a:txBody>
                    <a:bodyPr/>
                    <a:lstStyle/>
                    <a:p>
                      <a:pPr algn="ctr">
                        <a:spcAft>
                          <a:spcPts val="0"/>
                        </a:spcAft>
                      </a:pPr>
                      <a:r>
                        <a:rPr lang="zh-CN" sz="1200" b="1" kern="100">
                          <a:solidFill>
                            <a:schemeClr val="accent5">
                              <a:lumMod val="75000"/>
                            </a:schemeClr>
                          </a:solidFill>
                          <a:effectLst/>
                          <a:latin typeface="Times New Roman" panose="02020603050405020304" pitchFamily="18" charset="0"/>
                          <a:ea typeface="楷体" panose="02010609060101010101" pitchFamily="49" charset="-122"/>
                        </a:rPr>
                        <a:t>化学制品</a:t>
                      </a:r>
                      <a:endParaRPr lang="zh-CN" sz="1200" b="1" kern="100">
                        <a:solidFill>
                          <a:schemeClr val="accent5">
                            <a:lumMod val="75000"/>
                          </a:schemeClr>
                        </a:solidFill>
                        <a:effectLst/>
                        <a:latin typeface="Times New Roman" panose="02020603050405020304" pitchFamily="18" charset="0"/>
                        <a:ea typeface="楷体" panose="02010609060101010101" pitchFamily="49" charset="-122"/>
                        <a:cs typeface="Times New Roman" panose="02020603050405020304"/>
                      </a:endParaRPr>
                    </a:p>
                  </a:txBody>
                  <a:tcPr marL="68580" marR="68580" marT="0" marB="0" anchor="ctr" anchorCtr="1"/>
                </a:tc>
                <a:tc>
                  <a:txBody>
                    <a:bodyPr/>
                    <a:lstStyle/>
                    <a:p>
                      <a:pPr algn="ctr">
                        <a:spcAft>
                          <a:spcPts val="0"/>
                        </a:spcAft>
                      </a:pPr>
                      <a:r>
                        <a:rPr lang="zh-CN" sz="1200" b="1" kern="100" dirty="0">
                          <a:solidFill>
                            <a:schemeClr val="accent5">
                              <a:lumMod val="75000"/>
                            </a:schemeClr>
                          </a:solidFill>
                          <a:effectLst/>
                          <a:latin typeface="Times New Roman" panose="02020603050405020304" pitchFamily="18" charset="0"/>
                          <a:ea typeface="楷体" panose="02010609060101010101" pitchFamily="49" charset="-122"/>
                        </a:rPr>
                        <a:t>普通物品</a:t>
                      </a:r>
                      <a:endParaRPr lang="zh-CN" sz="1200" b="1" kern="100" dirty="0">
                        <a:solidFill>
                          <a:schemeClr val="accent5">
                            <a:lumMod val="75000"/>
                          </a:schemeClr>
                        </a:solidFill>
                        <a:effectLst/>
                        <a:latin typeface="Times New Roman" panose="02020603050405020304" pitchFamily="18" charset="0"/>
                        <a:ea typeface="楷体" panose="02010609060101010101" pitchFamily="49" charset="-122"/>
                        <a:cs typeface="Times New Roman" panose="02020603050405020304"/>
                      </a:endParaRPr>
                    </a:p>
                  </a:txBody>
                  <a:tcPr marL="68580" marR="68580" marT="0" marB="0" anchor="ctr" anchorCtr="1"/>
                </a:tc>
                <a:tc>
                  <a:txBody>
                    <a:bodyPr/>
                    <a:lstStyle/>
                    <a:p>
                      <a:pPr algn="just">
                        <a:spcAft>
                          <a:spcPts val="0"/>
                        </a:spcAft>
                      </a:pPr>
                      <a:r>
                        <a:rPr lang="zh-CN" sz="1200" b="1" kern="100">
                          <a:solidFill>
                            <a:schemeClr val="accent5">
                              <a:lumMod val="75000"/>
                            </a:schemeClr>
                          </a:solidFill>
                          <a:effectLst/>
                          <a:latin typeface="Times New Roman" panose="02020603050405020304" pitchFamily="18" charset="0"/>
                          <a:ea typeface="楷体" panose="02010609060101010101" pitchFamily="49" charset="-122"/>
                        </a:rPr>
                        <a:t>集装箱货物</a:t>
                      </a:r>
                      <a:endParaRPr lang="zh-CN" sz="1200" b="1" kern="100">
                        <a:solidFill>
                          <a:schemeClr val="accent5">
                            <a:lumMod val="75000"/>
                          </a:schemeClr>
                        </a:solidFill>
                        <a:effectLst/>
                        <a:latin typeface="Times New Roman" panose="02020603050405020304" pitchFamily="18" charset="0"/>
                        <a:ea typeface="楷体" panose="02010609060101010101" pitchFamily="49" charset="-122"/>
                        <a:cs typeface="Times New Roman" panose="02020603050405020304"/>
                      </a:endParaRPr>
                    </a:p>
                  </a:txBody>
                  <a:tcPr marL="68580" marR="68580" marT="0" marB="0" anchor="ctr" anchorCtr="1"/>
                </a:tc>
                <a:extLst>
                  <a:ext uri="{0D108BD9-81ED-4DB2-BD59-A6C34878D82A}">
                    <a16:rowId xmlns="" xmlns:a16="http://schemas.microsoft.com/office/drawing/2014/main" val="10001"/>
                  </a:ext>
                </a:extLst>
              </a:tr>
              <a:tr h="1143000">
                <a:tc>
                  <a:txBody>
                    <a:bodyPr/>
                    <a:lstStyle/>
                    <a:p>
                      <a:pPr algn="ctr">
                        <a:spcAft>
                          <a:spcPts val="0"/>
                        </a:spcAft>
                      </a:pPr>
                      <a:r>
                        <a:rPr lang="zh-CN" sz="1200" b="1" kern="0" dirty="0">
                          <a:effectLst/>
                          <a:latin typeface="Times New Roman" panose="02020603050405020304" pitchFamily="18" charset="0"/>
                          <a:ea typeface="黑体" panose="02010609060101010101" pitchFamily="49" charset="-122"/>
                          <a:cs typeface="Times New Roman" panose="02020603050405020304" pitchFamily="18" charset="0"/>
                        </a:rPr>
                        <a:t>商品</a:t>
                      </a:r>
                      <a:r>
                        <a:rPr lang="en-US" altLang="zh-CN" sz="1200" b="1" kern="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sz="1200" b="1" kern="0" dirty="0">
                          <a:effectLst/>
                          <a:latin typeface="Times New Roman" panose="02020603050405020304" pitchFamily="18" charset="0"/>
                          <a:ea typeface="黑体" panose="02010609060101010101" pitchFamily="49" charset="-122"/>
                          <a:cs typeface="Times New Roman" panose="02020603050405020304" pitchFamily="18" charset="0"/>
                        </a:rPr>
                        <a:t>可选</a:t>
                      </a:r>
                      <a:r>
                        <a:rPr lang="en-US" altLang="zh-CN" sz="1200" b="1" kern="0" dirty="0">
                          <a:effectLst/>
                          <a:latin typeface="Times New Roman" panose="02020603050405020304" pitchFamily="18" charset="0"/>
                          <a:ea typeface="黑体" panose="02010609060101010101" pitchFamily="49" charset="-122"/>
                          <a:cs typeface="Times New Roman" panose="02020603050405020304" pitchFamily="18" charset="0"/>
                        </a:rPr>
                        <a:t>)</a:t>
                      </a:r>
                    </a:p>
                  </a:txBody>
                  <a:tcPr marL="68580" marR="68580" marT="0" marB="0" anchor="ctr" anchorCtr="1"/>
                </a:tc>
                <a:tc>
                  <a:txBody>
                    <a:bodyPr/>
                    <a:lstStyle/>
                    <a:p>
                      <a:pPr algn="just">
                        <a:spcAft>
                          <a:spcPts val="0"/>
                        </a:spcAft>
                      </a:pPr>
                      <a:r>
                        <a:rPr lang="zh-CN" sz="1200" b="1" kern="100">
                          <a:solidFill>
                            <a:srgbClr val="002060"/>
                          </a:solidFill>
                          <a:effectLst/>
                          <a:latin typeface="Times New Roman" panose="02020603050405020304" pitchFamily="18" charset="0"/>
                        </a:rPr>
                        <a:t>铁矿石、煤、谷物</a:t>
                      </a:r>
                      <a:endParaRPr lang="zh-CN" sz="1200" b="1" kern="100">
                        <a:solidFill>
                          <a:srgbClr val="002060"/>
                        </a:solidFill>
                        <a:effectLst/>
                        <a:latin typeface="Times New Roman" panose="02020603050405020304" pitchFamily="18" charset="0"/>
                        <a:ea typeface="等线"/>
                        <a:cs typeface="Times New Roman" panose="02020603050405020304"/>
                      </a:endParaRPr>
                    </a:p>
                  </a:txBody>
                  <a:tcPr marL="68580" marR="68580" marT="0" marB="0"/>
                </a:tc>
                <a:tc>
                  <a:txBody>
                    <a:bodyPr/>
                    <a:lstStyle/>
                    <a:p>
                      <a:pPr algn="just">
                        <a:spcAft>
                          <a:spcPts val="0"/>
                        </a:spcAft>
                      </a:pPr>
                      <a:r>
                        <a:rPr lang="zh-CN" sz="1200" b="1" kern="100">
                          <a:solidFill>
                            <a:srgbClr val="002060"/>
                          </a:solidFill>
                          <a:effectLst/>
                          <a:latin typeface="Times New Roman" panose="02020603050405020304" pitchFamily="18" charset="0"/>
                          <a:cs typeface="Times New Roman" panose="02020603050405020304" pitchFamily="18" charset="0"/>
                        </a:rPr>
                        <a:t>矾土、磷酸盐岩、化肥、制油种子、钢铁、木材、非铁金属和矿石、糖、盐、水泥</a:t>
                      </a:r>
                      <a:r>
                        <a:rPr lang="en-US" sz="1200" b="1" kern="100">
                          <a:solidFill>
                            <a:srgbClr val="002060"/>
                          </a:solidFill>
                          <a:effectLst/>
                          <a:latin typeface="Times New Roman" panose="02020603050405020304" pitchFamily="18" charset="0"/>
                          <a:cs typeface="Times New Roman" panose="02020603050405020304" pitchFamily="18" charset="0"/>
                        </a:rPr>
                        <a:t>……</a:t>
                      </a:r>
                      <a:endParaRPr lang="en-US" sz="1200" b="1" kern="100">
                        <a:solidFill>
                          <a:srgbClr val="002060"/>
                        </a:solidFill>
                        <a:effectLst/>
                        <a:latin typeface="Times New Roman" panose="02020603050405020304" pitchFamily="18" charset="0"/>
                        <a:ea typeface="等线"/>
                        <a:cs typeface="Times New Roman" panose="02020603050405020304" pitchFamily="18" charset="0"/>
                      </a:endParaRPr>
                    </a:p>
                  </a:txBody>
                  <a:tcPr marL="68580" marR="68580" marT="0" marB="0"/>
                </a:tc>
                <a:tc>
                  <a:txBody>
                    <a:bodyPr/>
                    <a:lstStyle/>
                    <a:p>
                      <a:pPr algn="just">
                        <a:spcAft>
                          <a:spcPts val="0"/>
                        </a:spcAft>
                      </a:pPr>
                      <a:r>
                        <a:rPr lang="zh-CN" sz="1200" b="1" kern="100" dirty="0">
                          <a:solidFill>
                            <a:srgbClr val="002060"/>
                          </a:solidFill>
                          <a:effectLst/>
                          <a:latin typeface="Times New Roman" panose="02020603050405020304" pitchFamily="18" charset="0"/>
                        </a:rPr>
                        <a:t>液化石油气、液化天然气</a:t>
                      </a:r>
                      <a:endParaRPr lang="zh-CN" sz="1200" b="1" kern="100" dirty="0">
                        <a:solidFill>
                          <a:srgbClr val="002060"/>
                        </a:solidFill>
                        <a:effectLst/>
                        <a:latin typeface="Times New Roman" panose="02020603050405020304" pitchFamily="18" charset="0"/>
                        <a:ea typeface="等线"/>
                        <a:cs typeface="Times New Roman" panose="02020603050405020304"/>
                      </a:endParaRPr>
                    </a:p>
                  </a:txBody>
                  <a:tcPr marL="68580" marR="68580" marT="0" marB="0"/>
                </a:tc>
                <a:tc>
                  <a:txBody>
                    <a:bodyPr/>
                    <a:lstStyle/>
                    <a:p>
                      <a:pPr algn="just">
                        <a:spcAft>
                          <a:spcPts val="0"/>
                        </a:spcAft>
                      </a:pPr>
                      <a:r>
                        <a:rPr lang="zh-CN" sz="1200" b="1" kern="100">
                          <a:solidFill>
                            <a:srgbClr val="002060"/>
                          </a:solidFill>
                          <a:effectLst/>
                          <a:latin typeface="Times New Roman" panose="02020603050405020304" pitchFamily="18" charset="0"/>
                        </a:rPr>
                        <a:t>原油、石油、汽油、柴油、煤油</a:t>
                      </a:r>
                      <a:endParaRPr lang="zh-CN" sz="1200" b="1" kern="100">
                        <a:solidFill>
                          <a:srgbClr val="002060"/>
                        </a:solidFill>
                        <a:effectLst/>
                        <a:latin typeface="Times New Roman" panose="02020603050405020304" pitchFamily="18" charset="0"/>
                        <a:ea typeface="等线"/>
                        <a:cs typeface="Times New Roman" panose="02020603050405020304"/>
                      </a:endParaRPr>
                    </a:p>
                  </a:txBody>
                  <a:tcPr marL="68580" marR="68580" marT="0" marB="0"/>
                </a:tc>
                <a:tc>
                  <a:txBody>
                    <a:bodyPr/>
                    <a:lstStyle/>
                    <a:p>
                      <a:pPr algn="just">
                        <a:spcAft>
                          <a:spcPts val="0"/>
                        </a:spcAft>
                      </a:pPr>
                      <a:r>
                        <a:rPr lang="zh-CN" sz="1200" b="1" kern="100">
                          <a:solidFill>
                            <a:srgbClr val="002060"/>
                          </a:solidFill>
                          <a:effectLst/>
                          <a:latin typeface="Times New Roman" panose="02020603050405020304" pitchFamily="18" charset="0"/>
                        </a:rPr>
                        <a:t>蔬菜或动物油、脂肪、有机与无机化学制品、食品原料</a:t>
                      </a:r>
                      <a:endParaRPr lang="zh-CN" sz="1200" b="1" kern="100">
                        <a:solidFill>
                          <a:srgbClr val="002060"/>
                        </a:solidFill>
                        <a:effectLst/>
                        <a:latin typeface="Times New Roman" panose="02020603050405020304" pitchFamily="18" charset="0"/>
                        <a:ea typeface="等线"/>
                        <a:cs typeface="Times New Roman" panose="02020603050405020304"/>
                      </a:endParaRPr>
                    </a:p>
                  </a:txBody>
                  <a:tcPr marL="68580" marR="68580" marT="0" marB="0"/>
                </a:tc>
                <a:tc>
                  <a:txBody>
                    <a:bodyPr/>
                    <a:lstStyle/>
                    <a:p>
                      <a:pPr algn="just">
                        <a:spcAft>
                          <a:spcPts val="0"/>
                        </a:spcAft>
                      </a:pPr>
                      <a:r>
                        <a:rPr lang="zh-CN" sz="1200" b="1" kern="100">
                          <a:solidFill>
                            <a:srgbClr val="002060"/>
                          </a:solidFill>
                          <a:effectLst/>
                          <a:latin typeface="Times New Roman" panose="02020603050405020304" pitchFamily="18" charset="0"/>
                          <a:cs typeface="Times New Roman" panose="02020603050405020304" pitchFamily="18" charset="0"/>
                        </a:rPr>
                        <a:t>锯木、汽车、项目货物、钢卷、纤维素、冷藏货物</a:t>
                      </a:r>
                      <a:r>
                        <a:rPr lang="en-US" sz="1200" b="1" kern="100">
                          <a:solidFill>
                            <a:srgbClr val="002060"/>
                          </a:solidFill>
                          <a:effectLst/>
                          <a:latin typeface="Times New Roman" panose="02020603050405020304" pitchFamily="18" charset="0"/>
                          <a:cs typeface="Times New Roman" panose="02020603050405020304" pitchFamily="18" charset="0"/>
                        </a:rPr>
                        <a:t>……</a:t>
                      </a:r>
                      <a:endParaRPr lang="en-US" sz="1200" b="1" kern="100">
                        <a:solidFill>
                          <a:srgbClr val="002060"/>
                        </a:solidFill>
                        <a:effectLst/>
                        <a:latin typeface="Times New Roman" panose="02020603050405020304" pitchFamily="18" charset="0"/>
                        <a:ea typeface="等线"/>
                        <a:cs typeface="Times New Roman" panose="02020603050405020304" pitchFamily="18" charset="0"/>
                      </a:endParaRPr>
                    </a:p>
                  </a:txBody>
                  <a:tcPr marL="68580" marR="68580" marT="0" marB="0"/>
                </a:tc>
                <a:tc>
                  <a:txBody>
                    <a:bodyPr/>
                    <a:lstStyle/>
                    <a:p>
                      <a:pPr algn="just">
                        <a:spcAft>
                          <a:spcPts val="0"/>
                        </a:spcAft>
                      </a:pPr>
                      <a:r>
                        <a:rPr lang="zh-CN" sz="1200" b="1" kern="100">
                          <a:solidFill>
                            <a:srgbClr val="002060"/>
                          </a:solidFill>
                          <a:effectLst/>
                          <a:latin typeface="Times New Roman" panose="02020603050405020304" pitchFamily="18" charset="0"/>
                        </a:rPr>
                        <a:t>其他成品和半成品、食品原料、消费品和投资商品、所有理论上可用集装箱装载的货物</a:t>
                      </a:r>
                      <a:endParaRPr lang="zh-CN" sz="1200" b="1" kern="100">
                        <a:solidFill>
                          <a:srgbClr val="002060"/>
                        </a:solidFill>
                        <a:effectLst/>
                        <a:latin typeface="Times New Roman" panose="02020603050405020304" pitchFamily="18" charset="0"/>
                        <a:ea typeface="等线"/>
                        <a:cs typeface="Times New Roman" panose="02020603050405020304"/>
                      </a:endParaRPr>
                    </a:p>
                  </a:txBody>
                  <a:tcPr marL="68580" marR="68580" marT="0" marB="0"/>
                </a:tc>
                <a:extLst>
                  <a:ext uri="{0D108BD9-81ED-4DB2-BD59-A6C34878D82A}">
                    <a16:rowId xmlns="" xmlns:a16="http://schemas.microsoft.com/office/drawing/2014/main" val="10002"/>
                  </a:ext>
                </a:extLst>
              </a:tr>
              <a:tr h="314325">
                <a:tc>
                  <a:txBody>
                    <a:bodyPr/>
                    <a:lstStyle/>
                    <a:p>
                      <a:pPr algn="just">
                        <a:spcAft>
                          <a:spcPts val="0"/>
                        </a:spcAft>
                      </a:pPr>
                      <a:r>
                        <a:rPr lang="zh-CN" sz="1200" b="1" kern="100">
                          <a:effectLst/>
                          <a:latin typeface="Times New Roman" panose="02020603050405020304" pitchFamily="18" charset="0"/>
                          <a:ea typeface="黑体" panose="02010609060101010101" pitchFamily="49" charset="-122"/>
                        </a:rPr>
                        <a:t>交易地区</a:t>
                      </a:r>
                      <a:endParaRPr lang="zh-CN" sz="1200" b="1" kern="100">
                        <a:effectLst/>
                        <a:latin typeface="Times New Roman" panose="02020603050405020304" pitchFamily="18" charset="0"/>
                        <a:ea typeface="黑体" panose="02010609060101010101" pitchFamily="49" charset="-122"/>
                        <a:cs typeface="Times New Roman" panose="02020603050405020304"/>
                      </a:endParaRPr>
                    </a:p>
                  </a:txBody>
                  <a:tcPr marL="68580" marR="68580" marT="0" marB="0" anchor="ctr" anchorCtr="1"/>
                </a:tc>
                <a:tc gridSpan="3">
                  <a:txBody>
                    <a:bodyPr/>
                    <a:lstStyle/>
                    <a:p>
                      <a:pPr algn="just">
                        <a:spcAft>
                          <a:spcPts val="0"/>
                        </a:spcAft>
                        <a:buClrTx/>
                        <a:buSzTx/>
                        <a:buNone/>
                      </a:pPr>
                      <a:r>
                        <a:rPr lang="zh-CN" sz="1200" b="1" kern="100">
                          <a:solidFill>
                            <a:schemeClr val="accent5">
                              <a:lumMod val="75000"/>
                            </a:schemeClr>
                          </a:solidFill>
                          <a:effectLst/>
                          <a:latin typeface="Times New Roman" panose="02020603050405020304" pitchFamily="18" charset="0"/>
                          <a:ea typeface="楷体" panose="02010609060101010101" pitchFamily="49" charset="-122"/>
                        </a:rPr>
                        <a:t>全世界范围</a:t>
                      </a:r>
                    </a:p>
                  </a:txBody>
                  <a:tcPr marL="68580" marR="68580" marT="0" marB="0" anchor="ctr"/>
                </a:tc>
                <a:tc hMerge="1">
                  <a:txBody>
                    <a:bodyPr/>
                    <a:lstStyle/>
                    <a:p>
                      <a:endParaRPr lang="zh-CN"/>
                    </a:p>
                  </a:txBody>
                  <a:tcPr/>
                </a:tc>
                <a:tc hMerge="1">
                  <a:txBody>
                    <a:bodyPr/>
                    <a:lstStyle/>
                    <a:p>
                      <a:endParaRPr lang="zh-CN"/>
                    </a:p>
                  </a:txBody>
                  <a:tcPr/>
                </a:tc>
                <a:tc>
                  <a:txBody>
                    <a:bodyPr/>
                    <a:lstStyle/>
                    <a:p>
                      <a:pPr algn="just">
                        <a:spcAft>
                          <a:spcPts val="0"/>
                        </a:spcAft>
                        <a:buClrTx/>
                        <a:buSzTx/>
                        <a:buNone/>
                      </a:pPr>
                      <a:r>
                        <a:rPr lang="zh-CN" sz="1200" b="1" kern="100">
                          <a:solidFill>
                            <a:schemeClr val="accent5">
                              <a:lumMod val="75000"/>
                            </a:schemeClr>
                          </a:solidFill>
                          <a:effectLst/>
                          <a:latin typeface="Times New Roman" panose="02020603050405020304" pitchFamily="18" charset="0"/>
                          <a:ea typeface="楷体" panose="02010609060101010101" pitchFamily="49" charset="-122"/>
                          <a:cs typeface="Times New Roman" panose="02020603050405020304" pitchFamily="18" charset="0"/>
                        </a:rPr>
                        <a:t>……</a:t>
                      </a:r>
                    </a:p>
                  </a:txBody>
                  <a:tcPr marL="68580" marR="68580" marT="0" marB="0" anchor="ctr"/>
                </a:tc>
                <a:tc gridSpan="3">
                  <a:txBody>
                    <a:bodyPr/>
                    <a:lstStyle/>
                    <a:p>
                      <a:pPr algn="just">
                        <a:spcAft>
                          <a:spcPts val="0"/>
                        </a:spcAft>
                        <a:buClrTx/>
                        <a:buSzTx/>
                        <a:buNone/>
                      </a:pPr>
                      <a:r>
                        <a:rPr lang="zh-CN" sz="1200" b="1" kern="100">
                          <a:solidFill>
                            <a:schemeClr val="accent5">
                              <a:lumMod val="75000"/>
                            </a:schemeClr>
                          </a:solidFill>
                          <a:effectLst/>
                          <a:latin typeface="Times New Roman" panose="02020603050405020304" pitchFamily="18" charset="0"/>
                          <a:ea typeface="楷体" panose="02010609060101010101" pitchFamily="49" charset="-122"/>
                        </a:rPr>
                        <a:t>沿岸运输</a:t>
                      </a:r>
                    </a:p>
                  </a:txBody>
                  <a:tcPr marL="68580" marR="68580" marT="0" marB="0" anchor="ctr"/>
                </a:tc>
                <a:tc hMerge="1">
                  <a:txBody>
                    <a:bodyPr/>
                    <a:lstStyle/>
                    <a:p>
                      <a:endParaRPr lang="zh-CN"/>
                    </a:p>
                  </a:txBody>
                  <a:tcPr/>
                </a:tc>
                <a:tc hMerge="1">
                  <a:txBody>
                    <a:bodyPr/>
                    <a:lstStyle/>
                    <a:p>
                      <a:endParaRPr lang="zh-CN"/>
                    </a:p>
                  </a:txBody>
                  <a:tcPr/>
                </a:tc>
                <a:extLst>
                  <a:ext uri="{0D108BD9-81ED-4DB2-BD59-A6C34878D82A}">
                    <a16:rowId xmlns="" xmlns:a16="http://schemas.microsoft.com/office/drawing/2014/main" val="10003"/>
                  </a:ext>
                </a:extLst>
              </a:tr>
              <a:tr h="234315">
                <a:tc>
                  <a:txBody>
                    <a:bodyPr/>
                    <a:lstStyle/>
                    <a:p>
                      <a:pPr algn="just">
                        <a:spcAft>
                          <a:spcPts val="0"/>
                        </a:spcAft>
                      </a:pPr>
                      <a:r>
                        <a:rPr lang="zh-CN" sz="1200" b="1" kern="100">
                          <a:effectLst/>
                          <a:latin typeface="Times New Roman" panose="02020603050405020304" pitchFamily="18" charset="0"/>
                          <a:ea typeface="黑体" panose="02010609060101010101" pitchFamily="49" charset="-122"/>
                        </a:rPr>
                        <a:t>可用性</a:t>
                      </a:r>
                      <a:endParaRPr lang="zh-CN" sz="1200" b="1" kern="100">
                        <a:effectLst/>
                        <a:latin typeface="Times New Roman" panose="02020603050405020304" pitchFamily="18" charset="0"/>
                        <a:ea typeface="黑体" panose="02010609060101010101" pitchFamily="49" charset="-122"/>
                        <a:cs typeface="Times New Roman" panose="02020603050405020304"/>
                      </a:endParaRPr>
                    </a:p>
                  </a:txBody>
                  <a:tcPr marL="68580" marR="68580" marT="0" marB="0" anchor="ctr" anchorCtr="1"/>
                </a:tc>
                <a:tc gridSpan="3">
                  <a:txBody>
                    <a:bodyPr/>
                    <a:lstStyle/>
                    <a:p>
                      <a:pPr algn="just">
                        <a:spcAft>
                          <a:spcPts val="0"/>
                        </a:spcAft>
                      </a:pPr>
                      <a:r>
                        <a:rPr lang="zh-CN" sz="1200" b="1" kern="100">
                          <a:solidFill>
                            <a:srgbClr val="002060"/>
                          </a:solidFill>
                          <a:effectLst/>
                          <a:latin typeface="Times New Roman" panose="02020603050405020304" pitchFamily="18" charset="0"/>
                          <a:cs typeface="Times New Roman" panose="02020603050405020304" pitchFamily="18" charset="0"/>
                        </a:rPr>
                        <a:t>现货</a:t>
                      </a:r>
                    </a:p>
                  </a:txBody>
                  <a:tcPr marL="68580" marR="68580" marT="0" marB="0" anchor="ctr"/>
                </a:tc>
                <a:tc hMerge="1">
                  <a:txBody>
                    <a:bodyPr/>
                    <a:lstStyle/>
                    <a:p>
                      <a:endParaRPr lang="zh-CN"/>
                    </a:p>
                  </a:txBody>
                  <a:tcPr/>
                </a:tc>
                <a:tc hMerge="1">
                  <a:txBody>
                    <a:bodyPr/>
                    <a:lstStyle/>
                    <a:p>
                      <a:endParaRPr lang="zh-CN"/>
                    </a:p>
                  </a:txBody>
                  <a:tcPr/>
                </a:tc>
                <a:tc>
                  <a:txBody>
                    <a:bodyPr/>
                    <a:lstStyle/>
                    <a:p>
                      <a:pPr algn="just">
                        <a:spcAft>
                          <a:spcPts val="0"/>
                        </a:spcAft>
                      </a:pPr>
                      <a:r>
                        <a:rPr lang="zh-CN" sz="1200" b="1" kern="100">
                          <a:solidFill>
                            <a:srgbClr val="002060"/>
                          </a:solidFill>
                          <a:effectLst/>
                          <a:latin typeface="Times New Roman" panose="02020603050405020304" pitchFamily="18" charset="0"/>
                          <a:cs typeface="Times New Roman" panose="02020603050405020304" pitchFamily="18" charset="0"/>
                        </a:rPr>
                        <a:t>…….</a:t>
                      </a:r>
                    </a:p>
                  </a:txBody>
                  <a:tcPr marL="68580" marR="68580" marT="0" marB="0" anchor="ctr"/>
                </a:tc>
                <a:tc gridSpan="3">
                  <a:txBody>
                    <a:bodyPr/>
                    <a:lstStyle/>
                    <a:p>
                      <a:pPr algn="just">
                        <a:spcAft>
                          <a:spcPts val="0"/>
                        </a:spcAft>
                      </a:pPr>
                      <a:r>
                        <a:rPr lang="zh-CN" sz="1200" b="1" kern="100">
                          <a:solidFill>
                            <a:srgbClr val="002060"/>
                          </a:solidFill>
                          <a:effectLst/>
                          <a:latin typeface="Times New Roman" panose="02020603050405020304" pitchFamily="18" charset="0"/>
                          <a:cs typeface="Times New Roman" panose="02020603050405020304" pitchFamily="18" charset="0"/>
                        </a:rPr>
                        <a:t>远期合约</a:t>
                      </a:r>
                    </a:p>
                  </a:txBody>
                  <a:tcPr marL="68580" marR="68580" marT="0" marB="0" anchor="ctr"/>
                </a:tc>
                <a:tc hMerge="1">
                  <a:txBody>
                    <a:bodyPr/>
                    <a:lstStyle/>
                    <a:p>
                      <a:endParaRPr lang="zh-CN"/>
                    </a:p>
                  </a:txBody>
                  <a:tcPr/>
                </a:tc>
                <a:tc hMerge="1">
                  <a:txBody>
                    <a:bodyPr/>
                    <a:lstStyle/>
                    <a:p>
                      <a:endParaRPr lang="zh-CN"/>
                    </a:p>
                  </a:txBody>
                  <a:tcPr/>
                </a:tc>
                <a:extLst>
                  <a:ext uri="{0D108BD9-81ED-4DB2-BD59-A6C34878D82A}">
                    <a16:rowId xmlns="" xmlns:a16="http://schemas.microsoft.com/office/drawing/2014/main" val="10004"/>
                  </a:ext>
                </a:extLst>
              </a:tr>
              <a:tr h="367030">
                <a:tc>
                  <a:txBody>
                    <a:bodyPr/>
                    <a:lstStyle/>
                    <a:p>
                      <a:pPr algn="just">
                        <a:spcAft>
                          <a:spcPts val="0"/>
                        </a:spcAft>
                      </a:pPr>
                      <a:r>
                        <a:rPr lang="zh-CN" sz="1200" b="1" kern="100">
                          <a:effectLst/>
                          <a:latin typeface="Times New Roman" panose="02020603050405020304" pitchFamily="18" charset="0"/>
                          <a:ea typeface="黑体" panose="02010609060101010101" pitchFamily="49" charset="-122"/>
                        </a:rPr>
                        <a:t>船舶类型</a:t>
                      </a:r>
                      <a:endParaRPr lang="zh-CN" sz="1200" b="1" kern="100">
                        <a:effectLst/>
                        <a:latin typeface="Times New Roman" panose="02020603050405020304" pitchFamily="18" charset="0"/>
                        <a:ea typeface="黑体" panose="02010609060101010101" pitchFamily="49" charset="-122"/>
                        <a:cs typeface="Times New Roman" panose="02020603050405020304"/>
                      </a:endParaRPr>
                    </a:p>
                  </a:txBody>
                  <a:tcPr marL="68580" marR="68580" marT="0" marB="0" anchor="ctr" anchorCtr="1"/>
                </a:tc>
                <a:tc gridSpan="7">
                  <a:txBody>
                    <a:bodyPr/>
                    <a:lstStyle/>
                    <a:p>
                      <a:pPr algn="just">
                        <a:spcAft>
                          <a:spcPts val="0"/>
                        </a:spcAft>
                        <a:buClrTx/>
                        <a:buSzTx/>
                        <a:buNone/>
                      </a:pPr>
                      <a:r>
                        <a:rPr lang="zh-CN" sz="1200" b="1" kern="100">
                          <a:solidFill>
                            <a:schemeClr val="accent5">
                              <a:lumMod val="75000"/>
                            </a:schemeClr>
                          </a:solidFill>
                          <a:effectLst/>
                          <a:latin typeface="Times New Roman" panose="02020603050405020304" pitchFamily="18" charset="0"/>
                          <a:ea typeface="楷体" panose="02010609060101010101" pitchFamily="49" charset="-122"/>
                          <a:cs typeface="Times New Roman" panose="02020603050405020304" pitchFamily="18" charset="0"/>
                        </a:rPr>
                        <a:t>散货船、油轮(气、油、成品油、化学品……);普通货轮(集装箱、多用途、大型吊机……)</a:t>
                      </a:r>
                    </a:p>
                  </a:txBody>
                  <a:tcPr marL="68580" marR="68580" marT="0" marB="0"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5" name="矩形 1048934"/>
          <p:cNvSpPr/>
          <p:nvPr/>
        </p:nvSpPr>
        <p:spPr>
          <a:xfrm>
            <a:off x="257810" y="1443355"/>
            <a:ext cx="2467610" cy="302958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gn="just" defTabSz="683895">
              <a:lnSpc>
                <a:spcPct val="125000"/>
              </a:lnSpc>
              <a:spcBef>
                <a:spcPts val="0"/>
              </a:spcBef>
              <a:spcAft>
                <a:spcPts val="0"/>
              </a:spcAft>
              <a:buFont typeface="+mj-lt"/>
              <a:defRPr/>
            </a:pPr>
            <a:r>
              <a:rPr lang="en-US" altLang="zh-CN" sz="1400" b="1" dirty="0">
                <a:solidFill>
                  <a:schemeClr val="accent1">
                    <a:lumMod val="50000"/>
                  </a:schemeClr>
                </a:solidFill>
                <a:ea typeface="黑体" panose="02010609060101010101" pitchFamily="49" charset="-122"/>
                <a:cs typeface="Arial" panose="020B0604020202020204" pitchFamily="34" charset="0"/>
                <a:sym typeface="+mn-ea"/>
              </a:rPr>
              <a:t>       </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干散货运输市场和集装箱市场是世界航运市场的重要组成部分。相关资料表明：在20世纪80年代以前，干散货的海运量达到了世界海运总量的50%以上。</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随着近年来集装箱运输的快速发展，干散货运输所占比重不断下降，</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目前干散货海运量占世界海运量的1/3左右，未来干散货贸易占比仍将会持续下降。</a:t>
            </a:r>
          </a:p>
        </p:txBody>
      </p:sp>
      <p:sp>
        <p:nvSpPr>
          <p:cNvPr id="26" name="文本框 25"/>
          <p:cNvSpPr txBox="1"/>
          <p:nvPr/>
        </p:nvSpPr>
        <p:spPr>
          <a:xfrm>
            <a:off x="141605" y="594995"/>
            <a:ext cx="3565902" cy="7067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sz="1600" b="1" dirty="0">
                <a:gradFill>
                  <a:gsLst>
                    <a:gs pos="0">
                      <a:srgbClr val="E30000"/>
                    </a:gs>
                    <a:gs pos="100000">
                      <a:srgbClr val="760303"/>
                    </a:gs>
                  </a:gsLst>
                  <a:lin scaled="0"/>
                </a:gradFill>
                <a:ea typeface="黑体" panose="02010609060101010101" pitchFamily="49" charset="-122"/>
                <a:cs typeface="Arial" panose="020B0604020202020204" pitchFamily="34" charset="0"/>
              </a:rPr>
              <a:t>全球航运集装箱运输占比不断上升，干散货运输占比不断下降</a:t>
            </a:r>
          </a:p>
        </p:txBody>
      </p:sp>
      <p:pic>
        <p:nvPicPr>
          <p:cNvPr id="2" name="图片 1"/>
          <p:cNvPicPr>
            <a:picLocks noChangeAspect="1"/>
          </p:cNvPicPr>
          <p:nvPr/>
        </p:nvPicPr>
        <p:blipFill>
          <a:blip r:embed="rId3" cstate="print"/>
          <a:stretch>
            <a:fillRect/>
          </a:stretch>
        </p:blipFill>
        <p:spPr>
          <a:xfrm>
            <a:off x="2885440" y="3683000"/>
            <a:ext cx="1848485" cy="897890"/>
          </a:xfrm>
          <a:prstGeom prst="rect">
            <a:avLst/>
          </a:prstGeom>
        </p:spPr>
      </p:pic>
      <p:pic>
        <p:nvPicPr>
          <p:cNvPr id="3" name="图片 2"/>
          <p:cNvPicPr>
            <a:picLocks noChangeAspect="1"/>
          </p:cNvPicPr>
          <p:nvPr/>
        </p:nvPicPr>
        <p:blipFill>
          <a:blip r:embed="rId4" cstate="print"/>
          <a:stretch>
            <a:fillRect/>
          </a:stretch>
        </p:blipFill>
        <p:spPr>
          <a:xfrm>
            <a:off x="4733925" y="3683000"/>
            <a:ext cx="1848485" cy="897890"/>
          </a:xfrm>
          <a:prstGeom prst="rect">
            <a:avLst/>
          </a:prstGeom>
        </p:spPr>
      </p:pic>
      <p:pic>
        <p:nvPicPr>
          <p:cNvPr id="4" name="图片 1"/>
          <p:cNvPicPr>
            <a:picLocks noChangeAspect="1" noChangeArrowheads="1"/>
          </p:cNvPicPr>
          <p:nvPr/>
        </p:nvPicPr>
        <p:blipFill>
          <a:blip r:embed="rId5" cstate="print"/>
          <a:srcRect/>
          <a:stretch>
            <a:fillRect/>
          </a:stretch>
        </p:blipFill>
        <p:spPr>
          <a:xfrm>
            <a:off x="2825750" y="989330"/>
            <a:ext cx="3908425" cy="2090420"/>
          </a:xfrm>
          <a:prstGeom prst="rect">
            <a:avLst/>
          </a:prstGeom>
          <a:noFill/>
          <a:ln w="9525">
            <a:noFill/>
            <a:miter lim="800000"/>
            <a:headEnd/>
            <a:tailEnd/>
          </a:ln>
        </p:spPr>
      </p:pic>
      <p:sp>
        <p:nvSpPr>
          <p:cNvPr id="5" name="矩形 4"/>
          <p:cNvSpPr/>
          <p:nvPr/>
        </p:nvSpPr>
        <p:spPr>
          <a:xfrm>
            <a:off x="3688080" y="3147060"/>
            <a:ext cx="2651760" cy="33655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683895">
              <a:lnSpc>
                <a:spcPct val="125000"/>
              </a:lnSpc>
              <a:spcBef>
                <a:spcPts val="0"/>
              </a:spcBef>
              <a:spcAft>
                <a:spcPts val="0"/>
              </a:spcAft>
              <a:buFont typeface="+mj-lt"/>
              <a:defRPr/>
            </a:pPr>
            <a:r>
              <a:rPr lang="en-US" altLang="zh-CN" sz="1400" b="1" dirty="0">
                <a:solidFill>
                  <a:schemeClr val="accent1">
                    <a:lumMod val="50000"/>
                  </a:schemeClr>
                </a:solidFill>
                <a:ea typeface="黑体" panose="02010609060101010101" pitchFamily="49" charset="-122"/>
                <a:cs typeface="Arial" panose="020B0604020202020204" pitchFamily="34" charset="0"/>
                <a:sym typeface="+mn-ea"/>
              </a:rPr>
              <a:t> </a:t>
            </a:r>
            <a:r>
              <a:rPr lang="zh-CN" altLang="en-US" sz="1400" b="1" dirty="0">
                <a:solidFill>
                  <a:schemeClr val="accent1">
                    <a:lumMod val="50000"/>
                  </a:schemeClr>
                </a:solidFill>
                <a:ea typeface="黑体" panose="02010609060101010101" pitchFamily="49" charset="-122"/>
                <a:cs typeface="Arial" panose="020B0604020202020204" pitchFamily="34" charset="0"/>
                <a:sym typeface="+mn-ea"/>
              </a:rPr>
              <a:t> 全球海上贸易运输需求图</a:t>
            </a:r>
          </a:p>
        </p:txBody>
      </p:sp>
      <p:sp>
        <p:nvSpPr>
          <p:cNvPr id="6" name="TextBox 1048613"/>
          <p:cNvSpPr txBox="1"/>
          <p:nvPr/>
        </p:nvSpPr>
        <p:spPr>
          <a:xfrm>
            <a:off x="257648" y="281691"/>
            <a:ext cx="380899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1.2 </a:t>
            </a:r>
            <a:r>
              <a:rPr lang="en-US" altLang="zh-CN" sz="1600" b="1" dirty="0" err="1"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航运运输市场</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运输货物种类</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380899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1.2 </a:t>
            </a:r>
            <a:r>
              <a:rPr lang="en-US" altLang="zh-CN" sz="1600" b="1" dirty="0" err="1"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航运运输市场</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运输货物种类</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5" name="矩形 4"/>
          <p:cNvSpPr/>
          <p:nvPr/>
        </p:nvSpPr>
        <p:spPr>
          <a:xfrm>
            <a:off x="257810" y="867410"/>
            <a:ext cx="6268085" cy="3476625"/>
          </a:xfrm>
          <a:prstGeom prst="rect">
            <a:avLst/>
          </a:prstGeom>
          <a:ln>
            <a:solidFill>
              <a:schemeClr val="tx1"/>
            </a:solidFill>
            <a:prstDash val="dashDot"/>
          </a:ln>
        </p:spPr>
        <p:txBody>
          <a:bodyPr wrap="square">
            <a:spAutoFit/>
          </a:bodyPr>
          <a:lstStyle/>
          <a:p>
            <a:pPr eaLnBrk="1" hangingPunct="1">
              <a:lnSpc>
                <a:spcPct val="125000"/>
              </a:lnSpc>
              <a:buFont typeface="Wingdings" panose="05000000000000000000" pitchFamily="2" charset="2"/>
            </a:pPr>
            <a:r>
              <a:rPr lang="en-US" altLang="zh-CN"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en-US" altLang="zh-CN" sz="1600" b="1" dirty="0" err="1"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根据运输货物的</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种</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类</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分为干散货运输市场、油轮运输市场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和</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集装箱运输市场。</a:t>
            </a:r>
          </a:p>
          <a:p>
            <a:pPr eaLnBrk="1" hangingPunct="1">
              <a:lnSpc>
                <a:spcPct val="125000"/>
              </a:lnSpc>
              <a:buFont typeface="Wingdings" panose="05000000000000000000" pitchFamily="2" charset="2"/>
            </a:pPr>
            <a:r>
              <a:rPr lang="en-US" alt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       (1)</a:t>
            </a:r>
            <a:r>
              <a:rPr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干散货运输市场(散货船：Bulk carriers)</a:t>
            </a:r>
          </a:p>
          <a:p>
            <a:pPr eaLnBrk="1" hangingPunct="1">
              <a:lnSpc>
                <a:spcPct val="125000"/>
              </a:lnSpc>
              <a:buFont typeface="Wingdings" panose="05000000000000000000" pitchFamily="2" charset="2"/>
            </a:pPr>
            <a:r>
              <a:rPr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在不定期运输市场中， 干散货市场是很重要的组成部分， 占整个国际航运市场航运总量的1/3左右。 国际干散货市场的需求是以铁矿石、煤炭、粮谷等大宗干散货以及一些小宗干散货等部分构成，约占国际干散货航运总量的60%左右。 </a:t>
            </a:r>
            <a:endParaRPr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eaLnBrk="1" hangingPunct="1">
              <a:lnSpc>
                <a:spcPct val="125000"/>
              </a:lnSpc>
              <a:buFont typeface="Wingdings" panose="05000000000000000000" pitchFamily="2" charset="2"/>
            </a:pPr>
            <a:endParaRPr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342900" indent="-342900">
              <a:lnSpc>
                <a:spcPct val="125000"/>
              </a:lnSpc>
              <a:spcBef>
                <a:spcPts val="0"/>
              </a:spcBef>
              <a:spcAft>
                <a:spcPts val="0"/>
              </a:spcAft>
              <a:buFont typeface="Wingdings" panose="05000000000000000000" pitchFamily="2" charset="2"/>
              <a:buChar char="Ø"/>
            </a:pP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大宗散货</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2/3</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铁矿石、煤和谷物，以及矾土</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氧化铝和磷酸盐岩。</a:t>
            </a:r>
            <a:endParaRPr lang="zh-CN" altLang="en-US" sz="1600" b="1"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5000"/>
              </a:lnSpc>
              <a:spcBef>
                <a:spcPts val="0"/>
              </a:spcBef>
              <a:spcAft>
                <a:spcPts val="0"/>
              </a:spcAft>
              <a:buFont typeface="Wingdings" panose="05000000000000000000" pitchFamily="2" charset="2"/>
              <a:buChar char="Ø"/>
            </a:pP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剩余</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1/3</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农产品、林产品、钢材、有色金属矿石、废品、水泥或化肥。</a:t>
            </a:r>
            <a:endParaRPr lang="zh-CN" altLang="zh-CN" sz="1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380899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1.2 </a:t>
            </a:r>
            <a:r>
              <a:rPr lang="en-US" altLang="zh-CN" sz="1600" b="1" dirty="0" err="1"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航运运输市场</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运输货物种类</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5" name="矩形 4"/>
          <p:cNvSpPr/>
          <p:nvPr/>
        </p:nvSpPr>
        <p:spPr>
          <a:xfrm>
            <a:off x="335915" y="658495"/>
            <a:ext cx="6188710" cy="1783715"/>
          </a:xfrm>
          <a:prstGeom prst="rect">
            <a:avLst/>
          </a:prstGeom>
          <a:ln>
            <a:solidFill>
              <a:schemeClr val="tx1"/>
            </a:solidFill>
            <a:prstDash val="dashDot"/>
          </a:ln>
        </p:spPr>
        <p:txBody>
          <a:bodyPr wrap="square">
            <a:spAutoFit/>
          </a:bodyPr>
          <a:lstStyle/>
          <a:p>
            <a:pPr eaLnBrk="1" hangingPunct="1">
              <a:lnSpc>
                <a:spcPct val="125000"/>
              </a:lnSpc>
              <a:buFont typeface="Wingdings" panose="05000000000000000000" pitchFamily="2" charset="2"/>
            </a:pPr>
            <a:r>
              <a:rPr lang="en-US" alt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        (2)</a:t>
            </a:r>
            <a:r>
              <a:rPr 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油轮</a:t>
            </a:r>
            <a:r>
              <a:rPr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运输市场</a:t>
            </a:r>
          </a:p>
          <a:p>
            <a:pPr eaLnBrk="1" hangingPunct="1">
              <a:lnSpc>
                <a:spcPct val="125000"/>
              </a:lnSpc>
              <a:buFont typeface="Wingdings" panose="05000000000000000000" pitchFamily="2" charset="2"/>
            </a:pPr>
            <a:r>
              <a:rPr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       </a:t>
            </a:r>
            <a:r>
              <a:rPr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油轮市场是航运市场供给的源泉</a:t>
            </a:r>
            <a:r>
              <a:rPr lang="en-US" altLang="zh-CN" sz="14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，受世界经济持续增长的影响，各国经济发展对</a:t>
            </a:r>
            <a:r>
              <a:rPr lang="zh-CN" altLang="en-US" sz="14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能源</a:t>
            </a:r>
            <a:r>
              <a:rPr lang="en-US" altLang="zh-CN" sz="14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，尤其是石油的需求不断加大，世界石油产量和出口量逐年上升，从而促使了航运两合周转量的逐年增加。近期全球石油价格一路暴跌，而因为疫情的原因，</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世界经济市场持续疲软，对于石油的需求也不断削减</a:t>
            </a:r>
            <a:r>
              <a:rPr lang="en-US" altLang="zh-CN" sz="14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，这导致大量开采出来的石油无人问津，只能进一步降价甩卖</a:t>
            </a:r>
            <a:r>
              <a:rPr lang="zh-CN" altLang="en-US" sz="14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a:t>
            </a:r>
          </a:p>
        </p:txBody>
      </p:sp>
      <p:pic>
        <p:nvPicPr>
          <p:cNvPr id="4" name="图片 3"/>
          <p:cNvPicPr>
            <a:picLocks noChangeAspect="1"/>
          </p:cNvPicPr>
          <p:nvPr/>
        </p:nvPicPr>
        <p:blipFill>
          <a:blip r:embed="rId3"/>
          <a:stretch>
            <a:fillRect/>
          </a:stretch>
        </p:blipFill>
        <p:spPr>
          <a:xfrm>
            <a:off x="733425" y="2543810"/>
            <a:ext cx="5371465" cy="2032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1403350" y="2420590"/>
            <a:ext cx="2626995" cy="2477025"/>
          </a:xfrm>
          <a:prstGeom prst="rect">
            <a:avLst/>
          </a:prstGeom>
          <a:noFill/>
        </p:spPr>
        <p:txBody>
          <a:bodyPr wrap="square" rtlCol="0">
            <a:spAutoFit/>
          </a:bodyPr>
          <a:lstStyle/>
          <a:p>
            <a:pPr>
              <a:lnSpc>
                <a:spcPct val="200000"/>
              </a:lnSpc>
            </a:pPr>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 1.1</a:t>
            </a:r>
            <a:r>
              <a:rPr lang="zh-CN" altLang="en-US" sz="1600" b="1" dirty="0" smtClean="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国际航运市场供需关系</a:t>
            </a:r>
            <a:endPar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b="1" dirty="0" smtClean="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1.2</a:t>
            </a: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国际</a:t>
            </a:r>
            <a:r>
              <a:rPr lang="zh-CN" altLang="en-US" sz="1600" b="1" dirty="0" smtClean="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航运市场分类</a:t>
            </a:r>
            <a:endPar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b="1" dirty="0" smtClean="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1.3</a:t>
            </a:r>
            <a:r>
              <a:rPr lang="zh-CN" altLang="en-US" sz="1600" b="1" dirty="0" smtClean="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海运的运输方式</a:t>
            </a:r>
            <a:endParaRPr lang="en-US" altLang="zh-CN" sz="1600" b="1" dirty="0" smtClean="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en-US" altLang="zh-CN" sz="1600" b="1" dirty="0" smtClean="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 1.4</a:t>
            </a:r>
            <a:r>
              <a:rPr lang="zh-CN" altLang="en-US" sz="1600" b="1" dirty="0" smtClean="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航运价格市场</a:t>
            </a:r>
            <a:endParaRPr lang="en-US" altLang="zh-CN" sz="1600" b="1" dirty="0" smtClean="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en-US" altLang="zh-CN" sz="1600" b="1" dirty="0" smtClean="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1.5</a:t>
            </a:r>
            <a:r>
              <a:rPr lang="zh-CN" altLang="en-US" sz="1600" b="1" dirty="0" smtClean="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国际港航企业</a:t>
            </a:r>
            <a:endPar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946150" y="768350"/>
            <a:ext cx="3542030" cy="460375"/>
          </a:xfrm>
          <a:prstGeom prst="rect">
            <a:avLst/>
          </a:prstGeom>
          <a:noFill/>
        </p:spPr>
        <p:txBody>
          <a:bodyPr wrap="square" rtlCol="0">
            <a:spAutoFit/>
          </a:bodyPr>
          <a:lstStyle/>
          <a:p>
            <a:r>
              <a:rPr lang="zh-CN" altLang="en-US" sz="2400" b="1" dirty="0">
                <a:solidFill>
                  <a:schemeClr val="accent3">
                    <a:lumMod val="95000"/>
                  </a:schemeClr>
                </a:solidFill>
                <a:latin typeface="宋体" panose="02010600030101010101" pitchFamily="2" charset="-122"/>
                <a:cs typeface="宋体" panose="02010600030101010101" pitchFamily="2" charset="-122"/>
              </a:rPr>
              <a:t>一、</a:t>
            </a:r>
            <a:r>
              <a:rPr lang="en-US" altLang="zh-CN" sz="2400" b="1" dirty="0">
                <a:solidFill>
                  <a:schemeClr val="lt1"/>
                </a:solidFill>
                <a:latin typeface="微软雅黑" panose="020B0503020204020204" pitchFamily="34" charset="-122"/>
                <a:ea typeface="微软雅黑" panose="020B0503020204020204" pitchFamily="34" charset="-122"/>
                <a:sym typeface="+mn-ea"/>
              </a:rPr>
              <a:t>国际航运市场</a:t>
            </a:r>
            <a:endPar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380899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1.2 </a:t>
            </a:r>
            <a:r>
              <a:rPr lang="en-US" altLang="zh-CN" sz="1600" b="1" dirty="0" err="1"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航运运输市场</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运输货物种类</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5" name="矩形 4"/>
          <p:cNvSpPr/>
          <p:nvPr/>
        </p:nvSpPr>
        <p:spPr>
          <a:xfrm>
            <a:off x="257810" y="867410"/>
            <a:ext cx="6268085" cy="3415030"/>
          </a:xfrm>
          <a:prstGeom prst="rect">
            <a:avLst/>
          </a:prstGeom>
          <a:ln>
            <a:solidFill>
              <a:schemeClr val="tx1"/>
            </a:solidFill>
            <a:prstDash val="dashDot"/>
          </a:ln>
        </p:spPr>
        <p:txBody>
          <a:bodyPr wrap="square">
            <a:spAutoFit/>
          </a:bodyPr>
          <a:lstStyle/>
          <a:p>
            <a:pPr eaLnBrk="1" hangingPunct="1">
              <a:lnSpc>
                <a:spcPct val="125000"/>
              </a:lnSpc>
              <a:buFont typeface="Wingdings" panose="05000000000000000000" pitchFamily="2" charset="2"/>
            </a:pPr>
            <a:r>
              <a:rPr lang="en-US" alt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       (3)</a:t>
            </a:r>
            <a:r>
              <a:rPr lang="zh-CN" altLang="en-US"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集装箱</a:t>
            </a:r>
            <a:r>
              <a:rPr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运输市场</a:t>
            </a:r>
          </a:p>
          <a:p>
            <a:pPr eaLnBrk="1" hangingPunct="1">
              <a:lnSpc>
                <a:spcPct val="125000"/>
              </a:lnSpc>
              <a:buFont typeface="Wingdings" panose="05000000000000000000" pitchFamily="2" charset="2"/>
            </a:pPr>
            <a:r>
              <a:rPr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集装箱船是以载运集装箱为主的运输船舶。其运货能力以吨位计算，或以装载的</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20</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英尺标准箱</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(Twenty-feet Equivalent Unit ,TEU)</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或 </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40</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英尺标准箱</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(FEU)</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的箱数表示。</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25000"/>
              </a:lnSpc>
              <a:buFont typeface="Wingdings" panose="05000000000000000000" pitchFamily="2" charset="2"/>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        1965 年 4 月第一个集装箱开始运输，随着集装箱运输在海上运输中的比重不断上升，</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已经</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成为全球航运市场增长最快的业务。</a:t>
            </a:r>
            <a:endParaRPr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a:p>
            <a:pPr indent="-342900">
              <a:lnSpc>
                <a:spcPct val="150000"/>
              </a:lnSpc>
              <a:buFont typeface="Wingdings" panose="05000000000000000000" pitchFamily="2" charset="2"/>
              <a:buChar char="Ø"/>
            </a:pP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第一，</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可以节约装卸劳动力，减少运输费用。</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indent="-342900">
              <a:lnSpc>
                <a:spcPct val="150000"/>
              </a:lnSpc>
              <a:buFont typeface="Wingdings" panose="05000000000000000000" pitchFamily="2" charset="2"/>
              <a:buChar char="Ø"/>
            </a:pP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第二，</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利用集装箱船运输，可以减少货物的损耗和损失，保证运输质量。</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indent="-342900">
              <a:lnSpc>
                <a:spcPct val="150000"/>
              </a:lnSpc>
              <a:buFont typeface="Wingdings" panose="05000000000000000000" pitchFamily="2" charset="2"/>
              <a:buChar char="Ø"/>
            </a:pP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第三，</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集装箱船装卸效率高。</a:t>
            </a:r>
            <a:endParaRPr lang="zh-CN" altLang="zh-CN" sz="1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333771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1.2 </a:t>
            </a:r>
            <a:r>
              <a:rPr lang="en-US" altLang="zh-CN" sz="1600" b="1" dirty="0" err="1"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航运运输市场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运输货物种类</a:t>
            </a:r>
          </a:p>
        </p:txBody>
      </p:sp>
      <p:sp>
        <p:nvSpPr>
          <p:cNvPr id="6" name="矩形 5"/>
          <p:cNvSpPr/>
          <p:nvPr/>
        </p:nvSpPr>
        <p:spPr>
          <a:xfrm>
            <a:off x="368611" y="713286"/>
            <a:ext cx="5912057" cy="3383811"/>
          </a:xfrm>
          <a:prstGeom prst="rect">
            <a:avLst/>
          </a:prstGeom>
        </p:spPr>
        <p:txBody>
          <a:bodyPr wrap="square" lIns="68388" tIns="34194" rIns="68388" bIns="34194">
            <a:spAutoFit/>
          </a:bodyPr>
          <a:lstStyle/>
          <a:p>
            <a:pPr>
              <a:lnSpc>
                <a:spcPct val="150000"/>
              </a:lnSpc>
            </a:pPr>
            <a:r>
              <a:rPr lang="en-US" alt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其他特种航运市场</a:t>
            </a:r>
            <a:endParaRPr lang="en-US" alt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a:p>
            <a:pPr indent="-256455">
              <a:lnSpc>
                <a:spcPct val="150000"/>
              </a:lnSpc>
              <a:buFont typeface="Wingdings" pitchFamily="2" charset="2"/>
              <a:buChar char="Ø"/>
            </a:pPr>
            <a:r>
              <a:rPr lang="zh-CN" altLang="en-US" b="1" dirty="0">
                <a:latin typeface="Times New Roman" pitchFamily="18" charset="0"/>
                <a:cs typeface="Times New Roman" pitchFamily="18" charset="0"/>
              </a:rPr>
              <a:t>液化气体运输</a:t>
            </a:r>
            <a:endParaRPr lang="en-US" altLang="zh-CN" b="1" dirty="0">
              <a:latin typeface="Times New Roman" pitchFamily="18" charset="0"/>
              <a:cs typeface="Times New Roman" pitchFamily="18" charset="0"/>
            </a:endParaRPr>
          </a:p>
          <a:p>
            <a:pPr indent="-256455">
              <a:lnSpc>
                <a:spcPct val="150000"/>
              </a:lnSpc>
              <a:buFont typeface="Wingdings" pitchFamily="2" charset="2"/>
              <a:buChar char="Ø"/>
            </a:pPr>
            <a:r>
              <a:rPr lang="zh-CN" altLang="en-US" b="1" dirty="0">
                <a:latin typeface="Times New Roman" pitchFamily="18" charset="0"/>
                <a:cs typeface="Times New Roman" pitchFamily="18" charset="0"/>
              </a:rPr>
              <a:t>化学品贸易</a:t>
            </a:r>
            <a:endParaRPr lang="en-US" altLang="zh-CN" b="1" dirty="0">
              <a:latin typeface="Times New Roman" pitchFamily="18" charset="0"/>
              <a:cs typeface="Times New Roman" pitchFamily="18" charset="0"/>
            </a:endParaRPr>
          </a:p>
          <a:p>
            <a:pPr indent="-256455">
              <a:lnSpc>
                <a:spcPct val="150000"/>
              </a:lnSpc>
              <a:buFont typeface="Wingdings" pitchFamily="2" charset="2"/>
              <a:buChar char="Ø"/>
            </a:pPr>
            <a:r>
              <a:rPr lang="zh-CN" altLang="en-US" b="1" dirty="0">
                <a:latin typeface="Times New Roman" pitchFamily="18" charset="0"/>
                <a:cs typeface="Times New Roman" pitchFamily="18" charset="0"/>
              </a:rPr>
              <a:t>汽车</a:t>
            </a:r>
            <a:r>
              <a:rPr lang="en-US" altLang="zh-CN" b="1" dirty="0">
                <a:latin typeface="Times New Roman" pitchFamily="18" charset="0"/>
                <a:cs typeface="Times New Roman" pitchFamily="18" charset="0"/>
              </a:rPr>
              <a:t>/</a:t>
            </a:r>
            <a:r>
              <a:rPr lang="zh-CN" altLang="en-US" b="1" dirty="0">
                <a:latin typeface="Times New Roman" pitchFamily="18" charset="0"/>
                <a:cs typeface="Times New Roman" pitchFamily="18" charset="0"/>
              </a:rPr>
              <a:t>交通工具贸易</a:t>
            </a:r>
            <a:endParaRPr lang="en-US" altLang="zh-CN" b="1" dirty="0">
              <a:latin typeface="Times New Roman" pitchFamily="18" charset="0"/>
              <a:cs typeface="Times New Roman" pitchFamily="18" charset="0"/>
            </a:endParaRPr>
          </a:p>
          <a:p>
            <a:pPr indent="-256455">
              <a:lnSpc>
                <a:spcPct val="150000"/>
              </a:lnSpc>
              <a:buFont typeface="Wingdings" pitchFamily="2" charset="2"/>
              <a:buChar char="Ø"/>
            </a:pPr>
            <a:r>
              <a:rPr lang="zh-CN" altLang="en-US" b="1" dirty="0">
                <a:latin typeface="Times New Roman" pitchFamily="18" charset="0"/>
                <a:cs typeface="Times New Roman" pitchFamily="18" charset="0"/>
              </a:rPr>
              <a:t>冷藏贸易</a:t>
            </a:r>
            <a:endParaRPr lang="en-US" altLang="zh-CN" b="1" dirty="0">
              <a:latin typeface="Times New Roman" pitchFamily="18" charset="0"/>
              <a:cs typeface="Times New Roman" pitchFamily="18" charset="0"/>
            </a:endParaRPr>
          </a:p>
          <a:p>
            <a:pPr indent="-256455">
              <a:lnSpc>
                <a:spcPct val="150000"/>
              </a:lnSpc>
              <a:buFont typeface="Wingdings" pitchFamily="2" charset="2"/>
              <a:buChar char="Ø"/>
            </a:pPr>
            <a:r>
              <a:rPr lang="zh-CN" altLang="en-US" b="1" dirty="0">
                <a:latin typeface="Times New Roman" pitchFamily="18" charset="0"/>
                <a:cs typeface="Times New Roman" pitchFamily="18" charset="0"/>
              </a:rPr>
              <a:t>等等</a:t>
            </a:r>
            <a:endParaRPr lang="en-US" altLang="zh-CN" b="1" dirty="0">
              <a:latin typeface="Times New Roman" pitchFamily="18" charset="0"/>
              <a:cs typeface="Times New Roman" pitchFamily="18" charset="0"/>
            </a:endParaRPr>
          </a:p>
          <a:p>
            <a:pPr indent="-256455">
              <a:lnSpc>
                <a:spcPct val="150000"/>
              </a:lnSpc>
              <a:buFont typeface="Wingdings" pitchFamily="2" charset="2"/>
              <a:buChar char="Ø"/>
            </a:pPr>
            <a:endParaRPr lang="en-US" altLang="zh-CN" b="1" dirty="0">
              <a:latin typeface="Times New Roman" pitchFamily="18" charset="0"/>
              <a:cs typeface="Times New Roman" pitchFamily="18" charset="0"/>
            </a:endParaRPr>
          </a:p>
          <a:p>
            <a:pPr indent="-256455">
              <a:lnSpc>
                <a:spcPct val="150000"/>
              </a:lnSpc>
              <a:buFont typeface="Wingdings" pitchFamily="2" charset="2"/>
              <a:buChar char="Ø"/>
            </a:pPr>
            <a:r>
              <a:rPr lang="zh-CN" altLang="en-US" b="1" dirty="0">
                <a:solidFill>
                  <a:srgbClr val="FF0000"/>
                </a:solidFill>
                <a:latin typeface="Times New Roman" pitchFamily="18" charset="0"/>
                <a:cs typeface="Times New Roman" pitchFamily="18" charset="0"/>
              </a:rPr>
              <a:t>市场内部溢出效应</a:t>
            </a:r>
          </a:p>
        </p:txBody>
      </p:sp>
      <p:pic>
        <p:nvPicPr>
          <p:cNvPr id="9" name="Picture 2" descr="C:\Users\孟斌\Desktop\t01a1a4475296cfdfb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9967" y="1844563"/>
            <a:ext cx="4182996" cy="283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145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333771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1.2 </a:t>
            </a:r>
            <a:r>
              <a:rPr lang="en-US" altLang="zh-CN" sz="1600" b="1" dirty="0" err="1"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航运运输市场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运输货物种类</a:t>
            </a:r>
          </a:p>
        </p:txBody>
      </p:sp>
      <p:pic>
        <p:nvPicPr>
          <p:cNvPr id="3" name="图片 2"/>
          <p:cNvPicPr>
            <a:picLocks noChangeAspect="1"/>
          </p:cNvPicPr>
          <p:nvPr/>
        </p:nvPicPr>
        <p:blipFill>
          <a:blip r:embed="rId3"/>
          <a:stretch>
            <a:fillRect/>
          </a:stretch>
        </p:blipFill>
        <p:spPr>
          <a:xfrm>
            <a:off x="181610" y="678180"/>
            <a:ext cx="3892550" cy="2122805"/>
          </a:xfrm>
          <a:prstGeom prst="rect">
            <a:avLst/>
          </a:prstGeom>
        </p:spPr>
      </p:pic>
      <p:pic>
        <p:nvPicPr>
          <p:cNvPr id="6" name="图片 5"/>
          <p:cNvPicPr>
            <a:picLocks noChangeAspect="1"/>
          </p:cNvPicPr>
          <p:nvPr/>
        </p:nvPicPr>
        <p:blipFill>
          <a:blip r:embed="rId4"/>
          <a:stretch>
            <a:fillRect/>
          </a:stretch>
        </p:blipFill>
        <p:spPr>
          <a:xfrm>
            <a:off x="2717800" y="2265680"/>
            <a:ext cx="3736975" cy="23533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3286413"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1.2航运运输市场——</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运输货物种类</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73" y="683894"/>
            <a:ext cx="3450817" cy="1951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74" y="2622817"/>
            <a:ext cx="3456281" cy="2122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9191" y="675752"/>
            <a:ext cx="3226080" cy="3289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7619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85381" y="281689"/>
            <a:ext cx="333771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1.2 </a:t>
            </a:r>
            <a:r>
              <a:rPr lang="en-US" altLang="zh-CN" sz="1600" b="1" dirty="0" err="1"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航运运输市场</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船舶类型</a:t>
            </a:r>
          </a:p>
        </p:txBody>
      </p:sp>
      <p:sp>
        <p:nvSpPr>
          <p:cNvPr id="2" name="矩形 1"/>
          <p:cNvSpPr/>
          <p:nvPr/>
        </p:nvSpPr>
        <p:spPr>
          <a:xfrm>
            <a:off x="316230" y="1245870"/>
            <a:ext cx="6049010" cy="2529205"/>
          </a:xfrm>
          <a:prstGeom prst="rect">
            <a:avLst/>
          </a:prstGeom>
          <a:noFill/>
          <a:ln>
            <a:solidFill>
              <a:schemeClr val="tx1"/>
            </a:solidFill>
            <a:prstDash val="dashDot"/>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683895">
              <a:lnSpc>
                <a:spcPct val="125000"/>
              </a:lnSpc>
              <a:spcBef>
                <a:spcPts val="0"/>
              </a:spcBef>
              <a:spcAft>
                <a:spcPts val="0"/>
              </a:spcAft>
              <a:buFont typeface="+mj-lt"/>
              <a:defRPr/>
            </a:pPr>
            <a:r>
              <a:rPr lang="en-US" alt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       (1)海岬型船舶</a:t>
            </a:r>
            <a:endParaRPr lang="zh-CN" altLang="en-US" sz="1400" b="1" dirty="0">
              <a:solidFill>
                <a:srgbClr val="002060"/>
              </a:solidFill>
              <a:ea typeface="黑体" panose="02010609060101010101" pitchFamily="49" charset="-122"/>
              <a:cs typeface="Arial" panose="020B0604020202020204" pitchFamily="34" charset="0"/>
              <a:sym typeface="+mn-ea"/>
            </a:endParaRPr>
          </a:p>
          <a:p>
            <a:pPr indent="-342900">
              <a:lnSpc>
                <a:spcPct val="125000"/>
              </a:lnSpc>
              <a:spcBef>
                <a:spcPts val="0"/>
              </a:spcBef>
              <a:spcAft>
                <a:spcPts val="0"/>
              </a:spcAft>
              <a:buFont typeface="Wingdings" panose="05000000000000000000" pitchFamily="2" charset="2"/>
              <a:buChar char="Ø"/>
            </a:pPr>
            <a:r>
              <a:rPr lang="en-US" altLang="zh-CN" sz="1600" b="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海岬</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型</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1600" b="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Capesize</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好望角</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Cape of Good Hope)</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是指</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8</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万吨以上船只，目前建造多以</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17.5</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万吨极限型为主，所载货物为</a:t>
            </a:r>
            <a:r>
              <a:rPr lang="zh-CN"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铁矿石及煤碳</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，而被称为海岬型是因船只过大，无法穿越人造</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运河</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，必须绕经南美好旺角，故称为海岬型。我国已经可以建造40万吨级的海岬型船。</a:t>
            </a:r>
          </a:p>
          <a:p>
            <a:pPr indent="-342900">
              <a:lnSpc>
                <a:spcPct val="125000"/>
              </a:lnSpc>
              <a:spcBef>
                <a:spcPts val="0"/>
              </a:spcBef>
              <a:spcAft>
                <a:spcPts val="0"/>
              </a:spcAft>
              <a:buFont typeface="Wingdings" panose="05000000000000000000" pitchFamily="2" charset="2"/>
              <a:buChar char="Ø"/>
            </a:pP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宽度超过</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32</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米</a:t>
            </a:r>
            <a:endPar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indent="-342900">
              <a:lnSpc>
                <a:spcPct val="125000"/>
              </a:lnSpc>
              <a:spcBef>
                <a:spcPts val="0"/>
              </a:spcBef>
              <a:spcAft>
                <a:spcPts val="0"/>
              </a:spcAft>
              <a:buFont typeface="Wingdings" panose="05000000000000000000" pitchFamily="2" charset="2"/>
              <a:buChar char="Ø"/>
            </a:pP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载重吨很大一般都在</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15</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25</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万吨</a:t>
            </a:r>
            <a:endPar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333771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1.2 </a:t>
            </a:r>
            <a:r>
              <a:rPr lang="en-US" altLang="zh-CN" sz="1600" b="1" dirty="0" err="1"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航运运输市场</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船舶类型</a:t>
            </a:r>
          </a:p>
        </p:txBody>
      </p:sp>
      <p:sp>
        <p:nvSpPr>
          <p:cNvPr id="2" name="矩形 1"/>
          <p:cNvSpPr/>
          <p:nvPr/>
        </p:nvSpPr>
        <p:spPr>
          <a:xfrm>
            <a:off x="337820" y="991870"/>
            <a:ext cx="6049010" cy="3145155"/>
          </a:xfrm>
          <a:prstGeom prst="rect">
            <a:avLst/>
          </a:prstGeom>
          <a:noFill/>
          <a:ln>
            <a:solidFill>
              <a:schemeClr val="tx1"/>
            </a:solidFill>
            <a:prstDash val="dashDot"/>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683895">
              <a:lnSpc>
                <a:spcPct val="125000"/>
              </a:lnSpc>
              <a:spcBef>
                <a:spcPts val="0"/>
              </a:spcBef>
              <a:spcAft>
                <a:spcPts val="0"/>
              </a:spcAft>
              <a:buFont typeface="+mj-lt"/>
              <a:defRPr/>
            </a:pPr>
            <a:r>
              <a:rPr lang="en-US" alt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       (2)巴拿马型船舶</a:t>
            </a:r>
            <a:endParaRPr lang="en-US" altLang="zh-CN" sz="1600" b="1" dirty="0">
              <a:latin typeface="Times New Roman" panose="02020603050405020304" pitchFamily="18" charset="0"/>
              <a:cs typeface="Times New Roman" panose="02020603050405020304" pitchFamily="18" charset="0"/>
            </a:endParaRPr>
          </a:p>
          <a:p>
            <a:pPr indent="-342900">
              <a:lnSpc>
                <a:spcPct val="125000"/>
              </a:lnSpc>
              <a:spcBef>
                <a:spcPts val="0"/>
              </a:spcBef>
              <a:spcAft>
                <a:spcPts val="0"/>
              </a:spcAft>
              <a:buFont typeface="Wingdings" panose="05000000000000000000" pitchFamily="2" charset="2"/>
              <a:buChar char="Ø"/>
            </a:pP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巴拿马型</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1600" b="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Panamax)</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是一种专门设计的适合巴拿马运河船闸的大型船只，这些船只的船宽和吃水受到巴拿马运河船闸闸室的严格限制，越来越多的船只在建造时精确的匹配</a:t>
            </a:r>
            <a:r>
              <a:rPr lang="en-US" altLang="zh-CN" sz="1600" b="1" dirty="0" err="1">
                <a:latin typeface="Times New Roman" panose="02020603050405020304" pitchFamily="18" charset="0"/>
                <a:ea typeface="黑体" panose="02010609060101010101" pitchFamily="49" charset="-122"/>
                <a:cs typeface="Times New Roman" panose="02020603050405020304" pitchFamily="18" charset="0"/>
                <a:sym typeface="+mn-ea"/>
              </a:rPr>
              <a:t>巴拿马运河</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船闸的限制，以便在适应巴拿马运河航道的前提下运送尽量多的</a:t>
            </a:r>
            <a:r>
              <a:rPr lang="en-US" altLang="zh-CN" sz="1600" b="1" dirty="0" err="1">
                <a:latin typeface="Times New Roman" panose="02020603050405020304" pitchFamily="18" charset="0"/>
                <a:ea typeface="黑体" panose="02010609060101010101" pitchFamily="49" charset="-122"/>
                <a:cs typeface="Times New Roman" panose="02020603050405020304" pitchFamily="18" charset="0"/>
                <a:sym typeface="+mn-ea"/>
              </a:rPr>
              <a:t>货物</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spcBef>
                <a:spcPts val="0"/>
              </a:spcBef>
              <a:spcAft>
                <a:spcPts val="0"/>
              </a:spcAft>
              <a:buFont typeface="Wingdings" panose="05000000000000000000" pitchFamily="2" charset="2"/>
            </a:pPr>
            <a:endParaRPr lang="zh-CN" altLang="zh-CN" sz="1600" b="1" dirty="0">
              <a:latin typeface="黑体" panose="02010609060101010101" pitchFamily="49" charset="-122"/>
              <a:ea typeface="黑体" panose="02010609060101010101" pitchFamily="49" charset="-122"/>
              <a:cs typeface="黑体" panose="02010609060101010101" pitchFamily="49" charset="-122"/>
              <a:sym typeface="+mn-ea"/>
            </a:endParaRPr>
          </a:p>
          <a:p>
            <a:pPr indent="-342900">
              <a:lnSpc>
                <a:spcPct val="125000"/>
              </a:lnSpc>
              <a:spcBef>
                <a:spcPts val="0"/>
              </a:spcBef>
              <a:spcAft>
                <a:spcPts val="0"/>
              </a:spcAft>
              <a:buFont typeface="Wingdings" panose="05000000000000000000" pitchFamily="2" charset="2"/>
              <a:buChar char="Ø"/>
            </a:pPr>
            <a:r>
              <a:rPr lang="zh-CN" altLang="zh-CN" sz="1600" b="1" dirty="0">
                <a:latin typeface="黑体" panose="02010609060101010101" pitchFamily="49" charset="-122"/>
                <a:ea typeface="黑体" panose="02010609060101010101" pitchFamily="49" charset="-122"/>
                <a:cs typeface="黑体" panose="02010609060101010101" pitchFamily="49" charset="-122"/>
                <a:sym typeface="+mn-ea"/>
              </a:rPr>
              <a:t>此类船只的日益增加正成为巴拿马运河的一大难题。巴拿马级船只，由于其非常精确地适合巴拿马运河，留出的余量很小，船只必须受到非常精确的控制，过闸时间也可能因此得以延长，并且过闸时间限定在白天。</a:t>
            </a:r>
            <a:endParaRPr lang="zh-CN" altLang="en-US" sz="1600" b="1" dirty="0">
              <a:solidFill>
                <a:srgbClr val="00206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333771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1.2 </a:t>
            </a:r>
            <a:r>
              <a:rPr lang="en-US" altLang="zh-CN" sz="1600" b="1" dirty="0" err="1"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航运运输市场</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船舶类型</a:t>
            </a:r>
          </a:p>
        </p:txBody>
      </p:sp>
      <p:sp>
        <p:nvSpPr>
          <p:cNvPr id="2" name="矩形 1"/>
          <p:cNvSpPr/>
          <p:nvPr/>
        </p:nvSpPr>
        <p:spPr>
          <a:xfrm>
            <a:off x="315595" y="1238250"/>
            <a:ext cx="6049010" cy="2652395"/>
          </a:xfrm>
          <a:prstGeom prst="rect">
            <a:avLst/>
          </a:prstGeom>
          <a:noFill/>
          <a:ln>
            <a:solidFill>
              <a:schemeClr val="tx1"/>
            </a:solidFill>
            <a:prstDash val="dashDot"/>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lnSpc>
                <a:spcPct val="150000"/>
              </a:lnSpc>
              <a:buFont typeface="Wingdings" panose="05000000000000000000" pitchFamily="2" charset="2"/>
            </a:pP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1.巴拿马型散货船: </a:t>
            </a: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是指可以通过巴拿马运河、吃水13米、6万—8万载重吨的干散货船。</a:t>
            </a:r>
            <a:r>
              <a:rPr lang="zh-CN" altLang="en-US" sz="1600" b="1"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顾名思义，该</a:t>
            </a: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型船是指在满载情况下可以通过巴拿马运河的最大型散货船，即主要满足船舶总长不超过274.32米，型宽不超过32.3米。</a:t>
            </a:r>
          </a:p>
          <a:p>
            <a:pPr>
              <a:lnSpc>
                <a:spcPct val="150000"/>
              </a:lnSpc>
              <a:buFont typeface="Wingdings" panose="05000000000000000000" pitchFamily="2" charset="2"/>
            </a:pP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2.巴拿马型全集装箱船：</a:t>
            </a: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也叫第五代</a:t>
            </a:r>
            <a:r>
              <a:rPr lang="zh-CN" altLang="en-US" sz="1600" b="1"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集装箱船，载</a:t>
            </a: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箱量在4500</a:t>
            </a:r>
            <a:r>
              <a:rPr lang="en-US" altLang="zh-CN"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6000TEU之间。</a:t>
            </a:r>
          </a:p>
          <a:p>
            <a:pPr>
              <a:lnSpc>
                <a:spcPct val="150000"/>
              </a:lnSpc>
              <a:buFont typeface="Wingdings" panose="05000000000000000000" pitchFamily="2" charset="2"/>
            </a:pP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3.巴拿马型油轮：</a:t>
            </a: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载重6万至8万吨的油轮称为巴拿马型油轮。</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333771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1.2 </a:t>
            </a:r>
            <a:r>
              <a:rPr lang="en-US" altLang="zh-CN" sz="1600" b="1" dirty="0" err="1"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航运运输市场</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船舶类型</a:t>
            </a:r>
          </a:p>
        </p:txBody>
      </p:sp>
      <p:sp>
        <p:nvSpPr>
          <p:cNvPr id="2" name="矩形 1"/>
          <p:cNvSpPr/>
          <p:nvPr/>
        </p:nvSpPr>
        <p:spPr>
          <a:xfrm>
            <a:off x="337820" y="991870"/>
            <a:ext cx="6049010" cy="3145155"/>
          </a:xfrm>
          <a:prstGeom prst="rect">
            <a:avLst/>
          </a:prstGeom>
          <a:noFill/>
          <a:ln>
            <a:solidFill>
              <a:schemeClr val="tx1"/>
            </a:solidFill>
            <a:prstDash val="dashDot"/>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683895">
              <a:lnSpc>
                <a:spcPct val="125000"/>
              </a:lnSpc>
              <a:spcBef>
                <a:spcPts val="0"/>
              </a:spcBef>
              <a:spcAft>
                <a:spcPts val="0"/>
              </a:spcAft>
              <a:buFont typeface="+mj-lt"/>
              <a:defRPr/>
            </a:pPr>
            <a:r>
              <a:rPr lang="en-US" alt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       (3)灵便型船舶</a:t>
            </a:r>
            <a:endParaRPr lang="en-US" alt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a:p>
            <a:pPr indent="-342900" eaLnBrk="1" hangingPunct="1">
              <a:lnSpc>
                <a:spcPct val="125000"/>
              </a:lnSpc>
              <a:buFont typeface="Wingdings" panose="05000000000000000000" pitchFamily="2" charset="2"/>
              <a:buChar char="Ø"/>
            </a:pP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灵便型船</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1600" b="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Handysize</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 carrier)</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指载重量在</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2</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5</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万吨左右的船，其中超过</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4</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万吨的船舶又被称为大灵便型船</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1600" b="1" dirty="0" err="1">
                <a:latin typeface="Times New Roman" panose="02020603050405020304" pitchFamily="18" charset="0"/>
                <a:ea typeface="黑体" panose="02010609060101010101" pitchFamily="49" charset="-122"/>
                <a:cs typeface="Times New Roman" panose="02020603050405020304" pitchFamily="18" charset="0"/>
                <a:sym typeface="+mn-ea"/>
              </a:rPr>
              <a:t>Handymax</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 carrier)</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a:t>
            </a:r>
          </a:p>
          <a:p>
            <a:pPr eaLnBrk="1" hangingPunct="1">
              <a:lnSpc>
                <a:spcPct val="125000"/>
              </a:lnSpc>
              <a:buFont typeface="Wingdings" panose="05000000000000000000" pitchFamily="2" charset="2"/>
            </a:pP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indent="-342900" eaLnBrk="1" hangingPunct="1">
              <a:lnSpc>
                <a:spcPct val="125000"/>
              </a:lnSpc>
              <a:buFont typeface="Wingdings" panose="05000000000000000000" pitchFamily="2" charset="2"/>
              <a:buChar char="Ø"/>
            </a:pP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超灵便型船</a:t>
            </a:r>
            <a:r>
              <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比灵便型</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大一些，是可以通过圣劳伦斯水道、进出五大湖、吃水</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11.5</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米以下的重吨散货船。</a:t>
            </a:r>
          </a:p>
          <a:p>
            <a:pPr eaLnBrk="1" hangingPunct="1">
              <a:lnSpc>
                <a:spcPct val="125000"/>
              </a:lnSpc>
              <a:buFont typeface="Wingdings" panose="05000000000000000000" pitchFamily="2" charset="2"/>
            </a:pP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indent="-342900" eaLnBrk="1" hangingPunct="1">
              <a:lnSpc>
                <a:spcPct val="125000"/>
              </a:lnSpc>
              <a:buFont typeface="Wingdings" panose="05000000000000000000" pitchFamily="2" charset="2"/>
              <a:buChar char="Ø"/>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这些吨位相对较小的船舶具有较强的对航道、运河及港口的适应性，载重吨量适中，且多配有起卸货设备，营运方便灵活，因而被称之为“灵便型”</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sym typeface="+mn-ea"/>
              </a:rPr>
              <a:t>。</a:t>
            </a:r>
            <a:endPar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333771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1.2 </a:t>
            </a:r>
            <a:r>
              <a:rPr lang="en-US" altLang="zh-CN" sz="1600" b="1" dirty="0" err="1"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航运运输市场</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船舶类型</a:t>
            </a:r>
          </a:p>
        </p:txBody>
      </p:sp>
      <p:graphicFrame>
        <p:nvGraphicFramePr>
          <p:cNvPr id="2" name="表格 1"/>
          <p:cNvGraphicFramePr/>
          <p:nvPr>
            <p:custDataLst>
              <p:tags r:id="rId1"/>
            </p:custDataLst>
            <p:extLst>
              <p:ext uri="{D42A27DB-BD31-4B8C-83A1-F6EECF244321}">
                <p14:modId xmlns:p14="http://schemas.microsoft.com/office/powerpoint/2010/main" val="144289439"/>
              </p:ext>
            </p:extLst>
          </p:nvPr>
        </p:nvGraphicFramePr>
        <p:xfrm>
          <a:off x="430530" y="543560"/>
          <a:ext cx="5659755" cy="4419600"/>
        </p:xfrm>
        <a:graphic>
          <a:graphicData uri="http://schemas.openxmlformats.org/drawingml/2006/table">
            <a:tbl>
              <a:tblPr firstRow="1" bandRow="1">
                <a:tableStyleId>{5C22544A-7EE6-4342-B048-85BDC9FD1C3A}</a:tableStyleId>
              </a:tblPr>
              <a:tblGrid>
                <a:gridCol w="1977390">
                  <a:extLst>
                    <a:ext uri="{9D8B030D-6E8A-4147-A177-3AD203B41FA5}">
                      <a16:colId xmlns="" xmlns:a16="http://schemas.microsoft.com/office/drawing/2014/main" val="20000"/>
                    </a:ext>
                  </a:extLst>
                </a:gridCol>
                <a:gridCol w="1336675">
                  <a:extLst>
                    <a:ext uri="{9D8B030D-6E8A-4147-A177-3AD203B41FA5}">
                      <a16:colId xmlns="" xmlns:a16="http://schemas.microsoft.com/office/drawing/2014/main" val="20001"/>
                    </a:ext>
                  </a:extLst>
                </a:gridCol>
                <a:gridCol w="2345690">
                  <a:extLst>
                    <a:ext uri="{9D8B030D-6E8A-4147-A177-3AD203B41FA5}">
                      <a16:colId xmlns="" xmlns:a16="http://schemas.microsoft.com/office/drawing/2014/main" val="20002"/>
                    </a:ext>
                  </a:extLst>
                </a:gridCol>
              </a:tblGrid>
              <a:tr h="213360">
                <a:tc gridSpan="3">
                  <a:txBody>
                    <a:bodyPr/>
                    <a:lstStyle/>
                    <a:p>
                      <a:pPr>
                        <a:buNone/>
                      </a:pPr>
                      <a:r>
                        <a:rPr lang="zh-CN" altLang="en-US" sz="800" b="1" dirty="0">
                          <a:latin typeface="Times New Roman" panose="02020603050405020304" pitchFamily="18" charset="0"/>
                          <a:ea typeface="黑体" panose="02010609060101010101" pitchFamily="49" charset="-122"/>
                          <a:cs typeface="Times New Roman" panose="02020603050405020304" pitchFamily="18" charset="0"/>
                        </a:rPr>
                        <a:t>集装箱船舶市场</a:t>
                      </a:r>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 xmlns:a16="http://schemas.microsoft.com/office/drawing/2014/main" val="10000"/>
                  </a:ext>
                </a:extLst>
              </a:tr>
              <a:tr h="213360">
                <a:tc>
                  <a:txBody>
                    <a:bodyPr/>
                    <a:lstStyle/>
                    <a:p>
                      <a:pPr>
                        <a:buNone/>
                      </a:pPr>
                      <a:r>
                        <a:rPr lang="zh-CN" altLang="en-US" sz="800" b="1">
                          <a:latin typeface="Times New Roman" panose="02020603050405020304" pitchFamily="18" charset="0"/>
                          <a:ea typeface="黑体" panose="02010609060101010101" pitchFamily="49" charset="-122"/>
                        </a:rPr>
                        <a:t>船舶类型</a:t>
                      </a:r>
                    </a:p>
                  </a:txBody>
                  <a:tcPr anchor="ctr" anchorCtr="1"/>
                </a:tc>
                <a:tc>
                  <a:txBody>
                    <a:bodyPr/>
                    <a:lstStyle/>
                    <a:p>
                      <a:pPr>
                        <a:buNone/>
                      </a:pPr>
                      <a:r>
                        <a:rPr lang="zh-CN" altLang="en-US" sz="800" b="1">
                          <a:latin typeface="Times New Roman" panose="02020603050405020304" pitchFamily="18" charset="0"/>
                          <a:ea typeface="黑体" panose="02010609060101010101" pitchFamily="49" charset="-122"/>
                          <a:cs typeface="Times New Roman" panose="02020603050405020304" pitchFamily="18" charset="0"/>
                        </a:rPr>
                        <a:t>船舶规模</a:t>
                      </a:r>
                      <a:r>
                        <a:rPr lang="en-US" altLang="zh-CN" sz="800" b="1">
                          <a:latin typeface="Times New Roman" panose="02020603050405020304" pitchFamily="18" charset="0"/>
                          <a:ea typeface="黑体" panose="02010609060101010101" pitchFamily="49" charset="-122"/>
                          <a:cs typeface="Times New Roman" panose="02020603050405020304" pitchFamily="18" charset="0"/>
                        </a:rPr>
                        <a:t>/TEU</a:t>
                      </a:r>
                    </a:p>
                  </a:txBody>
                  <a:tcPr anchor="ctr" anchorCtr="1"/>
                </a:tc>
                <a:tc>
                  <a:txBody>
                    <a:bodyPr/>
                    <a:lstStyle/>
                    <a:p>
                      <a:pPr>
                        <a:buNone/>
                      </a:pPr>
                      <a:r>
                        <a:rPr lang="zh-CN" altLang="en-US" sz="800" b="1">
                          <a:latin typeface="Times New Roman" panose="02020603050405020304" pitchFamily="18" charset="0"/>
                          <a:ea typeface="黑体" panose="02010609060101010101" pitchFamily="49" charset="-122"/>
                          <a:cs typeface="Times New Roman" panose="02020603050405020304" pitchFamily="18" charset="0"/>
                        </a:rPr>
                        <a:t>航行速度</a:t>
                      </a:r>
                      <a:r>
                        <a:rPr lang="en-US" altLang="zh-CN" sz="800" b="1">
                          <a:latin typeface="Times New Roman" panose="02020603050405020304" pitchFamily="18" charset="0"/>
                          <a:ea typeface="黑体" panose="02010609060101010101" pitchFamily="49" charset="-122"/>
                          <a:cs typeface="Times New Roman" panose="02020603050405020304" pitchFamily="18" charset="0"/>
                        </a:rPr>
                        <a:t>/(</a:t>
                      </a:r>
                      <a:r>
                        <a:rPr lang="zh-CN" altLang="en-US" sz="800" b="1">
                          <a:latin typeface="Times New Roman" panose="02020603050405020304" pitchFamily="18" charset="0"/>
                          <a:ea typeface="黑体" panose="02010609060101010101" pitchFamily="49" charset="-122"/>
                          <a:cs typeface="Times New Roman" panose="02020603050405020304" pitchFamily="18" charset="0"/>
                        </a:rPr>
                        <a:t>公吨</a:t>
                      </a:r>
                      <a:r>
                        <a:rPr lang="en-US" altLang="zh-CN" sz="800" b="1">
                          <a:latin typeface="Times New Roman" panose="02020603050405020304" pitchFamily="18" charset="0"/>
                          <a:ea typeface="黑体" panose="02010609060101010101" pitchFamily="49" charset="-122"/>
                          <a:cs typeface="Times New Roman" panose="02020603050405020304" pitchFamily="18" charset="0"/>
                        </a:rPr>
                        <a:t>·</a:t>
                      </a:r>
                      <a:r>
                        <a:rPr lang="zh-CN" altLang="en-US" sz="800" b="1">
                          <a:latin typeface="Times New Roman" panose="02020603050405020304" pitchFamily="18" charset="0"/>
                          <a:ea typeface="黑体" panose="02010609060101010101" pitchFamily="49" charset="-122"/>
                          <a:cs typeface="Times New Roman" panose="02020603050405020304" pitchFamily="18" charset="0"/>
                        </a:rPr>
                        <a:t>英里</a:t>
                      </a:r>
                      <a:r>
                        <a:rPr lang="en-US" altLang="zh-CN" sz="800" b="1">
                          <a:latin typeface="Times New Roman" panose="02020603050405020304" pitchFamily="18" charset="0"/>
                          <a:ea typeface="黑体" panose="02010609060101010101" pitchFamily="49" charset="-122"/>
                          <a:cs typeface="Times New Roman" panose="02020603050405020304" pitchFamily="18" charset="0"/>
                        </a:rPr>
                        <a:t>/</a:t>
                      </a:r>
                      <a:r>
                        <a:rPr lang="zh-CN" altLang="en-US" sz="800" b="1">
                          <a:latin typeface="Times New Roman" panose="02020603050405020304" pitchFamily="18" charset="0"/>
                          <a:ea typeface="黑体" panose="02010609060101010101" pitchFamily="49" charset="-122"/>
                          <a:cs typeface="Times New Roman" panose="02020603050405020304" pitchFamily="18" charset="0"/>
                        </a:rPr>
                        <a:t>小时</a:t>
                      </a:r>
                      <a:r>
                        <a:rPr lang="en-US" altLang="zh-CN" sz="800" b="1">
                          <a:latin typeface="Times New Roman" panose="02020603050405020304" pitchFamily="18" charset="0"/>
                          <a:ea typeface="黑体" panose="02010609060101010101" pitchFamily="49" charset="-122"/>
                          <a:cs typeface="Times New Roman" panose="02020603050405020304" pitchFamily="18" charset="0"/>
                        </a:rPr>
                        <a:t>)</a:t>
                      </a:r>
                    </a:p>
                  </a:txBody>
                  <a:tcPr anchor="ctr" anchorCtr="1"/>
                </a:tc>
                <a:extLst>
                  <a:ext uri="{0D108BD9-81ED-4DB2-BD59-A6C34878D82A}">
                    <a16:rowId xmlns="" xmlns:a16="http://schemas.microsoft.com/office/drawing/2014/main" val="10001"/>
                  </a:ext>
                </a:extLst>
              </a:tr>
              <a:tr h="213360">
                <a:tc>
                  <a:txBody>
                    <a:bodyPr/>
                    <a:lstStyle/>
                    <a:p>
                      <a:pPr>
                        <a:buNone/>
                      </a:pPr>
                      <a:r>
                        <a:rPr lang="zh-CN" altLang="en-US" sz="800" b="0">
                          <a:latin typeface="Times New Roman" panose="02020603050405020304" pitchFamily="18" charset="0"/>
                          <a:ea typeface="黑体" panose="02010609060101010101" pitchFamily="49" charset="-122"/>
                        </a:rPr>
                        <a:t>支线船</a:t>
                      </a:r>
                    </a:p>
                  </a:txBody>
                  <a:tcPr anchor="ctr" anchorCtr="1"/>
                </a:tc>
                <a:tc>
                  <a:txBody>
                    <a:bodyPr/>
                    <a:lstStyle/>
                    <a:p>
                      <a:pPr>
                        <a:buNone/>
                      </a:pPr>
                      <a:r>
                        <a:rPr lang="en-US" altLang="zh-CN" sz="800" b="0">
                          <a:latin typeface="Times New Roman" panose="02020603050405020304" pitchFamily="18" charset="0"/>
                          <a:ea typeface="黑体" panose="02010609060101010101" pitchFamily="49" charset="-122"/>
                          <a:cs typeface="Times New Roman" panose="02020603050405020304" pitchFamily="18" charset="0"/>
                        </a:rPr>
                        <a:t>100-499</a:t>
                      </a:r>
                    </a:p>
                  </a:txBody>
                  <a:tcPr anchor="ctr" anchorCtr="1"/>
                </a:tc>
                <a:tc>
                  <a:txBody>
                    <a:bodyPr/>
                    <a:lstStyle/>
                    <a:p>
                      <a:pPr>
                        <a:buNone/>
                      </a:pPr>
                      <a:r>
                        <a:rPr lang="en-US" altLang="zh-CN" sz="800" b="0">
                          <a:latin typeface="Times New Roman" panose="02020603050405020304" pitchFamily="18" charset="0"/>
                          <a:ea typeface="黑体" panose="02010609060101010101" pitchFamily="49" charset="-122"/>
                          <a:cs typeface="Times New Roman" panose="02020603050405020304" pitchFamily="18" charset="0"/>
                        </a:rPr>
                        <a:t>15-20</a:t>
                      </a:r>
                    </a:p>
                  </a:txBody>
                  <a:tcPr anchor="ctr" anchorCtr="1"/>
                </a:tc>
                <a:extLst>
                  <a:ext uri="{0D108BD9-81ED-4DB2-BD59-A6C34878D82A}">
                    <a16:rowId xmlns="" xmlns:a16="http://schemas.microsoft.com/office/drawing/2014/main" val="10002"/>
                  </a:ext>
                </a:extLst>
              </a:tr>
              <a:tr h="213360">
                <a:tc>
                  <a:txBody>
                    <a:bodyPr/>
                    <a:lstStyle/>
                    <a:p>
                      <a:pPr>
                        <a:buNone/>
                      </a:pPr>
                      <a:r>
                        <a:rPr lang="zh-CN" altLang="en-US" sz="800">
                          <a:latin typeface="Times New Roman" panose="02020603050405020304" pitchFamily="18" charset="0"/>
                          <a:ea typeface="黑体" panose="02010609060101010101" pitchFamily="49" charset="-122"/>
                          <a:sym typeface="+mn-ea"/>
                        </a:rPr>
                        <a:t>大支线船</a:t>
                      </a:r>
                      <a:endParaRPr lang="zh-CN" altLang="en-US" sz="800" b="0">
                        <a:latin typeface="Times New Roman" panose="02020603050405020304" pitchFamily="18" charset="0"/>
                        <a:ea typeface="黑体" panose="02010609060101010101" pitchFamily="49" charset="-122"/>
                        <a:sym typeface="+mn-ea"/>
                      </a:endParaRPr>
                    </a:p>
                  </a:txBody>
                  <a:tcPr anchor="ctr" anchorCtr="1"/>
                </a:tc>
                <a:tc>
                  <a:txBody>
                    <a:bodyPr/>
                    <a:lstStyle/>
                    <a:p>
                      <a:pPr>
                        <a:buNone/>
                      </a:pPr>
                      <a:r>
                        <a:rPr lang="en-US" altLang="zh-CN" sz="800" b="0">
                          <a:latin typeface="Times New Roman" panose="02020603050405020304" pitchFamily="18" charset="0"/>
                          <a:ea typeface="黑体" panose="02010609060101010101" pitchFamily="49" charset="-122"/>
                          <a:cs typeface="Times New Roman" panose="02020603050405020304" pitchFamily="18" charset="0"/>
                        </a:rPr>
                        <a:t>500-999</a:t>
                      </a:r>
                    </a:p>
                  </a:txBody>
                  <a:tcPr anchor="ctr" anchorCtr="1"/>
                </a:tc>
                <a:tc>
                  <a:txBody>
                    <a:bodyPr/>
                    <a:lstStyle/>
                    <a:p>
                      <a:pPr>
                        <a:buNone/>
                      </a:pPr>
                      <a:r>
                        <a:rPr lang="en-US" altLang="zh-CN" sz="800">
                          <a:latin typeface="Times New Roman" panose="02020603050405020304" pitchFamily="18" charset="0"/>
                          <a:ea typeface="黑体" panose="02010609060101010101" pitchFamily="49" charset="-122"/>
                          <a:cs typeface="Times New Roman" panose="02020603050405020304" pitchFamily="18" charset="0"/>
                          <a:sym typeface="+mn-ea"/>
                        </a:rPr>
                        <a:t>15-20</a:t>
                      </a:r>
                      <a:endParaRPr lang="en-US" altLang="zh-CN" sz="800" b="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nchorCtr="1"/>
                </a:tc>
                <a:extLst>
                  <a:ext uri="{0D108BD9-81ED-4DB2-BD59-A6C34878D82A}">
                    <a16:rowId xmlns="" xmlns:a16="http://schemas.microsoft.com/office/drawing/2014/main" val="10003"/>
                  </a:ext>
                </a:extLst>
              </a:tr>
              <a:tr h="213360">
                <a:tc>
                  <a:txBody>
                    <a:bodyPr/>
                    <a:lstStyle/>
                    <a:p>
                      <a:pPr>
                        <a:buNone/>
                      </a:pPr>
                      <a:r>
                        <a:rPr lang="zh-CN" altLang="en-US" sz="800" b="0">
                          <a:latin typeface="Times New Roman" panose="02020603050405020304" pitchFamily="18" charset="0"/>
                          <a:ea typeface="黑体" panose="02010609060101010101" pitchFamily="49" charset="-122"/>
                        </a:rPr>
                        <a:t>小型巴拿马运河大型船</a:t>
                      </a:r>
                    </a:p>
                  </a:txBody>
                  <a:tcPr anchor="ctr" anchorCtr="1"/>
                </a:tc>
                <a:tc>
                  <a:txBody>
                    <a:bodyPr/>
                    <a:lstStyle/>
                    <a:p>
                      <a:pPr>
                        <a:buNone/>
                      </a:pPr>
                      <a:r>
                        <a:rPr lang="en-US" altLang="zh-CN" sz="800" b="0">
                          <a:latin typeface="Times New Roman" panose="02020603050405020304" pitchFamily="18" charset="0"/>
                          <a:ea typeface="黑体" panose="02010609060101010101" pitchFamily="49" charset="-122"/>
                          <a:cs typeface="Times New Roman" panose="02020603050405020304" pitchFamily="18" charset="0"/>
                        </a:rPr>
                        <a:t>2000-2999</a:t>
                      </a:r>
                    </a:p>
                  </a:txBody>
                  <a:tcPr anchor="ctr" anchorCtr="1"/>
                </a:tc>
                <a:tc>
                  <a:txBody>
                    <a:bodyPr/>
                    <a:lstStyle/>
                    <a:p>
                      <a:pPr>
                        <a:buNone/>
                      </a:pPr>
                      <a:r>
                        <a:rPr lang="en-US" altLang="zh-CN" sz="800">
                          <a:latin typeface="Times New Roman" panose="02020603050405020304" pitchFamily="18" charset="0"/>
                          <a:ea typeface="黑体" panose="02010609060101010101" pitchFamily="49" charset="-122"/>
                          <a:cs typeface="Times New Roman" panose="02020603050405020304" pitchFamily="18" charset="0"/>
                          <a:sym typeface="+mn-ea"/>
                        </a:rPr>
                        <a:t>20-25</a:t>
                      </a:r>
                      <a:endParaRPr lang="en-US" altLang="zh-CN" sz="800" b="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nchorCtr="1"/>
                </a:tc>
                <a:extLst>
                  <a:ext uri="{0D108BD9-81ED-4DB2-BD59-A6C34878D82A}">
                    <a16:rowId xmlns="" xmlns:a16="http://schemas.microsoft.com/office/drawing/2014/main" val="10004"/>
                  </a:ext>
                </a:extLst>
              </a:tr>
              <a:tr h="213360">
                <a:tc>
                  <a:txBody>
                    <a:bodyPr/>
                    <a:lstStyle/>
                    <a:p>
                      <a:pPr>
                        <a:buNone/>
                      </a:pPr>
                      <a:r>
                        <a:rPr lang="zh-CN" altLang="en-US" sz="800">
                          <a:latin typeface="Times New Roman" panose="02020603050405020304" pitchFamily="18" charset="0"/>
                          <a:ea typeface="黑体" panose="02010609060101010101" pitchFamily="49" charset="-122"/>
                          <a:sym typeface="+mn-ea"/>
                        </a:rPr>
                        <a:t>巴拿马运河大型船</a:t>
                      </a:r>
                      <a:endParaRPr lang="zh-CN" altLang="en-US" sz="800" b="0">
                        <a:latin typeface="Times New Roman" panose="02020603050405020304" pitchFamily="18" charset="0"/>
                        <a:ea typeface="黑体" panose="02010609060101010101" pitchFamily="49" charset="-122"/>
                        <a:sym typeface="+mn-ea"/>
                      </a:endParaRPr>
                    </a:p>
                  </a:txBody>
                  <a:tcPr anchor="ctr" anchorCtr="1"/>
                </a:tc>
                <a:tc>
                  <a:txBody>
                    <a:bodyPr/>
                    <a:lstStyle/>
                    <a:p>
                      <a:pPr>
                        <a:buNone/>
                      </a:pPr>
                      <a:r>
                        <a:rPr lang="en-US" altLang="zh-CN" sz="800">
                          <a:latin typeface="Times New Roman" panose="02020603050405020304" pitchFamily="18" charset="0"/>
                          <a:ea typeface="黑体" panose="02010609060101010101" pitchFamily="49" charset="-122"/>
                          <a:cs typeface="Times New Roman" panose="02020603050405020304" pitchFamily="18" charset="0"/>
                          <a:sym typeface="+mn-ea"/>
                        </a:rPr>
                        <a:t>3000-3999</a:t>
                      </a:r>
                      <a:endParaRPr lang="en-US" altLang="zh-CN" sz="800" b="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nchorCtr="1"/>
                </a:tc>
                <a:tc>
                  <a:txBody>
                    <a:bodyPr/>
                    <a:lstStyle/>
                    <a:p>
                      <a:pPr>
                        <a:buNone/>
                      </a:pPr>
                      <a:r>
                        <a:rPr lang="en-US" altLang="zh-CN" sz="800">
                          <a:latin typeface="Times New Roman" panose="02020603050405020304" pitchFamily="18" charset="0"/>
                          <a:ea typeface="黑体" panose="02010609060101010101" pitchFamily="49" charset="-122"/>
                          <a:cs typeface="Times New Roman" panose="02020603050405020304" pitchFamily="18" charset="0"/>
                          <a:sym typeface="+mn-ea"/>
                        </a:rPr>
                        <a:t>20-30</a:t>
                      </a:r>
                      <a:endParaRPr lang="en-US" altLang="zh-CN" sz="800" b="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nchorCtr="1"/>
                </a:tc>
                <a:extLst>
                  <a:ext uri="{0D108BD9-81ED-4DB2-BD59-A6C34878D82A}">
                    <a16:rowId xmlns="" xmlns:a16="http://schemas.microsoft.com/office/drawing/2014/main" val="10005"/>
                  </a:ext>
                </a:extLst>
              </a:tr>
              <a:tr h="213360">
                <a:tc>
                  <a:txBody>
                    <a:bodyPr/>
                    <a:lstStyle/>
                    <a:p>
                      <a:pPr>
                        <a:buNone/>
                      </a:pPr>
                      <a:r>
                        <a:rPr lang="zh-CN" altLang="en-US" sz="800">
                          <a:latin typeface="Times New Roman" panose="02020603050405020304" pitchFamily="18" charset="0"/>
                          <a:ea typeface="黑体" panose="02010609060101010101" pitchFamily="49" charset="-122"/>
                          <a:sym typeface="+mn-ea"/>
                        </a:rPr>
                        <a:t>超级巴拿马运河大型船</a:t>
                      </a:r>
                      <a:endParaRPr lang="zh-CN" altLang="en-US" sz="800" b="0">
                        <a:latin typeface="Times New Roman" panose="02020603050405020304" pitchFamily="18" charset="0"/>
                        <a:ea typeface="黑体" panose="02010609060101010101" pitchFamily="49" charset="-122"/>
                        <a:sym typeface="+mn-ea"/>
                      </a:endParaRPr>
                    </a:p>
                  </a:txBody>
                  <a:tcPr anchor="ctr" anchorCtr="1"/>
                </a:tc>
                <a:tc>
                  <a:txBody>
                    <a:bodyPr/>
                    <a:lstStyle/>
                    <a:p>
                      <a:pPr>
                        <a:buNone/>
                      </a:pPr>
                      <a:r>
                        <a:rPr lang="zh-CN" altLang="en-US" sz="800" b="0">
                          <a:latin typeface="Times New Roman" panose="02020603050405020304" pitchFamily="18" charset="0"/>
                          <a:ea typeface="黑体" panose="02010609060101010101" pitchFamily="49" charset="-122"/>
                          <a:cs typeface="Times New Roman" panose="02020603050405020304" pitchFamily="18" charset="0"/>
                        </a:rPr>
                        <a:t>＞</a:t>
                      </a:r>
                      <a:r>
                        <a:rPr lang="en-US" altLang="zh-CN" sz="800" b="0">
                          <a:latin typeface="Times New Roman" panose="02020603050405020304" pitchFamily="18" charset="0"/>
                          <a:ea typeface="黑体" panose="02010609060101010101" pitchFamily="49" charset="-122"/>
                          <a:cs typeface="Times New Roman" panose="02020603050405020304" pitchFamily="18" charset="0"/>
                        </a:rPr>
                        <a:t>4000</a:t>
                      </a:r>
                    </a:p>
                  </a:txBody>
                  <a:tcPr anchor="ctr" anchorCtr="1"/>
                </a:tc>
                <a:tc>
                  <a:txBody>
                    <a:bodyPr/>
                    <a:lstStyle/>
                    <a:p>
                      <a:pPr>
                        <a:buNone/>
                      </a:pPr>
                      <a:r>
                        <a:rPr lang="en-US" altLang="zh-CN" sz="800">
                          <a:latin typeface="Times New Roman" panose="02020603050405020304" pitchFamily="18" charset="0"/>
                          <a:ea typeface="黑体" panose="02010609060101010101" pitchFamily="49" charset="-122"/>
                          <a:cs typeface="Times New Roman" panose="02020603050405020304" pitchFamily="18" charset="0"/>
                          <a:sym typeface="+mn-ea"/>
                        </a:rPr>
                        <a:t>20-30</a:t>
                      </a:r>
                      <a:endParaRPr lang="en-US" altLang="zh-CN" sz="800" b="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nchorCtr="1"/>
                </a:tc>
                <a:extLst>
                  <a:ext uri="{0D108BD9-81ED-4DB2-BD59-A6C34878D82A}">
                    <a16:rowId xmlns="" xmlns:a16="http://schemas.microsoft.com/office/drawing/2014/main" val="10006"/>
                  </a:ext>
                </a:extLst>
              </a:tr>
              <a:tr h="182880">
                <a:tc gridSpan="3">
                  <a:txBody>
                    <a:bodyPr/>
                    <a:lstStyle/>
                    <a:p>
                      <a:pPr algn="l">
                        <a:buClrTx/>
                        <a:buSzTx/>
                        <a:buFontTx/>
                        <a:buNone/>
                      </a:pPr>
                      <a:r>
                        <a:rPr lang="zh-CN" altLang="en-US" sz="600" b="1">
                          <a:solidFill>
                            <a:schemeClr val="lt1"/>
                          </a:solidFill>
                          <a:latin typeface="Times New Roman" panose="02020603050405020304" pitchFamily="18" charset="0"/>
                          <a:ea typeface="黑体" panose="02010609060101010101" pitchFamily="49" charset="-122"/>
                          <a:cs typeface="Times New Roman" panose="02020603050405020304" pitchFamily="18" charset="0"/>
                          <a:sym typeface="+mn-ea"/>
                        </a:rPr>
                        <a:t>干散货航运市场</a:t>
                      </a:r>
                    </a:p>
                  </a:txBody>
                  <a:tcPr anchor="ctr" anchorCtr="1">
                    <a:solidFill>
                      <a:schemeClr val="accent3">
                        <a:lumMod val="65000"/>
                      </a:schemeClr>
                    </a:solidFill>
                  </a:tcPr>
                </a:tc>
                <a:tc hMerge="1">
                  <a:txBody>
                    <a:bodyPr/>
                    <a:lstStyle/>
                    <a:p>
                      <a:endParaRPr lang="zh-CN"/>
                    </a:p>
                  </a:txBody>
                  <a:tcPr anchor="ctr" anchorCtr="1"/>
                </a:tc>
                <a:tc hMerge="1">
                  <a:txBody>
                    <a:bodyPr/>
                    <a:lstStyle/>
                    <a:p>
                      <a:endParaRPr lang="zh-CN"/>
                    </a:p>
                  </a:txBody>
                  <a:tcPr anchor="ctr" anchorCtr="1"/>
                </a:tc>
                <a:extLst>
                  <a:ext uri="{0D108BD9-81ED-4DB2-BD59-A6C34878D82A}">
                    <a16:rowId xmlns="" xmlns:a16="http://schemas.microsoft.com/office/drawing/2014/main" val="10007"/>
                  </a:ext>
                </a:extLst>
              </a:tr>
              <a:tr h="213360">
                <a:tc>
                  <a:txBody>
                    <a:bodyPr/>
                    <a:lstStyle/>
                    <a:p>
                      <a:pPr>
                        <a:buNone/>
                      </a:pPr>
                      <a:r>
                        <a:rPr lang="zh-CN" altLang="en-US" sz="800" b="1">
                          <a:latin typeface="Times New Roman" panose="02020603050405020304" pitchFamily="18" charset="0"/>
                          <a:ea typeface="黑体" panose="02010609060101010101" pitchFamily="49" charset="-122"/>
                        </a:rPr>
                        <a:t>船舶类型</a:t>
                      </a:r>
                    </a:p>
                  </a:txBody>
                  <a:tcPr anchor="ctr" anchorCtr="1"/>
                </a:tc>
                <a:tc>
                  <a:txBody>
                    <a:bodyPr/>
                    <a:lstStyle/>
                    <a:p>
                      <a:pPr>
                        <a:buNone/>
                      </a:pPr>
                      <a:r>
                        <a:rPr lang="zh-CN" altLang="en-US" sz="800" b="1">
                          <a:latin typeface="Times New Roman" panose="02020603050405020304" pitchFamily="18" charset="0"/>
                          <a:ea typeface="黑体" panose="02010609060101010101" pitchFamily="49" charset="-122"/>
                          <a:cs typeface="Times New Roman" panose="02020603050405020304" pitchFamily="18" charset="0"/>
                        </a:rPr>
                        <a:t>船舶规模</a:t>
                      </a:r>
                      <a:r>
                        <a:rPr lang="en-US" altLang="zh-CN" sz="800" b="1">
                          <a:latin typeface="Times New Roman" panose="02020603050405020304" pitchFamily="18" charset="0"/>
                          <a:ea typeface="黑体" panose="02010609060101010101" pitchFamily="49" charset="-122"/>
                          <a:cs typeface="Times New Roman" panose="02020603050405020304" pitchFamily="18" charset="0"/>
                        </a:rPr>
                        <a:t>/DWT</a:t>
                      </a:r>
                    </a:p>
                  </a:txBody>
                  <a:tcPr anchor="ctr" anchorCtr="1"/>
                </a:tc>
                <a:tc>
                  <a:txBody>
                    <a:bodyPr/>
                    <a:lstStyle/>
                    <a:p>
                      <a:pPr>
                        <a:buNone/>
                      </a:pPr>
                      <a:r>
                        <a:rPr lang="zh-CN" altLang="en-US" sz="800" b="1">
                          <a:latin typeface="Times New Roman" panose="02020603050405020304" pitchFamily="18" charset="0"/>
                          <a:ea typeface="黑体" panose="02010609060101010101" pitchFamily="49" charset="-122"/>
                          <a:cs typeface="Times New Roman" panose="02020603050405020304" pitchFamily="18" charset="0"/>
                        </a:rPr>
                        <a:t>航行速度</a:t>
                      </a:r>
                      <a:r>
                        <a:rPr lang="en-US" altLang="zh-CN" sz="800" b="1">
                          <a:latin typeface="Times New Roman" panose="02020603050405020304" pitchFamily="18" charset="0"/>
                          <a:ea typeface="黑体" panose="02010609060101010101" pitchFamily="49" charset="-122"/>
                          <a:cs typeface="Times New Roman" panose="02020603050405020304" pitchFamily="18" charset="0"/>
                        </a:rPr>
                        <a:t>/(</a:t>
                      </a:r>
                      <a:r>
                        <a:rPr lang="zh-CN" altLang="en-US" sz="800" b="1">
                          <a:latin typeface="Times New Roman" panose="02020603050405020304" pitchFamily="18" charset="0"/>
                          <a:ea typeface="黑体" panose="02010609060101010101" pitchFamily="49" charset="-122"/>
                          <a:cs typeface="Times New Roman" panose="02020603050405020304" pitchFamily="18" charset="0"/>
                        </a:rPr>
                        <a:t>公吨</a:t>
                      </a:r>
                      <a:r>
                        <a:rPr lang="en-US" altLang="zh-CN" sz="800" b="1">
                          <a:latin typeface="Times New Roman" panose="02020603050405020304" pitchFamily="18" charset="0"/>
                          <a:ea typeface="黑体" panose="02010609060101010101" pitchFamily="49" charset="-122"/>
                          <a:cs typeface="Times New Roman" panose="02020603050405020304" pitchFamily="18" charset="0"/>
                        </a:rPr>
                        <a:t>·</a:t>
                      </a:r>
                      <a:r>
                        <a:rPr lang="zh-CN" altLang="en-US" sz="800" b="1">
                          <a:latin typeface="Times New Roman" panose="02020603050405020304" pitchFamily="18" charset="0"/>
                          <a:ea typeface="黑体" panose="02010609060101010101" pitchFamily="49" charset="-122"/>
                          <a:cs typeface="Times New Roman" panose="02020603050405020304" pitchFamily="18" charset="0"/>
                        </a:rPr>
                        <a:t>英里</a:t>
                      </a:r>
                      <a:r>
                        <a:rPr lang="en-US" altLang="zh-CN" sz="800" b="1">
                          <a:latin typeface="Times New Roman" panose="02020603050405020304" pitchFamily="18" charset="0"/>
                          <a:ea typeface="黑体" panose="02010609060101010101" pitchFamily="49" charset="-122"/>
                          <a:cs typeface="Times New Roman" panose="02020603050405020304" pitchFamily="18" charset="0"/>
                        </a:rPr>
                        <a:t>/</a:t>
                      </a:r>
                      <a:r>
                        <a:rPr lang="zh-CN" altLang="en-US" sz="800" b="1">
                          <a:latin typeface="Times New Roman" panose="02020603050405020304" pitchFamily="18" charset="0"/>
                          <a:ea typeface="黑体" panose="02010609060101010101" pitchFamily="49" charset="-122"/>
                          <a:cs typeface="Times New Roman" panose="02020603050405020304" pitchFamily="18" charset="0"/>
                        </a:rPr>
                        <a:t>小时</a:t>
                      </a:r>
                      <a:r>
                        <a:rPr lang="en-US" altLang="zh-CN" sz="800" b="1">
                          <a:latin typeface="Times New Roman" panose="02020603050405020304" pitchFamily="18" charset="0"/>
                          <a:ea typeface="黑体" panose="02010609060101010101" pitchFamily="49" charset="-122"/>
                          <a:cs typeface="Times New Roman" panose="02020603050405020304" pitchFamily="18" charset="0"/>
                        </a:rPr>
                        <a:t>)</a:t>
                      </a:r>
                    </a:p>
                  </a:txBody>
                  <a:tcPr anchor="ctr" anchorCtr="1"/>
                </a:tc>
                <a:extLst>
                  <a:ext uri="{0D108BD9-81ED-4DB2-BD59-A6C34878D82A}">
                    <a16:rowId xmlns="" xmlns:a16="http://schemas.microsoft.com/office/drawing/2014/main" val="10008"/>
                  </a:ext>
                </a:extLst>
              </a:tr>
              <a:tr h="213360">
                <a:tc>
                  <a:txBody>
                    <a:bodyPr/>
                    <a:lstStyle/>
                    <a:p>
                      <a:pPr>
                        <a:buNone/>
                      </a:pPr>
                      <a:r>
                        <a:rPr lang="zh-CN" altLang="en-US" sz="800" b="0">
                          <a:latin typeface="Times New Roman" panose="02020603050405020304" pitchFamily="18" charset="0"/>
                          <a:ea typeface="黑体" panose="02010609060101010101" pitchFamily="49" charset="-122"/>
                        </a:rPr>
                        <a:t>灵便型散货船</a:t>
                      </a:r>
                    </a:p>
                  </a:txBody>
                  <a:tcPr anchor="ctr" anchorCtr="1"/>
                </a:tc>
                <a:tc>
                  <a:txBody>
                    <a:bodyPr/>
                    <a:lstStyle/>
                    <a:p>
                      <a:pPr>
                        <a:buNone/>
                      </a:pPr>
                      <a:r>
                        <a:rPr lang="en-US" altLang="zh-CN" sz="800" b="0">
                          <a:latin typeface="Times New Roman" panose="02020603050405020304" pitchFamily="18" charset="0"/>
                          <a:ea typeface="黑体" panose="02010609060101010101" pitchFamily="49" charset="-122"/>
                          <a:cs typeface="Times New Roman" panose="02020603050405020304" pitchFamily="18" charset="0"/>
                        </a:rPr>
                        <a:t>20000-35000</a:t>
                      </a:r>
                    </a:p>
                  </a:txBody>
                  <a:tcPr anchor="ctr" anchorCtr="1"/>
                </a:tc>
                <a:tc>
                  <a:txBody>
                    <a:bodyPr/>
                    <a:lstStyle/>
                    <a:p>
                      <a:pPr>
                        <a:buNone/>
                      </a:pPr>
                      <a:r>
                        <a:rPr lang="en-US" altLang="zh-CN" sz="800" b="0">
                          <a:latin typeface="Times New Roman" panose="02020603050405020304" pitchFamily="18" charset="0"/>
                          <a:ea typeface="黑体" panose="02010609060101010101" pitchFamily="49" charset="-122"/>
                          <a:cs typeface="Times New Roman" panose="02020603050405020304" pitchFamily="18" charset="0"/>
                        </a:rPr>
                        <a:t>12-16</a:t>
                      </a:r>
                    </a:p>
                  </a:txBody>
                  <a:tcPr anchor="ctr" anchorCtr="1"/>
                </a:tc>
                <a:extLst>
                  <a:ext uri="{0D108BD9-81ED-4DB2-BD59-A6C34878D82A}">
                    <a16:rowId xmlns="" xmlns:a16="http://schemas.microsoft.com/office/drawing/2014/main" val="10009"/>
                  </a:ext>
                </a:extLst>
              </a:tr>
              <a:tr h="213360">
                <a:tc>
                  <a:txBody>
                    <a:bodyPr/>
                    <a:lstStyle/>
                    <a:p>
                      <a:pPr>
                        <a:buNone/>
                      </a:pPr>
                      <a:r>
                        <a:rPr lang="zh-CN" altLang="en-US" sz="800" b="0">
                          <a:latin typeface="Times New Roman" panose="02020603050405020304" pitchFamily="18" charset="0"/>
                          <a:ea typeface="黑体" panose="02010609060101010101" pitchFamily="49" charset="-122"/>
                        </a:rPr>
                        <a:t>大灵便型散货船</a:t>
                      </a:r>
                    </a:p>
                  </a:txBody>
                  <a:tcPr anchor="ctr" anchorCtr="1"/>
                </a:tc>
                <a:tc>
                  <a:txBody>
                    <a:bodyPr/>
                    <a:lstStyle/>
                    <a:p>
                      <a:pPr>
                        <a:buNone/>
                      </a:pPr>
                      <a:r>
                        <a:rPr lang="en-US" altLang="zh-CN" sz="800">
                          <a:latin typeface="Times New Roman" panose="02020603050405020304" pitchFamily="18" charset="0"/>
                          <a:ea typeface="黑体" panose="02010609060101010101" pitchFamily="49" charset="-122"/>
                          <a:cs typeface="Times New Roman" panose="02020603050405020304" pitchFamily="18" charset="0"/>
                          <a:sym typeface="+mn-ea"/>
                        </a:rPr>
                        <a:t>35000-45000</a:t>
                      </a:r>
                      <a:endParaRPr lang="en-US" altLang="zh-CN" sz="800" b="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nchorCtr="1"/>
                </a:tc>
                <a:tc>
                  <a:txBody>
                    <a:bodyPr/>
                    <a:lstStyle/>
                    <a:p>
                      <a:pPr>
                        <a:buNone/>
                      </a:pPr>
                      <a:r>
                        <a:rPr lang="en-US" altLang="zh-CN" sz="800">
                          <a:latin typeface="Times New Roman" panose="02020603050405020304" pitchFamily="18" charset="0"/>
                          <a:ea typeface="黑体" panose="02010609060101010101" pitchFamily="49" charset="-122"/>
                          <a:cs typeface="Times New Roman" panose="02020603050405020304" pitchFamily="18" charset="0"/>
                          <a:sym typeface="+mn-ea"/>
                        </a:rPr>
                        <a:t>12-16</a:t>
                      </a:r>
                      <a:endParaRPr lang="en-US" altLang="zh-CN" sz="800" b="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nchorCtr="1"/>
                </a:tc>
                <a:extLst>
                  <a:ext uri="{0D108BD9-81ED-4DB2-BD59-A6C34878D82A}">
                    <a16:rowId xmlns="" xmlns:a16="http://schemas.microsoft.com/office/drawing/2014/main" val="10010"/>
                  </a:ext>
                </a:extLst>
              </a:tr>
              <a:tr h="213360">
                <a:tc>
                  <a:txBody>
                    <a:bodyPr/>
                    <a:lstStyle/>
                    <a:p>
                      <a:pPr>
                        <a:buNone/>
                      </a:pPr>
                      <a:r>
                        <a:rPr lang="zh-CN" altLang="en-US" sz="800">
                          <a:latin typeface="Times New Roman" panose="02020603050405020304" pitchFamily="18" charset="0"/>
                          <a:ea typeface="黑体" panose="02010609060101010101" pitchFamily="49" charset="-122"/>
                          <a:sym typeface="+mn-ea"/>
                        </a:rPr>
                        <a:t>灵便极限型散货船</a:t>
                      </a:r>
                      <a:endParaRPr lang="zh-CN" altLang="en-US" sz="800" b="0">
                        <a:latin typeface="Times New Roman" panose="02020603050405020304" pitchFamily="18" charset="0"/>
                        <a:ea typeface="黑体" panose="02010609060101010101" pitchFamily="49" charset="-122"/>
                        <a:sym typeface="+mn-ea"/>
                      </a:endParaRPr>
                    </a:p>
                  </a:txBody>
                  <a:tcPr anchor="ctr" anchorCtr="1"/>
                </a:tc>
                <a:tc>
                  <a:txBody>
                    <a:bodyPr/>
                    <a:lstStyle/>
                    <a:p>
                      <a:pPr>
                        <a:buNone/>
                      </a:pPr>
                      <a:r>
                        <a:rPr lang="en-US" altLang="zh-CN" sz="800">
                          <a:latin typeface="Times New Roman" panose="02020603050405020304" pitchFamily="18" charset="0"/>
                          <a:ea typeface="黑体" panose="02010609060101010101" pitchFamily="49" charset="-122"/>
                          <a:cs typeface="Times New Roman" panose="02020603050405020304" pitchFamily="18" charset="0"/>
                          <a:sym typeface="+mn-ea"/>
                        </a:rPr>
                        <a:t>45000-55000</a:t>
                      </a:r>
                      <a:endParaRPr lang="en-US" altLang="zh-CN" sz="800" b="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nchorCtr="1"/>
                </a:tc>
                <a:tc>
                  <a:txBody>
                    <a:bodyPr/>
                    <a:lstStyle/>
                    <a:p>
                      <a:pPr>
                        <a:buNone/>
                      </a:pPr>
                      <a:r>
                        <a:rPr lang="en-US" altLang="zh-CN" sz="800">
                          <a:latin typeface="Times New Roman" panose="02020603050405020304" pitchFamily="18" charset="0"/>
                          <a:ea typeface="黑体" panose="02010609060101010101" pitchFamily="49" charset="-122"/>
                          <a:cs typeface="Times New Roman" panose="02020603050405020304" pitchFamily="18" charset="0"/>
                          <a:sym typeface="+mn-ea"/>
                        </a:rPr>
                        <a:t>12-15</a:t>
                      </a:r>
                      <a:endParaRPr lang="en-US" altLang="zh-CN" sz="800" b="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nchorCtr="1"/>
                </a:tc>
                <a:extLst>
                  <a:ext uri="{0D108BD9-81ED-4DB2-BD59-A6C34878D82A}">
                    <a16:rowId xmlns="" xmlns:a16="http://schemas.microsoft.com/office/drawing/2014/main" val="10011"/>
                  </a:ext>
                </a:extLst>
              </a:tr>
              <a:tr h="213360">
                <a:tc>
                  <a:txBody>
                    <a:bodyPr/>
                    <a:lstStyle/>
                    <a:p>
                      <a:pPr>
                        <a:buNone/>
                      </a:pPr>
                      <a:r>
                        <a:rPr lang="zh-CN" altLang="en-US" sz="800" b="0">
                          <a:latin typeface="Times New Roman" panose="02020603050405020304" pitchFamily="18" charset="0"/>
                          <a:ea typeface="黑体" panose="02010609060101010101" pitchFamily="49" charset="-122"/>
                        </a:rPr>
                        <a:t>巴拿马运河大型船</a:t>
                      </a:r>
                    </a:p>
                  </a:txBody>
                  <a:tcPr anchor="ctr" anchorCtr="1"/>
                </a:tc>
                <a:tc>
                  <a:txBody>
                    <a:bodyPr/>
                    <a:lstStyle/>
                    <a:p>
                      <a:pPr>
                        <a:buNone/>
                      </a:pPr>
                      <a:r>
                        <a:rPr lang="en-US" altLang="zh-CN" sz="800">
                          <a:latin typeface="Times New Roman" panose="02020603050405020304" pitchFamily="18" charset="0"/>
                          <a:ea typeface="黑体" panose="02010609060101010101" pitchFamily="49" charset="-122"/>
                          <a:cs typeface="Times New Roman" panose="02020603050405020304" pitchFamily="18" charset="0"/>
                          <a:sym typeface="+mn-ea"/>
                        </a:rPr>
                        <a:t>60000-75000</a:t>
                      </a:r>
                      <a:endParaRPr lang="en-US" altLang="zh-CN" sz="800" b="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nchorCtr="1"/>
                </a:tc>
                <a:tc>
                  <a:txBody>
                    <a:bodyPr/>
                    <a:lstStyle/>
                    <a:p>
                      <a:pPr>
                        <a:buNone/>
                      </a:pPr>
                      <a:r>
                        <a:rPr lang="en-US" altLang="zh-CN" sz="800">
                          <a:latin typeface="Times New Roman" panose="02020603050405020304" pitchFamily="18" charset="0"/>
                          <a:ea typeface="黑体" panose="02010609060101010101" pitchFamily="49" charset="-122"/>
                          <a:cs typeface="Times New Roman" panose="02020603050405020304" pitchFamily="18" charset="0"/>
                          <a:sym typeface="+mn-ea"/>
                        </a:rPr>
                        <a:t>12-15</a:t>
                      </a:r>
                      <a:endParaRPr lang="en-US" altLang="zh-CN" sz="800" b="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nchorCtr="1"/>
                </a:tc>
                <a:extLst>
                  <a:ext uri="{0D108BD9-81ED-4DB2-BD59-A6C34878D82A}">
                    <a16:rowId xmlns="" xmlns:a16="http://schemas.microsoft.com/office/drawing/2014/main" val="10012"/>
                  </a:ext>
                </a:extLst>
              </a:tr>
              <a:tr h="213360">
                <a:tc>
                  <a:txBody>
                    <a:bodyPr/>
                    <a:lstStyle/>
                    <a:p>
                      <a:pPr>
                        <a:buNone/>
                      </a:pPr>
                      <a:r>
                        <a:rPr lang="zh-CN" altLang="en-US" sz="800" b="0">
                          <a:latin typeface="Times New Roman" panose="02020603050405020304" pitchFamily="18" charset="0"/>
                          <a:ea typeface="黑体" panose="02010609060101010101" pitchFamily="49" charset="-122"/>
                        </a:rPr>
                        <a:t>好望角型船</a:t>
                      </a:r>
                    </a:p>
                  </a:txBody>
                  <a:tcPr anchor="ctr" anchorCtr="1"/>
                </a:tc>
                <a:tc>
                  <a:txBody>
                    <a:bodyPr/>
                    <a:lstStyle/>
                    <a:p>
                      <a:pPr>
                        <a:buNone/>
                      </a:pPr>
                      <a:r>
                        <a:rPr lang="en-US" altLang="zh-CN" sz="800">
                          <a:latin typeface="Times New Roman" panose="02020603050405020304" pitchFamily="18" charset="0"/>
                          <a:ea typeface="黑体" panose="02010609060101010101" pitchFamily="49" charset="-122"/>
                          <a:cs typeface="Times New Roman" panose="02020603050405020304" pitchFamily="18" charset="0"/>
                          <a:sym typeface="+mn-ea"/>
                        </a:rPr>
                        <a:t>80000-300000</a:t>
                      </a:r>
                      <a:endParaRPr lang="en-US" altLang="zh-CN" sz="800" b="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nchorCtr="1"/>
                </a:tc>
                <a:tc>
                  <a:txBody>
                    <a:bodyPr/>
                    <a:lstStyle/>
                    <a:p>
                      <a:pPr>
                        <a:buNone/>
                      </a:pPr>
                      <a:r>
                        <a:rPr lang="en-US" altLang="zh-CN" sz="800">
                          <a:latin typeface="Times New Roman" panose="02020603050405020304" pitchFamily="18" charset="0"/>
                          <a:ea typeface="黑体" panose="02010609060101010101" pitchFamily="49" charset="-122"/>
                          <a:cs typeface="Times New Roman" panose="02020603050405020304" pitchFamily="18" charset="0"/>
                          <a:sym typeface="+mn-ea"/>
                        </a:rPr>
                        <a:t>12-14</a:t>
                      </a:r>
                      <a:endParaRPr lang="en-US" altLang="zh-CN" sz="800" b="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nchorCtr="1"/>
                </a:tc>
                <a:extLst>
                  <a:ext uri="{0D108BD9-81ED-4DB2-BD59-A6C34878D82A}">
                    <a16:rowId xmlns="" xmlns:a16="http://schemas.microsoft.com/office/drawing/2014/main" val="10013"/>
                  </a:ext>
                </a:extLst>
              </a:tr>
              <a:tr h="182880">
                <a:tc gridSpan="3">
                  <a:txBody>
                    <a:bodyPr/>
                    <a:lstStyle/>
                    <a:p>
                      <a:pPr>
                        <a:buNone/>
                      </a:pPr>
                      <a:r>
                        <a:rPr lang="zh-CN" altLang="en-US" sz="600" b="1">
                          <a:latin typeface="Times New Roman" panose="02020603050405020304" pitchFamily="18" charset="0"/>
                          <a:ea typeface="黑体" panose="02010609060101010101" pitchFamily="49" charset="-122"/>
                        </a:rPr>
                        <a:t>油轮航运市场</a:t>
                      </a:r>
                    </a:p>
                  </a:txBody>
                  <a:tcPr anchor="ctr" anchorCtr="1">
                    <a:solidFill>
                      <a:schemeClr val="accent1">
                        <a:lumMod val="60000"/>
                        <a:lumOff val="40000"/>
                      </a:schemeClr>
                    </a:solidFill>
                  </a:tcPr>
                </a:tc>
                <a:tc hMerge="1">
                  <a:txBody>
                    <a:bodyPr/>
                    <a:lstStyle/>
                    <a:p>
                      <a:endParaRPr lang="zh-CN"/>
                    </a:p>
                  </a:txBody>
                  <a:tcPr anchor="ctr" anchorCtr="1"/>
                </a:tc>
                <a:tc hMerge="1">
                  <a:txBody>
                    <a:bodyPr/>
                    <a:lstStyle/>
                    <a:p>
                      <a:endParaRPr lang="zh-CN"/>
                    </a:p>
                  </a:txBody>
                  <a:tcPr anchor="ctr" anchorCtr="1"/>
                </a:tc>
                <a:extLst>
                  <a:ext uri="{0D108BD9-81ED-4DB2-BD59-A6C34878D82A}">
                    <a16:rowId xmlns="" xmlns:a16="http://schemas.microsoft.com/office/drawing/2014/main" val="10014"/>
                  </a:ext>
                </a:extLst>
              </a:tr>
              <a:tr h="213360">
                <a:tc>
                  <a:txBody>
                    <a:bodyPr/>
                    <a:lstStyle/>
                    <a:p>
                      <a:pPr>
                        <a:buNone/>
                      </a:pPr>
                      <a:r>
                        <a:rPr lang="zh-CN" altLang="en-US" sz="800" b="1">
                          <a:latin typeface="Times New Roman" panose="02020603050405020304" pitchFamily="18" charset="0"/>
                          <a:ea typeface="黑体" panose="02010609060101010101" pitchFamily="49" charset="-122"/>
                        </a:rPr>
                        <a:t>船舶类型</a:t>
                      </a:r>
                    </a:p>
                  </a:txBody>
                  <a:tcPr anchor="ctr" anchorCtr="1"/>
                </a:tc>
                <a:tc>
                  <a:txBody>
                    <a:bodyPr/>
                    <a:lstStyle/>
                    <a:p>
                      <a:pPr>
                        <a:buNone/>
                      </a:pPr>
                      <a:r>
                        <a:rPr lang="zh-CN" altLang="en-US" sz="800" b="1">
                          <a:latin typeface="Times New Roman" panose="02020603050405020304" pitchFamily="18" charset="0"/>
                          <a:ea typeface="黑体" panose="02010609060101010101" pitchFamily="49" charset="-122"/>
                          <a:cs typeface="Times New Roman" panose="02020603050405020304" pitchFamily="18" charset="0"/>
                        </a:rPr>
                        <a:t>船舶规模</a:t>
                      </a:r>
                      <a:r>
                        <a:rPr lang="en-US" altLang="zh-CN" sz="800" b="1">
                          <a:latin typeface="Times New Roman" panose="02020603050405020304" pitchFamily="18" charset="0"/>
                          <a:ea typeface="黑体" panose="02010609060101010101" pitchFamily="49" charset="-122"/>
                          <a:cs typeface="Times New Roman" panose="02020603050405020304" pitchFamily="18" charset="0"/>
                        </a:rPr>
                        <a:t>/DWT</a:t>
                      </a:r>
                    </a:p>
                  </a:txBody>
                  <a:tcPr anchor="ctr" anchorCtr="1"/>
                </a:tc>
                <a:tc>
                  <a:txBody>
                    <a:bodyPr/>
                    <a:lstStyle/>
                    <a:p>
                      <a:pPr>
                        <a:buNone/>
                      </a:pPr>
                      <a:r>
                        <a:rPr lang="zh-CN" altLang="en-US" sz="800" b="1">
                          <a:latin typeface="Times New Roman" panose="02020603050405020304" pitchFamily="18" charset="0"/>
                          <a:ea typeface="黑体" panose="02010609060101010101" pitchFamily="49" charset="-122"/>
                          <a:cs typeface="Times New Roman" panose="02020603050405020304" pitchFamily="18" charset="0"/>
                        </a:rPr>
                        <a:t>航行速度</a:t>
                      </a:r>
                      <a:r>
                        <a:rPr lang="en-US" altLang="zh-CN" sz="800" b="1">
                          <a:latin typeface="Times New Roman" panose="02020603050405020304" pitchFamily="18" charset="0"/>
                          <a:ea typeface="黑体" panose="02010609060101010101" pitchFamily="49" charset="-122"/>
                          <a:cs typeface="Times New Roman" panose="02020603050405020304" pitchFamily="18" charset="0"/>
                        </a:rPr>
                        <a:t>/(</a:t>
                      </a:r>
                      <a:r>
                        <a:rPr lang="zh-CN" altLang="en-US" sz="800" b="1">
                          <a:latin typeface="Times New Roman" panose="02020603050405020304" pitchFamily="18" charset="0"/>
                          <a:ea typeface="黑体" panose="02010609060101010101" pitchFamily="49" charset="-122"/>
                          <a:cs typeface="Times New Roman" panose="02020603050405020304" pitchFamily="18" charset="0"/>
                        </a:rPr>
                        <a:t>公吨</a:t>
                      </a:r>
                      <a:r>
                        <a:rPr lang="en-US" altLang="zh-CN" sz="800" b="1">
                          <a:latin typeface="Times New Roman" panose="02020603050405020304" pitchFamily="18" charset="0"/>
                          <a:ea typeface="黑体" panose="02010609060101010101" pitchFamily="49" charset="-122"/>
                          <a:cs typeface="Times New Roman" panose="02020603050405020304" pitchFamily="18" charset="0"/>
                        </a:rPr>
                        <a:t>·</a:t>
                      </a:r>
                      <a:r>
                        <a:rPr lang="zh-CN" altLang="en-US" sz="800" b="1">
                          <a:latin typeface="Times New Roman" panose="02020603050405020304" pitchFamily="18" charset="0"/>
                          <a:ea typeface="黑体" panose="02010609060101010101" pitchFamily="49" charset="-122"/>
                          <a:cs typeface="Times New Roman" panose="02020603050405020304" pitchFamily="18" charset="0"/>
                        </a:rPr>
                        <a:t>英里</a:t>
                      </a:r>
                      <a:r>
                        <a:rPr lang="en-US" altLang="zh-CN" sz="800" b="1">
                          <a:latin typeface="Times New Roman" panose="02020603050405020304" pitchFamily="18" charset="0"/>
                          <a:ea typeface="黑体" panose="02010609060101010101" pitchFamily="49" charset="-122"/>
                          <a:cs typeface="Times New Roman" panose="02020603050405020304" pitchFamily="18" charset="0"/>
                        </a:rPr>
                        <a:t>/</a:t>
                      </a:r>
                      <a:r>
                        <a:rPr lang="zh-CN" altLang="en-US" sz="800" b="1">
                          <a:latin typeface="Times New Roman" panose="02020603050405020304" pitchFamily="18" charset="0"/>
                          <a:ea typeface="黑体" panose="02010609060101010101" pitchFamily="49" charset="-122"/>
                          <a:cs typeface="Times New Roman" panose="02020603050405020304" pitchFamily="18" charset="0"/>
                        </a:rPr>
                        <a:t>小时</a:t>
                      </a:r>
                      <a:r>
                        <a:rPr lang="en-US" altLang="zh-CN" sz="800" b="1">
                          <a:latin typeface="Times New Roman" panose="02020603050405020304" pitchFamily="18" charset="0"/>
                          <a:ea typeface="黑体" panose="02010609060101010101" pitchFamily="49" charset="-122"/>
                          <a:cs typeface="Times New Roman" panose="02020603050405020304" pitchFamily="18" charset="0"/>
                        </a:rPr>
                        <a:t>)</a:t>
                      </a:r>
                    </a:p>
                  </a:txBody>
                  <a:tcPr anchor="ctr" anchorCtr="1"/>
                </a:tc>
                <a:extLst>
                  <a:ext uri="{0D108BD9-81ED-4DB2-BD59-A6C34878D82A}">
                    <a16:rowId xmlns="" xmlns:a16="http://schemas.microsoft.com/office/drawing/2014/main" val="10015"/>
                  </a:ext>
                </a:extLst>
              </a:tr>
              <a:tr h="213360">
                <a:tc>
                  <a:txBody>
                    <a:bodyPr/>
                    <a:lstStyle/>
                    <a:p>
                      <a:pPr>
                        <a:buNone/>
                      </a:pPr>
                      <a:r>
                        <a:rPr lang="zh-CN" altLang="en-US" sz="800" b="0">
                          <a:latin typeface="Times New Roman" panose="02020603050405020304" pitchFamily="18" charset="0"/>
                          <a:ea typeface="黑体" panose="02010609060101010101" pitchFamily="49" charset="-122"/>
                        </a:rPr>
                        <a:t>灵便型油轮</a:t>
                      </a:r>
                    </a:p>
                  </a:txBody>
                  <a:tcPr anchor="ctr" anchorCtr="1"/>
                </a:tc>
                <a:tc>
                  <a:txBody>
                    <a:bodyPr/>
                    <a:lstStyle/>
                    <a:p>
                      <a:pPr>
                        <a:buNone/>
                      </a:pPr>
                      <a:r>
                        <a:rPr lang="en-US" altLang="zh-CN" sz="800">
                          <a:latin typeface="Times New Roman" panose="02020603050405020304" pitchFamily="18" charset="0"/>
                          <a:ea typeface="黑体" panose="02010609060101010101" pitchFamily="49" charset="-122"/>
                          <a:cs typeface="Times New Roman" panose="02020603050405020304" pitchFamily="18" charset="0"/>
                          <a:sym typeface="+mn-ea"/>
                        </a:rPr>
                        <a:t>20000-45000</a:t>
                      </a:r>
                      <a:endParaRPr lang="en-US" altLang="zh-CN" sz="800" b="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nchorCtr="1"/>
                </a:tc>
                <a:tc>
                  <a:txBody>
                    <a:bodyPr/>
                    <a:lstStyle/>
                    <a:p>
                      <a:pPr>
                        <a:buNone/>
                      </a:pPr>
                      <a:r>
                        <a:rPr lang="en-US" altLang="zh-CN" sz="800">
                          <a:latin typeface="Times New Roman" panose="02020603050405020304" pitchFamily="18" charset="0"/>
                          <a:ea typeface="黑体" panose="02010609060101010101" pitchFamily="49" charset="-122"/>
                          <a:cs typeface="Times New Roman" panose="02020603050405020304" pitchFamily="18" charset="0"/>
                          <a:sym typeface="+mn-ea"/>
                        </a:rPr>
                        <a:t>14-16</a:t>
                      </a:r>
                      <a:endParaRPr lang="en-US" altLang="zh-CN" sz="800" b="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nchorCtr="1"/>
                </a:tc>
                <a:extLst>
                  <a:ext uri="{0D108BD9-81ED-4DB2-BD59-A6C34878D82A}">
                    <a16:rowId xmlns="" xmlns:a16="http://schemas.microsoft.com/office/drawing/2014/main" val="10016"/>
                  </a:ext>
                </a:extLst>
              </a:tr>
              <a:tr h="213360">
                <a:tc>
                  <a:txBody>
                    <a:bodyPr/>
                    <a:lstStyle/>
                    <a:p>
                      <a:pPr>
                        <a:buNone/>
                      </a:pPr>
                      <a:r>
                        <a:rPr lang="zh-CN" altLang="en-US" sz="800">
                          <a:latin typeface="Times New Roman" panose="02020603050405020304" pitchFamily="18" charset="0"/>
                          <a:ea typeface="黑体" panose="02010609060101010101" pitchFamily="49" charset="-122"/>
                          <a:sym typeface="+mn-ea"/>
                        </a:rPr>
                        <a:t>巴拿马运河大型油轮</a:t>
                      </a:r>
                      <a:endParaRPr lang="zh-CN" altLang="en-US" sz="800" b="0">
                        <a:latin typeface="Times New Roman" panose="02020603050405020304" pitchFamily="18" charset="0"/>
                        <a:ea typeface="黑体" panose="02010609060101010101" pitchFamily="49" charset="-122"/>
                        <a:sym typeface="+mn-ea"/>
                      </a:endParaRPr>
                    </a:p>
                  </a:txBody>
                  <a:tcPr anchor="ctr" anchorCtr="1"/>
                </a:tc>
                <a:tc>
                  <a:txBody>
                    <a:bodyPr/>
                    <a:lstStyle/>
                    <a:p>
                      <a:pPr>
                        <a:buNone/>
                      </a:pPr>
                      <a:r>
                        <a:rPr lang="en-US" altLang="zh-CN" sz="800">
                          <a:latin typeface="Times New Roman" panose="02020603050405020304" pitchFamily="18" charset="0"/>
                          <a:ea typeface="黑体" panose="02010609060101010101" pitchFamily="49" charset="-122"/>
                          <a:cs typeface="Times New Roman" panose="02020603050405020304" pitchFamily="18" charset="0"/>
                          <a:sym typeface="+mn-ea"/>
                        </a:rPr>
                        <a:t>50000-70000</a:t>
                      </a:r>
                      <a:endParaRPr lang="en-US" altLang="zh-CN" sz="800" b="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nchorCtr="1"/>
                </a:tc>
                <a:tc>
                  <a:txBody>
                    <a:bodyPr/>
                    <a:lstStyle/>
                    <a:p>
                      <a:pPr>
                        <a:buNone/>
                      </a:pPr>
                      <a:r>
                        <a:rPr lang="en-US" altLang="zh-CN" sz="800">
                          <a:latin typeface="Times New Roman" panose="02020603050405020304" pitchFamily="18" charset="0"/>
                          <a:ea typeface="黑体" panose="02010609060101010101" pitchFamily="49" charset="-122"/>
                          <a:cs typeface="Times New Roman" panose="02020603050405020304" pitchFamily="18" charset="0"/>
                          <a:sym typeface="+mn-ea"/>
                        </a:rPr>
                        <a:t>14-16</a:t>
                      </a:r>
                      <a:endParaRPr lang="en-US" altLang="zh-CN" sz="800" b="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nchorCtr="1"/>
                </a:tc>
                <a:extLst>
                  <a:ext uri="{0D108BD9-81ED-4DB2-BD59-A6C34878D82A}">
                    <a16:rowId xmlns="" xmlns:a16="http://schemas.microsoft.com/office/drawing/2014/main" val="10017"/>
                  </a:ext>
                </a:extLst>
              </a:tr>
              <a:tr h="213360">
                <a:tc>
                  <a:txBody>
                    <a:bodyPr/>
                    <a:lstStyle/>
                    <a:p>
                      <a:pPr>
                        <a:buNone/>
                      </a:pPr>
                      <a:r>
                        <a:rPr lang="zh-CN" altLang="en-US" sz="800">
                          <a:latin typeface="Times New Roman" panose="02020603050405020304" pitchFamily="18" charset="0"/>
                          <a:ea typeface="黑体" panose="02010609060101010101" pitchFamily="49" charset="-122"/>
                          <a:sym typeface="+mn-ea"/>
                        </a:rPr>
                        <a:t>阿芙拉型油轮</a:t>
                      </a:r>
                      <a:endParaRPr lang="zh-CN" altLang="en-US" sz="800" b="0">
                        <a:latin typeface="Times New Roman" panose="02020603050405020304" pitchFamily="18" charset="0"/>
                        <a:ea typeface="黑体" panose="02010609060101010101" pitchFamily="49" charset="-122"/>
                        <a:sym typeface="+mn-ea"/>
                      </a:endParaRPr>
                    </a:p>
                  </a:txBody>
                  <a:tcPr anchor="ctr" anchorCtr="1"/>
                </a:tc>
                <a:tc>
                  <a:txBody>
                    <a:bodyPr/>
                    <a:lstStyle/>
                    <a:p>
                      <a:pPr>
                        <a:buNone/>
                      </a:pPr>
                      <a:r>
                        <a:rPr lang="en-US" altLang="zh-CN" sz="800">
                          <a:latin typeface="Times New Roman" panose="02020603050405020304" pitchFamily="18" charset="0"/>
                          <a:ea typeface="黑体" panose="02010609060101010101" pitchFamily="49" charset="-122"/>
                          <a:cs typeface="Times New Roman" panose="02020603050405020304" pitchFamily="18" charset="0"/>
                          <a:sym typeface="+mn-ea"/>
                        </a:rPr>
                        <a:t>70000-120000</a:t>
                      </a:r>
                      <a:endParaRPr lang="en-US" altLang="zh-CN" sz="800" b="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nchorCtr="1"/>
                </a:tc>
                <a:tc>
                  <a:txBody>
                    <a:bodyPr/>
                    <a:lstStyle/>
                    <a:p>
                      <a:pPr>
                        <a:buNone/>
                      </a:pPr>
                      <a:r>
                        <a:rPr lang="en-US" altLang="zh-CN" sz="800">
                          <a:latin typeface="Times New Roman" panose="02020603050405020304" pitchFamily="18" charset="0"/>
                          <a:ea typeface="黑体" panose="02010609060101010101" pitchFamily="49" charset="-122"/>
                          <a:cs typeface="Times New Roman" panose="02020603050405020304" pitchFamily="18" charset="0"/>
                          <a:sym typeface="+mn-ea"/>
                        </a:rPr>
                        <a:t>13-15</a:t>
                      </a:r>
                      <a:endParaRPr lang="en-US" altLang="zh-CN" sz="800" b="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nchorCtr="1"/>
                </a:tc>
                <a:extLst>
                  <a:ext uri="{0D108BD9-81ED-4DB2-BD59-A6C34878D82A}">
                    <a16:rowId xmlns="" xmlns:a16="http://schemas.microsoft.com/office/drawing/2014/main" val="10018"/>
                  </a:ext>
                </a:extLst>
              </a:tr>
              <a:tr h="213360">
                <a:tc>
                  <a:txBody>
                    <a:bodyPr/>
                    <a:lstStyle/>
                    <a:p>
                      <a:pPr>
                        <a:buNone/>
                      </a:pPr>
                      <a:r>
                        <a:rPr lang="zh-CN" altLang="en-US" sz="800">
                          <a:latin typeface="Times New Roman" panose="02020603050405020304" pitchFamily="18" charset="0"/>
                          <a:ea typeface="黑体" panose="02010609060101010101" pitchFamily="49" charset="-122"/>
                          <a:sym typeface="+mn-ea"/>
                        </a:rPr>
                        <a:t>苏伊士型油轮</a:t>
                      </a:r>
                      <a:endParaRPr lang="zh-CN" altLang="en-US" sz="800" b="0">
                        <a:latin typeface="Times New Roman" panose="02020603050405020304" pitchFamily="18" charset="0"/>
                        <a:ea typeface="黑体" panose="02010609060101010101" pitchFamily="49" charset="-122"/>
                        <a:sym typeface="+mn-ea"/>
                      </a:endParaRPr>
                    </a:p>
                  </a:txBody>
                  <a:tcPr anchor="ctr" anchorCtr="1"/>
                </a:tc>
                <a:tc>
                  <a:txBody>
                    <a:bodyPr/>
                    <a:lstStyle/>
                    <a:p>
                      <a:pPr>
                        <a:buNone/>
                      </a:pPr>
                      <a:r>
                        <a:rPr lang="en-US" altLang="zh-CN" sz="800" b="0">
                          <a:latin typeface="Times New Roman" panose="02020603050405020304" pitchFamily="18" charset="0"/>
                          <a:ea typeface="黑体" panose="02010609060101010101" pitchFamily="49" charset="-122"/>
                          <a:cs typeface="Times New Roman" panose="02020603050405020304" pitchFamily="18" charset="0"/>
                        </a:rPr>
                        <a:t>130000-160000</a:t>
                      </a:r>
                    </a:p>
                  </a:txBody>
                  <a:tcPr anchor="ctr" anchorCtr="1"/>
                </a:tc>
                <a:tc>
                  <a:txBody>
                    <a:bodyPr/>
                    <a:lstStyle/>
                    <a:p>
                      <a:pPr>
                        <a:buNone/>
                      </a:pPr>
                      <a:r>
                        <a:rPr lang="en-US" altLang="zh-CN" sz="800">
                          <a:latin typeface="Times New Roman" panose="02020603050405020304" pitchFamily="18" charset="0"/>
                          <a:ea typeface="黑体" panose="02010609060101010101" pitchFamily="49" charset="-122"/>
                          <a:cs typeface="Times New Roman" panose="02020603050405020304" pitchFamily="18" charset="0"/>
                          <a:sym typeface="+mn-ea"/>
                        </a:rPr>
                        <a:t>12-14</a:t>
                      </a:r>
                      <a:endParaRPr lang="en-US" altLang="zh-CN" sz="800" b="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nchorCtr="1"/>
                </a:tc>
                <a:extLst>
                  <a:ext uri="{0D108BD9-81ED-4DB2-BD59-A6C34878D82A}">
                    <a16:rowId xmlns="" xmlns:a16="http://schemas.microsoft.com/office/drawing/2014/main" val="10019"/>
                  </a:ext>
                </a:extLst>
              </a:tr>
              <a:tr h="213360">
                <a:tc>
                  <a:txBody>
                    <a:bodyPr/>
                    <a:lstStyle/>
                    <a:p>
                      <a:pPr>
                        <a:buNone/>
                      </a:pPr>
                      <a:r>
                        <a:rPr lang="zh-CN" altLang="en-US" sz="800" b="0" dirty="0">
                          <a:latin typeface="Times New Roman" panose="02020603050405020304" pitchFamily="18" charset="0"/>
                          <a:ea typeface="黑体" panose="02010609060101010101" pitchFamily="49" charset="-122"/>
                        </a:rPr>
                        <a:t>超级</a:t>
                      </a:r>
                      <a:r>
                        <a:rPr lang="zh-CN" altLang="en-US" sz="800" b="0" dirty="0" smtClean="0">
                          <a:latin typeface="Times New Roman" panose="02020603050405020304" pitchFamily="18" charset="0"/>
                          <a:ea typeface="黑体" panose="02010609060101010101" pitchFamily="49" charset="-122"/>
                        </a:rPr>
                        <a:t>油轮</a:t>
                      </a:r>
                      <a:r>
                        <a:rPr lang="en-US" altLang="zh-CN" sz="800" b="0" dirty="0" smtClean="0">
                          <a:latin typeface="Times New Roman" panose="02020603050405020304" pitchFamily="18" charset="0"/>
                          <a:ea typeface="黑体" panose="02010609060101010101" pitchFamily="49" charset="-122"/>
                        </a:rPr>
                        <a:t>VLCC</a:t>
                      </a:r>
                      <a:endParaRPr lang="zh-CN" altLang="en-US" sz="800" b="0" dirty="0">
                        <a:latin typeface="Times New Roman" panose="02020603050405020304" pitchFamily="18" charset="0"/>
                        <a:ea typeface="黑体" panose="02010609060101010101" pitchFamily="49" charset="-122"/>
                      </a:endParaRPr>
                    </a:p>
                  </a:txBody>
                  <a:tcPr anchor="ctr" anchorCtr="1"/>
                </a:tc>
                <a:tc>
                  <a:txBody>
                    <a:bodyPr/>
                    <a:lstStyle/>
                    <a:p>
                      <a:pPr>
                        <a:buNone/>
                      </a:pPr>
                      <a:r>
                        <a:rPr lang="en-US" altLang="zh-CN" sz="800" b="0" dirty="0">
                          <a:latin typeface="Times New Roman" panose="02020603050405020304" pitchFamily="18" charset="0"/>
                          <a:ea typeface="黑体" panose="02010609060101010101" pitchFamily="49" charset="-122"/>
                          <a:cs typeface="Times New Roman" panose="02020603050405020304" pitchFamily="18" charset="0"/>
                        </a:rPr>
                        <a:t>160000-500000</a:t>
                      </a:r>
                    </a:p>
                  </a:txBody>
                  <a:tcPr anchor="ctr" anchorCtr="1"/>
                </a:tc>
                <a:tc>
                  <a:txBody>
                    <a:bodyPr/>
                    <a:lstStyle/>
                    <a:p>
                      <a:pPr>
                        <a:buNone/>
                      </a:pPr>
                      <a:r>
                        <a:rPr lang="en-US" altLang="zh-CN" sz="800">
                          <a:latin typeface="Times New Roman" panose="02020603050405020304" pitchFamily="18" charset="0"/>
                          <a:ea typeface="黑体" panose="02010609060101010101" pitchFamily="49" charset="-122"/>
                          <a:cs typeface="Times New Roman" panose="02020603050405020304" pitchFamily="18" charset="0"/>
                          <a:sym typeface="+mn-ea"/>
                        </a:rPr>
                        <a:t>12-14</a:t>
                      </a:r>
                      <a:endParaRPr lang="en-US" altLang="zh-CN" sz="800" b="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nchorCtr="1"/>
                </a:tc>
                <a:extLst>
                  <a:ext uri="{0D108BD9-81ED-4DB2-BD59-A6C34878D82A}">
                    <a16:rowId xmlns="" xmlns:a16="http://schemas.microsoft.com/office/drawing/2014/main" val="1002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333771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1.2 </a:t>
            </a:r>
            <a:r>
              <a:rPr lang="en-US" altLang="zh-CN" sz="1600" b="1" dirty="0" err="1"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航运运输市场</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船舶类型</a:t>
            </a:r>
          </a:p>
        </p:txBody>
      </p:sp>
      <p:graphicFrame>
        <p:nvGraphicFramePr>
          <p:cNvPr id="2" name="表格 1"/>
          <p:cNvGraphicFramePr/>
          <p:nvPr>
            <p:custDataLst>
              <p:tags r:id="rId1"/>
            </p:custDataLst>
          </p:nvPr>
        </p:nvGraphicFramePr>
        <p:xfrm>
          <a:off x="422910" y="713105"/>
          <a:ext cx="5821045" cy="2080260"/>
        </p:xfrm>
        <a:graphic>
          <a:graphicData uri="http://schemas.openxmlformats.org/drawingml/2006/table">
            <a:tbl>
              <a:tblPr firstRow="1" bandRow="1">
                <a:tableStyleId>{5C22544A-7EE6-4342-B048-85BDC9FD1C3A}</a:tableStyleId>
              </a:tblPr>
              <a:tblGrid>
                <a:gridCol w="1410335">
                  <a:extLst>
                    <a:ext uri="{9D8B030D-6E8A-4147-A177-3AD203B41FA5}">
                      <a16:colId xmlns="" xmlns:a16="http://schemas.microsoft.com/office/drawing/2014/main" val="20000"/>
                    </a:ext>
                  </a:extLst>
                </a:gridCol>
                <a:gridCol w="824865">
                  <a:extLst>
                    <a:ext uri="{9D8B030D-6E8A-4147-A177-3AD203B41FA5}">
                      <a16:colId xmlns="" xmlns:a16="http://schemas.microsoft.com/office/drawing/2014/main" val="20001"/>
                    </a:ext>
                  </a:extLst>
                </a:gridCol>
                <a:gridCol w="853440">
                  <a:extLst>
                    <a:ext uri="{9D8B030D-6E8A-4147-A177-3AD203B41FA5}">
                      <a16:colId xmlns="" xmlns:a16="http://schemas.microsoft.com/office/drawing/2014/main" val="20002"/>
                    </a:ext>
                  </a:extLst>
                </a:gridCol>
                <a:gridCol w="838835">
                  <a:extLst>
                    <a:ext uri="{9D8B030D-6E8A-4147-A177-3AD203B41FA5}">
                      <a16:colId xmlns="" xmlns:a16="http://schemas.microsoft.com/office/drawing/2014/main" val="20003"/>
                    </a:ext>
                  </a:extLst>
                </a:gridCol>
                <a:gridCol w="984885">
                  <a:extLst>
                    <a:ext uri="{9D8B030D-6E8A-4147-A177-3AD203B41FA5}">
                      <a16:colId xmlns="" xmlns:a16="http://schemas.microsoft.com/office/drawing/2014/main" val="20004"/>
                    </a:ext>
                  </a:extLst>
                </a:gridCol>
                <a:gridCol w="908685">
                  <a:extLst>
                    <a:ext uri="{9D8B030D-6E8A-4147-A177-3AD203B41FA5}">
                      <a16:colId xmlns="" xmlns:a16="http://schemas.microsoft.com/office/drawing/2014/main" val="20005"/>
                    </a:ext>
                  </a:extLst>
                </a:gridCol>
              </a:tblGrid>
              <a:tr h="333375">
                <a:tc rowSpan="2">
                  <a:txBody>
                    <a:bodyPr/>
                    <a:lstStyle/>
                    <a:p>
                      <a:pPr algn="ctr">
                        <a:buNone/>
                      </a:pPr>
                      <a:r>
                        <a:rPr lang="zh-CN" altLang="en-US" sz="1200" b="1">
                          <a:latin typeface="Times New Roman" panose="02020603050405020304" pitchFamily="18" charset="0"/>
                          <a:ea typeface="黑体" panose="02010609060101010101" pitchFamily="49" charset="-122"/>
                        </a:rPr>
                        <a:t>干散货船舶类型</a:t>
                      </a:r>
                    </a:p>
                  </a:txBody>
                  <a:tcPr anchor="ctr" anchorCtr="1"/>
                </a:tc>
                <a:tc gridSpan="5">
                  <a:txBody>
                    <a:bodyPr/>
                    <a:lstStyle/>
                    <a:p>
                      <a:pPr algn="ctr">
                        <a:buNone/>
                      </a:pPr>
                      <a:r>
                        <a:rPr lang="zh-CN" altLang="en-US" sz="1200" b="1">
                          <a:latin typeface="Times New Roman" panose="02020603050405020304" pitchFamily="18" charset="0"/>
                          <a:ea typeface="黑体" panose="02010609060101010101" pitchFamily="49" charset="-122"/>
                          <a:cs typeface="Times New Roman" panose="02020603050405020304" pitchFamily="18" charset="0"/>
                        </a:rPr>
                        <a:t>货物</a:t>
                      </a:r>
                      <a:r>
                        <a:rPr lang="en-US" altLang="zh-CN" sz="1200" b="1">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b="1">
                          <a:latin typeface="Times New Roman" panose="02020603050405020304" pitchFamily="18" charset="0"/>
                          <a:ea typeface="黑体" panose="02010609060101010101" pitchFamily="49" charset="-122"/>
                          <a:cs typeface="Times New Roman" panose="02020603050405020304" pitchFamily="18" charset="0"/>
                        </a:rPr>
                        <a:t>占总运输量的百分比</a:t>
                      </a:r>
                      <a:r>
                        <a:rPr lang="en-US" altLang="zh-CN" sz="1200" b="1">
                          <a:latin typeface="Times New Roman" panose="02020603050405020304" pitchFamily="18" charset="0"/>
                          <a:ea typeface="黑体" panose="02010609060101010101" pitchFamily="49" charset="-122"/>
                          <a:cs typeface="Times New Roman" panose="02020603050405020304" pitchFamily="18" charset="0"/>
                        </a:rPr>
                        <a:t>)</a:t>
                      </a:r>
                    </a:p>
                  </a:txBody>
                  <a:tcPr anchor="ctr" anchorCtr="1"/>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 xmlns:a16="http://schemas.microsoft.com/office/drawing/2014/main" val="10000"/>
                  </a:ext>
                </a:extLst>
              </a:tr>
              <a:tr h="457200">
                <a:tc vMerge="1">
                  <a:txBody>
                    <a:bodyPr/>
                    <a:lstStyle/>
                    <a:p>
                      <a:endParaRPr lang="zh-CN"/>
                    </a:p>
                  </a:txBody>
                  <a:tcPr/>
                </a:tc>
                <a:tc>
                  <a:txBody>
                    <a:bodyPr/>
                    <a:lstStyle/>
                    <a:p>
                      <a:pPr algn="ctr">
                        <a:buNone/>
                      </a:pPr>
                      <a:r>
                        <a:rPr lang="zh-CN" altLang="en-US" sz="1200" b="0">
                          <a:latin typeface="Times New Roman" panose="02020603050405020304" pitchFamily="18" charset="0"/>
                          <a:ea typeface="黑体" panose="02010609060101010101" pitchFamily="49" charset="-122"/>
                        </a:rPr>
                        <a:t>铁矿石</a:t>
                      </a:r>
                    </a:p>
                  </a:txBody>
                  <a:tcPr anchor="ctr" anchorCtr="1"/>
                </a:tc>
                <a:tc>
                  <a:txBody>
                    <a:bodyPr/>
                    <a:lstStyle/>
                    <a:p>
                      <a:pPr algn="ctr">
                        <a:buNone/>
                      </a:pPr>
                      <a:r>
                        <a:rPr lang="zh-CN" altLang="en-US" sz="1200" b="0">
                          <a:latin typeface="Times New Roman" panose="02020603050405020304" pitchFamily="18" charset="0"/>
                          <a:ea typeface="黑体" panose="02010609060101010101" pitchFamily="49" charset="-122"/>
                        </a:rPr>
                        <a:t>煤炭</a:t>
                      </a:r>
                    </a:p>
                  </a:txBody>
                  <a:tcPr anchor="ctr" anchorCtr="1"/>
                </a:tc>
                <a:tc>
                  <a:txBody>
                    <a:bodyPr/>
                    <a:lstStyle/>
                    <a:p>
                      <a:pPr algn="ctr">
                        <a:buNone/>
                      </a:pPr>
                      <a:r>
                        <a:rPr lang="zh-CN" altLang="en-US" sz="1200" b="0">
                          <a:latin typeface="Times New Roman" panose="02020603050405020304" pitchFamily="18" charset="0"/>
                          <a:ea typeface="黑体" panose="02010609060101010101" pitchFamily="49" charset="-122"/>
                        </a:rPr>
                        <a:t>粮食</a:t>
                      </a:r>
                    </a:p>
                  </a:txBody>
                  <a:tcPr anchor="ctr" anchorCtr="1"/>
                </a:tc>
                <a:tc>
                  <a:txBody>
                    <a:bodyPr/>
                    <a:lstStyle/>
                    <a:p>
                      <a:pPr algn="ctr">
                        <a:buNone/>
                      </a:pPr>
                      <a:r>
                        <a:rPr lang="zh-CN" altLang="en-US" sz="1200" b="0">
                          <a:latin typeface="Times New Roman" panose="02020603050405020304" pitchFamily="18" charset="0"/>
                          <a:ea typeface="黑体" panose="02010609060101010101" pitchFamily="49" charset="-122"/>
                        </a:rPr>
                        <a:t>铝矿石和氧化铝</a:t>
                      </a:r>
                    </a:p>
                  </a:txBody>
                  <a:tcPr anchor="ctr" anchorCtr="1"/>
                </a:tc>
                <a:tc>
                  <a:txBody>
                    <a:bodyPr/>
                    <a:lstStyle/>
                    <a:p>
                      <a:pPr algn="ctr">
                        <a:buNone/>
                      </a:pPr>
                      <a:r>
                        <a:rPr lang="zh-CN" altLang="en-US" sz="1200" b="0">
                          <a:latin typeface="Times New Roman" panose="02020603050405020304" pitchFamily="18" charset="0"/>
                          <a:ea typeface="黑体" panose="02010609060101010101" pitchFamily="49" charset="-122"/>
                        </a:rPr>
                        <a:t>磷矿石</a:t>
                      </a:r>
                    </a:p>
                  </a:txBody>
                  <a:tcPr anchor="ctr" anchorCtr="1"/>
                </a:tc>
                <a:extLst>
                  <a:ext uri="{0D108BD9-81ED-4DB2-BD59-A6C34878D82A}">
                    <a16:rowId xmlns="" xmlns:a16="http://schemas.microsoft.com/office/drawing/2014/main" val="10001"/>
                  </a:ext>
                </a:extLst>
              </a:tr>
              <a:tr h="274320">
                <a:tc>
                  <a:txBody>
                    <a:bodyPr/>
                    <a:lstStyle/>
                    <a:p>
                      <a:pPr algn="ctr">
                        <a:buNone/>
                      </a:pPr>
                      <a:r>
                        <a:rPr lang="zh-CN" altLang="en-US" sz="1200" b="0">
                          <a:latin typeface="Times New Roman" panose="02020603050405020304" pitchFamily="18" charset="0"/>
                          <a:ea typeface="黑体" panose="02010609060101010101" pitchFamily="49" charset="-122"/>
                        </a:rPr>
                        <a:t>好望角型船</a:t>
                      </a:r>
                    </a:p>
                  </a:txBody>
                  <a:tcPr anchor="ctr" anchorCtr="1"/>
                </a:tc>
                <a:tc>
                  <a:txBody>
                    <a:bodyPr/>
                    <a:lstStyle/>
                    <a:p>
                      <a:pPr algn="ct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70%</a:t>
                      </a:r>
                    </a:p>
                  </a:txBody>
                  <a:tcPr anchor="ctr" anchorCtr="1"/>
                </a:tc>
                <a:tc>
                  <a:txBody>
                    <a:bodyPr/>
                    <a:lstStyle/>
                    <a:p>
                      <a:pPr algn="ct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45%</a:t>
                      </a:r>
                    </a:p>
                  </a:txBody>
                  <a:tcPr anchor="ctr" anchorCtr="1"/>
                </a:tc>
                <a:tc>
                  <a:txBody>
                    <a:bodyPr/>
                    <a:lstStyle/>
                    <a:p>
                      <a:pPr algn="ct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7%</a:t>
                      </a:r>
                    </a:p>
                  </a:txBody>
                  <a:tcPr anchor="ctr" anchorCtr="1"/>
                </a:tc>
                <a:tc>
                  <a:txBody>
                    <a:bodyPr/>
                    <a:lstStyle/>
                    <a:p>
                      <a:pPr algn="ct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a:t>
                      </a:r>
                    </a:p>
                  </a:txBody>
                  <a:tcPr anchor="ctr" anchorCtr="1"/>
                </a:tc>
                <a:tc>
                  <a:txBody>
                    <a:bodyPr/>
                    <a:lstStyle/>
                    <a:p>
                      <a:pPr algn="ct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a:t>
                      </a:r>
                    </a:p>
                  </a:txBody>
                  <a:tcPr anchor="ctr" anchorCtr="1"/>
                </a:tc>
                <a:extLst>
                  <a:ext uri="{0D108BD9-81ED-4DB2-BD59-A6C34878D82A}">
                    <a16:rowId xmlns="" xmlns:a16="http://schemas.microsoft.com/office/drawing/2014/main" val="10002"/>
                  </a:ext>
                </a:extLst>
              </a:tr>
              <a:tr h="640080">
                <a:tc>
                  <a:txBody>
                    <a:bodyPr/>
                    <a:lstStyle/>
                    <a:p>
                      <a:pPr algn="ctr">
                        <a:buNone/>
                      </a:pPr>
                      <a:r>
                        <a:rPr lang="zh-CN" altLang="en-US" sz="1200" b="0">
                          <a:latin typeface="Times New Roman" panose="02020603050405020304" pitchFamily="18" charset="0"/>
                          <a:ea typeface="黑体" panose="02010609060101010101" pitchFamily="49" charset="-122"/>
                        </a:rPr>
                        <a:t>巴拿马运河大型船</a:t>
                      </a:r>
                    </a:p>
                  </a:txBody>
                  <a:tcPr anchor="ctr" anchorCtr="1"/>
                </a:tc>
                <a:tc>
                  <a:txBody>
                    <a:bodyPr/>
                    <a:lstStyle/>
                    <a:p>
                      <a:pPr algn="ct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22%</a:t>
                      </a:r>
                    </a:p>
                  </a:txBody>
                  <a:tcPr anchor="ctr" anchorCtr="1"/>
                </a:tc>
                <a:tc>
                  <a:txBody>
                    <a:bodyPr/>
                    <a:lstStyle/>
                    <a:p>
                      <a:pPr algn="ct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40%</a:t>
                      </a:r>
                    </a:p>
                  </a:txBody>
                  <a:tcPr anchor="ctr" anchorCtr="1"/>
                </a:tc>
                <a:tc>
                  <a:txBody>
                    <a:bodyPr/>
                    <a:lstStyle/>
                    <a:p>
                      <a:pPr algn="ct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43%</a:t>
                      </a:r>
                    </a:p>
                  </a:txBody>
                  <a:tcPr anchor="ctr" anchorCtr="1"/>
                </a:tc>
                <a:tc>
                  <a:txBody>
                    <a:bodyPr/>
                    <a:lstStyle/>
                    <a:p>
                      <a:pPr algn="ct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45%</a:t>
                      </a:r>
                    </a:p>
                  </a:txBody>
                  <a:tcPr anchor="ctr" anchorCtr="1"/>
                </a:tc>
                <a:tc>
                  <a:txBody>
                    <a:bodyPr/>
                    <a:lstStyle/>
                    <a:p>
                      <a:pPr algn="ctr">
                        <a:buNone/>
                      </a:pPr>
                      <a:endParaRPr lang="en-US" altLang="zh-CN" sz="1200" b="0">
                        <a:latin typeface="Times New Roman" panose="02020603050405020304" pitchFamily="18" charset="0"/>
                        <a:ea typeface="黑体" panose="02010609060101010101" pitchFamily="49" charset="-122"/>
                        <a:cs typeface="Times New Roman" panose="02020603050405020304" pitchFamily="18" charset="0"/>
                        <a:sym typeface="+mn-ea"/>
                      </a:endParaRPr>
                    </a:p>
                    <a:p>
                      <a:pPr algn="ct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sym typeface="+mn-ea"/>
                        </a:rPr>
                        <a:t>20%</a:t>
                      </a:r>
                    </a:p>
                    <a:p>
                      <a:pPr algn="ctr">
                        <a:buNone/>
                      </a:pPr>
                      <a:endParaRPr lang="en-US" altLang="zh-CN" sz="1200" b="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nchorCtr="1"/>
                </a:tc>
                <a:extLst>
                  <a:ext uri="{0D108BD9-81ED-4DB2-BD59-A6C34878D82A}">
                    <a16:rowId xmlns="" xmlns:a16="http://schemas.microsoft.com/office/drawing/2014/main" val="10003"/>
                  </a:ext>
                </a:extLst>
              </a:tr>
              <a:tr h="375285">
                <a:tc>
                  <a:txBody>
                    <a:bodyPr/>
                    <a:lstStyle/>
                    <a:p>
                      <a:pPr algn="ctr">
                        <a:buNone/>
                      </a:pPr>
                      <a:r>
                        <a:rPr lang="zh-CN" altLang="en-US" sz="1200" b="0">
                          <a:latin typeface="Times New Roman" panose="02020603050405020304" pitchFamily="18" charset="0"/>
                          <a:ea typeface="黑体" panose="02010609060101010101" pitchFamily="49" charset="-122"/>
                        </a:rPr>
                        <a:t>灵便型散货船</a:t>
                      </a:r>
                    </a:p>
                  </a:txBody>
                  <a:tcPr anchor="ctr" anchorCtr="1"/>
                </a:tc>
                <a:tc>
                  <a:txBody>
                    <a:bodyPr/>
                    <a:lstStyle/>
                    <a:p>
                      <a:pPr algn="ct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8%</a:t>
                      </a:r>
                    </a:p>
                  </a:txBody>
                  <a:tcPr anchor="ctr" anchorCtr="1"/>
                </a:tc>
                <a:tc>
                  <a:txBody>
                    <a:bodyPr/>
                    <a:lstStyle/>
                    <a:p>
                      <a:pPr algn="ct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15%</a:t>
                      </a:r>
                    </a:p>
                  </a:txBody>
                  <a:tcPr anchor="ctr" anchorCtr="1"/>
                </a:tc>
                <a:tc>
                  <a:txBody>
                    <a:bodyPr/>
                    <a:lstStyle/>
                    <a:p>
                      <a:pPr algn="ct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50%</a:t>
                      </a:r>
                    </a:p>
                  </a:txBody>
                  <a:tcPr anchor="ctr" anchorCtr="1"/>
                </a:tc>
                <a:tc>
                  <a:txBody>
                    <a:bodyPr/>
                    <a:lstStyle/>
                    <a:p>
                      <a:pPr algn="ct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55%</a:t>
                      </a:r>
                    </a:p>
                  </a:txBody>
                  <a:tcPr anchor="ctr" anchorCtr="1"/>
                </a:tc>
                <a:tc>
                  <a:txBody>
                    <a:bodyPr/>
                    <a:lstStyle/>
                    <a:p>
                      <a:pPr algn="ct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80%</a:t>
                      </a:r>
                    </a:p>
                  </a:txBody>
                  <a:tcPr anchor="ctr" anchorCtr="1"/>
                </a:tc>
                <a:extLst>
                  <a:ext uri="{0D108BD9-81ED-4DB2-BD59-A6C34878D82A}">
                    <a16:rowId xmlns="" xmlns:a16="http://schemas.microsoft.com/office/drawing/2014/main" val="10004"/>
                  </a:ext>
                </a:extLst>
              </a:tr>
            </a:tbl>
          </a:graphicData>
        </a:graphic>
      </p:graphicFrame>
      <p:graphicFrame>
        <p:nvGraphicFramePr>
          <p:cNvPr id="5" name="表格 4"/>
          <p:cNvGraphicFramePr/>
          <p:nvPr>
            <p:custDataLst>
              <p:tags r:id="rId2"/>
            </p:custDataLst>
          </p:nvPr>
        </p:nvGraphicFramePr>
        <p:xfrm>
          <a:off x="421005" y="2850515"/>
          <a:ext cx="5824220" cy="1728470"/>
        </p:xfrm>
        <a:graphic>
          <a:graphicData uri="http://schemas.openxmlformats.org/drawingml/2006/table">
            <a:tbl>
              <a:tblPr firstRow="1" bandRow="1">
                <a:tableStyleId>{5C22544A-7EE6-4342-B048-85BDC9FD1C3A}</a:tableStyleId>
              </a:tblPr>
              <a:tblGrid>
                <a:gridCol w="1456055">
                  <a:extLst>
                    <a:ext uri="{9D8B030D-6E8A-4147-A177-3AD203B41FA5}">
                      <a16:colId xmlns="" xmlns:a16="http://schemas.microsoft.com/office/drawing/2014/main" val="20000"/>
                    </a:ext>
                  </a:extLst>
                </a:gridCol>
                <a:gridCol w="1456055">
                  <a:extLst>
                    <a:ext uri="{9D8B030D-6E8A-4147-A177-3AD203B41FA5}">
                      <a16:colId xmlns="" xmlns:a16="http://schemas.microsoft.com/office/drawing/2014/main" val="20001"/>
                    </a:ext>
                  </a:extLst>
                </a:gridCol>
                <a:gridCol w="1456055">
                  <a:extLst>
                    <a:ext uri="{9D8B030D-6E8A-4147-A177-3AD203B41FA5}">
                      <a16:colId xmlns="" xmlns:a16="http://schemas.microsoft.com/office/drawing/2014/main" val="20002"/>
                    </a:ext>
                  </a:extLst>
                </a:gridCol>
                <a:gridCol w="1456055">
                  <a:extLst>
                    <a:ext uri="{9D8B030D-6E8A-4147-A177-3AD203B41FA5}">
                      <a16:colId xmlns="" xmlns:a16="http://schemas.microsoft.com/office/drawing/2014/main" val="20003"/>
                    </a:ext>
                  </a:extLst>
                </a:gridCol>
              </a:tblGrid>
              <a:tr h="280035">
                <a:tc rowSpan="2">
                  <a:txBody>
                    <a:bodyPr/>
                    <a:lstStyle/>
                    <a:p>
                      <a:pPr>
                        <a:buNone/>
                      </a:pPr>
                      <a:r>
                        <a:rPr lang="zh-CN" altLang="en-US" sz="1200" b="1">
                          <a:latin typeface="Times New Roman" panose="02020603050405020304" pitchFamily="18" charset="0"/>
                          <a:ea typeface="黑体" panose="02010609060101010101" pitchFamily="49" charset="-122"/>
                        </a:rPr>
                        <a:t>油轮类型</a:t>
                      </a:r>
                    </a:p>
                  </a:txBody>
                  <a:tcPr anchor="ctr" anchorCtr="1"/>
                </a:tc>
                <a:tc gridSpan="3">
                  <a:txBody>
                    <a:bodyPr/>
                    <a:lstStyle/>
                    <a:p>
                      <a:pPr>
                        <a:buNone/>
                      </a:pPr>
                      <a:r>
                        <a:rPr lang="zh-CN" altLang="en-US" sz="1200" b="1">
                          <a:latin typeface="Times New Roman" panose="02020603050405020304" pitchFamily="18" charset="0"/>
                          <a:ea typeface="黑体" panose="02010609060101010101" pitchFamily="49" charset="-122"/>
                          <a:cs typeface="Times New Roman" panose="02020603050405020304" pitchFamily="18" charset="0"/>
                        </a:rPr>
                        <a:t>货物</a:t>
                      </a:r>
                      <a:r>
                        <a:rPr lang="en-US" altLang="zh-CN" sz="1200" b="1">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b="1">
                          <a:latin typeface="Times New Roman" panose="02020603050405020304" pitchFamily="18" charset="0"/>
                          <a:ea typeface="黑体" panose="02010609060101010101" pitchFamily="49" charset="-122"/>
                          <a:cs typeface="Times New Roman" panose="02020603050405020304" pitchFamily="18" charset="0"/>
                        </a:rPr>
                        <a:t>占总运输量的百分比</a:t>
                      </a:r>
                      <a:r>
                        <a:rPr lang="en-US" altLang="zh-CN" sz="1200" b="1">
                          <a:latin typeface="Times New Roman" panose="02020603050405020304" pitchFamily="18" charset="0"/>
                          <a:ea typeface="黑体" panose="02010609060101010101" pitchFamily="49" charset="-122"/>
                          <a:cs typeface="Times New Roman" panose="02020603050405020304" pitchFamily="18" charset="0"/>
                        </a:rPr>
                        <a:t>)</a:t>
                      </a:r>
                    </a:p>
                  </a:txBody>
                  <a:tcPr anchor="ctr" anchorCtr="1"/>
                </a:tc>
                <a:tc hMerge="1">
                  <a:txBody>
                    <a:bodyPr/>
                    <a:lstStyle/>
                    <a:p>
                      <a:endParaRPr lang="zh-CN"/>
                    </a:p>
                  </a:txBody>
                  <a:tcPr/>
                </a:tc>
                <a:tc hMerge="1">
                  <a:txBody>
                    <a:bodyPr/>
                    <a:lstStyle/>
                    <a:p>
                      <a:endParaRPr lang="zh-CN"/>
                    </a:p>
                  </a:txBody>
                  <a:tcPr/>
                </a:tc>
                <a:extLst>
                  <a:ext uri="{0D108BD9-81ED-4DB2-BD59-A6C34878D82A}">
                    <a16:rowId xmlns="" xmlns:a16="http://schemas.microsoft.com/office/drawing/2014/main" val="10000"/>
                  </a:ext>
                </a:extLst>
              </a:tr>
              <a:tr h="292100">
                <a:tc vMerge="1">
                  <a:txBody>
                    <a:bodyPr/>
                    <a:lstStyle/>
                    <a:p>
                      <a:endParaRPr lang="zh-CN"/>
                    </a:p>
                  </a:txBody>
                  <a:tcPr/>
                </a:tc>
                <a:tc>
                  <a:txBody>
                    <a:bodyPr/>
                    <a:lstStyle/>
                    <a:p>
                      <a:pPr>
                        <a:buNone/>
                      </a:pPr>
                      <a:r>
                        <a:rPr lang="zh-CN" altLang="en-US" sz="1200" b="0">
                          <a:latin typeface="Times New Roman" panose="02020603050405020304" pitchFamily="18" charset="0"/>
                          <a:ea typeface="黑体" panose="02010609060101010101" pitchFamily="49" charset="-122"/>
                        </a:rPr>
                        <a:t>原油</a:t>
                      </a:r>
                    </a:p>
                  </a:txBody>
                  <a:tcPr anchor="ctr" anchorCtr="1"/>
                </a:tc>
                <a:tc>
                  <a:txBody>
                    <a:bodyPr/>
                    <a:lstStyle/>
                    <a:p>
                      <a:pPr>
                        <a:buNone/>
                      </a:pPr>
                      <a:r>
                        <a:rPr lang="zh-CN" altLang="en-US" sz="1200" b="0">
                          <a:latin typeface="Times New Roman" panose="02020603050405020304" pitchFamily="18" charset="0"/>
                          <a:ea typeface="黑体" panose="02010609060101010101" pitchFamily="49" charset="-122"/>
                        </a:rPr>
                        <a:t>重质油产品</a:t>
                      </a:r>
                    </a:p>
                  </a:txBody>
                  <a:tcPr anchor="ctr" anchorCtr="1"/>
                </a:tc>
                <a:tc>
                  <a:txBody>
                    <a:bodyPr/>
                    <a:lstStyle/>
                    <a:p>
                      <a:pPr>
                        <a:buNone/>
                      </a:pPr>
                      <a:r>
                        <a:rPr lang="zh-CN" altLang="en-US" sz="1200" b="0">
                          <a:latin typeface="Times New Roman" panose="02020603050405020304" pitchFamily="18" charset="0"/>
                          <a:ea typeface="黑体" panose="02010609060101010101" pitchFamily="49" charset="-122"/>
                          <a:sym typeface="+mn-ea"/>
                        </a:rPr>
                        <a:t>轻质油产品</a:t>
                      </a:r>
                    </a:p>
                  </a:txBody>
                  <a:tcPr anchor="ctr" anchorCtr="1"/>
                </a:tc>
                <a:extLst>
                  <a:ext uri="{0D108BD9-81ED-4DB2-BD59-A6C34878D82A}">
                    <a16:rowId xmlns="" xmlns:a16="http://schemas.microsoft.com/office/drawing/2014/main" val="10001"/>
                  </a:ext>
                </a:extLst>
              </a:tr>
              <a:tr h="278765">
                <a:tc>
                  <a:txBody>
                    <a:bodyPr/>
                    <a:lstStyle/>
                    <a:p>
                      <a:pPr>
                        <a:buNone/>
                      </a:pPr>
                      <a:r>
                        <a:rPr lang="zh-CN" altLang="en-US" sz="1200" b="0">
                          <a:latin typeface="Times New Roman" panose="02020603050405020304" pitchFamily="18" charset="0"/>
                          <a:ea typeface="黑体" panose="02010609060101010101" pitchFamily="49" charset="-122"/>
                        </a:rPr>
                        <a:t>巨型油轮</a:t>
                      </a:r>
                    </a:p>
                  </a:txBody>
                  <a:tcPr anchor="ctr" anchorCtr="1"/>
                </a:tc>
                <a:tc>
                  <a:txBody>
                    <a:bodyPr/>
                    <a:lstStyle/>
                    <a:p>
                      <a:pP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60%</a:t>
                      </a:r>
                    </a:p>
                  </a:txBody>
                  <a:tcPr anchor="ctr" anchorCtr="1"/>
                </a:tc>
                <a:tc>
                  <a:txBody>
                    <a:bodyPr/>
                    <a:lstStyle/>
                    <a:p>
                      <a:pP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0%</a:t>
                      </a:r>
                    </a:p>
                  </a:txBody>
                  <a:tcPr anchor="ctr" anchorCtr="1"/>
                </a:tc>
                <a:tc>
                  <a:txBody>
                    <a:bodyPr/>
                    <a:lstStyle/>
                    <a:p>
                      <a:pP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0%</a:t>
                      </a:r>
                    </a:p>
                  </a:txBody>
                  <a:tcPr anchor="ctr" anchorCtr="1"/>
                </a:tc>
                <a:extLst>
                  <a:ext uri="{0D108BD9-81ED-4DB2-BD59-A6C34878D82A}">
                    <a16:rowId xmlns="" xmlns:a16="http://schemas.microsoft.com/office/drawing/2014/main" val="10002"/>
                  </a:ext>
                </a:extLst>
              </a:tr>
              <a:tr h="292100">
                <a:tc>
                  <a:txBody>
                    <a:bodyPr/>
                    <a:lstStyle/>
                    <a:p>
                      <a:pPr>
                        <a:buNone/>
                      </a:pPr>
                      <a:r>
                        <a:rPr lang="zh-CN" altLang="en-US" sz="1200" b="0">
                          <a:latin typeface="Times New Roman" panose="02020603050405020304" pitchFamily="18" charset="0"/>
                          <a:ea typeface="黑体" panose="02010609060101010101" pitchFamily="49" charset="-122"/>
                        </a:rPr>
                        <a:t>苏伊士型油轮</a:t>
                      </a:r>
                    </a:p>
                  </a:txBody>
                  <a:tcPr anchor="ctr" anchorCtr="1"/>
                </a:tc>
                <a:tc>
                  <a:txBody>
                    <a:bodyPr/>
                    <a:lstStyle/>
                    <a:p>
                      <a:pP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30%</a:t>
                      </a:r>
                    </a:p>
                  </a:txBody>
                  <a:tcPr anchor="ctr" anchorCtr="1"/>
                </a:tc>
                <a:tc>
                  <a:txBody>
                    <a:bodyPr/>
                    <a:lstStyle/>
                    <a:p>
                      <a:pP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5%</a:t>
                      </a:r>
                    </a:p>
                  </a:txBody>
                  <a:tcPr anchor="ctr" anchorCtr="1"/>
                </a:tc>
                <a:tc>
                  <a:txBody>
                    <a:bodyPr/>
                    <a:lstStyle/>
                    <a:p>
                      <a:pP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0%</a:t>
                      </a:r>
                    </a:p>
                  </a:txBody>
                  <a:tcPr anchor="ctr" anchorCtr="1"/>
                </a:tc>
                <a:extLst>
                  <a:ext uri="{0D108BD9-81ED-4DB2-BD59-A6C34878D82A}">
                    <a16:rowId xmlns="" xmlns:a16="http://schemas.microsoft.com/office/drawing/2014/main" val="10003"/>
                  </a:ext>
                </a:extLst>
              </a:tr>
              <a:tr h="292735">
                <a:tc>
                  <a:txBody>
                    <a:bodyPr/>
                    <a:lstStyle/>
                    <a:p>
                      <a:pPr>
                        <a:buNone/>
                      </a:pPr>
                      <a:r>
                        <a:rPr lang="zh-CN" altLang="en-US" sz="1200" b="0">
                          <a:latin typeface="Times New Roman" panose="02020603050405020304" pitchFamily="18" charset="0"/>
                          <a:ea typeface="黑体" panose="02010609060101010101" pitchFamily="49" charset="-122"/>
                        </a:rPr>
                        <a:t>阿芙拉型油轮</a:t>
                      </a:r>
                    </a:p>
                  </a:txBody>
                  <a:tcPr anchor="ctr" anchorCtr="1"/>
                </a:tc>
                <a:tc>
                  <a:txBody>
                    <a:bodyPr/>
                    <a:lstStyle/>
                    <a:p>
                      <a:pP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10%</a:t>
                      </a:r>
                    </a:p>
                  </a:txBody>
                  <a:tcPr anchor="ctr" anchorCtr="1"/>
                </a:tc>
                <a:tc>
                  <a:txBody>
                    <a:bodyPr/>
                    <a:lstStyle/>
                    <a:p>
                      <a:pP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35%</a:t>
                      </a:r>
                    </a:p>
                  </a:txBody>
                  <a:tcPr anchor="ctr" anchorCtr="1"/>
                </a:tc>
                <a:tc>
                  <a:txBody>
                    <a:bodyPr/>
                    <a:lstStyle/>
                    <a:p>
                      <a:pP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20%</a:t>
                      </a:r>
                    </a:p>
                  </a:txBody>
                  <a:tcPr anchor="ctr" anchorCtr="1"/>
                </a:tc>
                <a:extLst>
                  <a:ext uri="{0D108BD9-81ED-4DB2-BD59-A6C34878D82A}">
                    <a16:rowId xmlns="" xmlns:a16="http://schemas.microsoft.com/office/drawing/2014/main" val="10004"/>
                  </a:ext>
                </a:extLst>
              </a:tr>
              <a:tr h="292735">
                <a:tc>
                  <a:txBody>
                    <a:bodyPr/>
                    <a:lstStyle/>
                    <a:p>
                      <a:pPr>
                        <a:buNone/>
                      </a:pPr>
                      <a:r>
                        <a:rPr lang="zh-CN" altLang="en-US" sz="1200" b="0">
                          <a:latin typeface="Times New Roman" panose="02020603050405020304" pitchFamily="18" charset="0"/>
                          <a:ea typeface="黑体" panose="02010609060101010101" pitchFamily="49" charset="-122"/>
                        </a:rPr>
                        <a:t>灵便型油轮</a:t>
                      </a:r>
                    </a:p>
                  </a:txBody>
                  <a:tcPr anchor="ctr" anchorCtr="1"/>
                </a:tc>
                <a:tc>
                  <a:txBody>
                    <a:bodyPr/>
                    <a:lstStyle/>
                    <a:p>
                      <a:pP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0%</a:t>
                      </a:r>
                    </a:p>
                  </a:txBody>
                  <a:tcPr anchor="ctr" anchorCtr="1"/>
                </a:tc>
                <a:tc>
                  <a:txBody>
                    <a:bodyPr/>
                    <a:lstStyle/>
                    <a:p>
                      <a:pP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60%</a:t>
                      </a:r>
                    </a:p>
                  </a:txBody>
                  <a:tcPr anchor="ctr" anchorCtr="1"/>
                </a:tc>
                <a:tc>
                  <a:txBody>
                    <a:bodyPr/>
                    <a:lstStyle/>
                    <a:p>
                      <a:pPr>
                        <a:buNone/>
                      </a:pPr>
                      <a:r>
                        <a:rPr lang="en-US" altLang="zh-CN" sz="1200" b="0">
                          <a:latin typeface="Times New Roman" panose="02020603050405020304" pitchFamily="18" charset="0"/>
                          <a:ea typeface="黑体" panose="02010609060101010101" pitchFamily="49" charset="-122"/>
                          <a:cs typeface="Times New Roman" panose="02020603050405020304" pitchFamily="18" charset="0"/>
                        </a:rPr>
                        <a:t>80%</a:t>
                      </a:r>
                    </a:p>
                  </a:txBody>
                  <a:tcPr anchor="ctr" anchorCtr="1"/>
                </a:tc>
                <a:extLst>
                  <a:ext uri="{0D108BD9-81ED-4DB2-BD59-A6C34878D82A}">
                    <a16:rowId xmlns=""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57810" y="1115541"/>
            <a:ext cx="6264910" cy="1233041"/>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67147" y="1110575"/>
            <a:ext cx="5941695" cy="1165999"/>
          </a:xfrm>
          <a:prstGeom prst="rect">
            <a:avLst/>
          </a:prstGeom>
          <a:noFill/>
          <a:ln w="9525">
            <a:noFill/>
            <a:miter lim="800000"/>
          </a:ln>
        </p:spPr>
        <p:txBody>
          <a:bodyPr wrap="square" lIns="57443" tIns="28721" rIns="57443" bIns="28721">
            <a:spAutoFit/>
          </a:bodyPr>
          <a:lstStyle/>
          <a:p>
            <a:pPr marL="285750" indent="-285750">
              <a:lnSpc>
                <a:spcPct val="150000"/>
              </a:lnSpc>
              <a:buFont typeface="Wingdings" pitchFamily="2" charset="2"/>
              <a:buChar char="Ø"/>
            </a:pPr>
            <a:r>
              <a:rPr lang="zh-CN" altLang="en-US"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运输方式：</a:t>
            </a:r>
            <a:r>
              <a:rPr lang="zh-CN"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水运</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空运、铁路、公路、管道、多式联运</a:t>
            </a:r>
          </a:p>
          <a:p>
            <a:pPr marL="285750" indent="-285750">
              <a:lnSpc>
                <a:spcPct val="150000"/>
              </a:lnSpc>
              <a:buFont typeface="Wingdings" pitchFamily="2" charset="2"/>
              <a:buChar char="Ø"/>
            </a:pPr>
            <a:r>
              <a:rPr lang="zh-CN" altLang="zh-CN"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水运</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内河，</a:t>
            </a:r>
            <a:r>
              <a:rPr lang="zh-CN"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海运</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沿海运输，</a:t>
            </a:r>
            <a:r>
              <a:rPr lang="zh-CN"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远洋</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运输</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p>
          <a:p>
            <a:pPr marL="285750" indent="-285750">
              <a:lnSpc>
                <a:spcPct val="150000"/>
              </a:lnSpc>
              <a:buFont typeface="Wingdings" pitchFamily="2" charset="2"/>
              <a:buChar char="Ø"/>
            </a:pPr>
            <a:r>
              <a:rPr lang="zh-CN"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内河</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莱茵河</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多瑙河</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长江</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航运、湄公河、黑龙江</a:t>
            </a:r>
            <a:r>
              <a:rPr lang="zh-CN"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水道</a:t>
            </a:r>
            <a:endPar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2" name="文本框 1"/>
          <p:cNvSpPr txBox="1"/>
          <p:nvPr/>
        </p:nvSpPr>
        <p:spPr>
          <a:xfrm>
            <a:off x="363220" y="662940"/>
            <a:ext cx="2540000" cy="406137"/>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lang="zh-CN" altLang="en-US"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运输是供应链的基础</a:t>
            </a:r>
            <a:endPar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9" name="TextBox 1048613"/>
          <p:cNvSpPr txBox="1"/>
          <p:nvPr/>
        </p:nvSpPr>
        <p:spPr>
          <a:xfrm>
            <a:off x="257648" y="281691"/>
            <a:ext cx="235667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导论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航运最新进展</a:t>
            </a:r>
            <a:endParaRPr lang="zh-CN" altLang="en-US" sz="1600" b="1" dirty="0">
              <a:solidFill>
                <a:srgbClr val="004289"/>
              </a:solidFill>
              <a:ea typeface="黑体" panose="02010609060101010101" pitchFamily="49" charset="-122"/>
              <a:cs typeface="Arial" panose="020B0604020202020204"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48" y="2389952"/>
            <a:ext cx="6265072" cy="2694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0293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66605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1.3</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海运的运输方式</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p>
        </p:txBody>
      </p:sp>
      <p:sp>
        <p:nvSpPr>
          <p:cNvPr id="2" name="矩形 1"/>
          <p:cNvSpPr/>
          <p:nvPr/>
        </p:nvSpPr>
        <p:spPr>
          <a:xfrm>
            <a:off x="394970" y="711835"/>
            <a:ext cx="6049010" cy="990600"/>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defTabSz="683895">
              <a:lnSpc>
                <a:spcPct val="125000"/>
              </a:lnSpc>
              <a:spcBef>
                <a:spcPts val="0"/>
              </a:spcBef>
              <a:spcAft>
                <a:spcPts val="0"/>
              </a:spcAft>
              <a:buFont typeface="+mj-lt"/>
              <a:defRPr/>
            </a:pPr>
            <a:r>
              <a:rPr lang="en-US" altLang="zh-CN" sz="1600" b="1" dirty="0">
                <a:solidFill>
                  <a:srgbClr val="002060"/>
                </a:solidFill>
                <a:ea typeface="黑体" panose="02010609060101010101" pitchFamily="49" charset="-122"/>
                <a:cs typeface="Arial" panose="020B0604020202020204" pitchFamily="34" charset="0"/>
                <a:sym typeface="+mn-ea"/>
              </a:rPr>
              <a:t>       </a:t>
            </a:r>
            <a:r>
              <a:rPr lang="zh-CN" altLang="en-US" sz="1600" b="1" dirty="0">
                <a:solidFill>
                  <a:srgbClr val="002060"/>
                </a:solidFill>
                <a:ea typeface="黑体" panose="02010609060101010101" pitchFamily="49" charset="-122"/>
                <a:cs typeface="Arial" panose="020B0604020202020204" pitchFamily="34" charset="0"/>
                <a:sym typeface="+mn-ea"/>
              </a:rPr>
              <a:t>国际</a:t>
            </a:r>
            <a:r>
              <a:rPr lang="en-US" altLang="zh-CN" sz="1600" b="1" dirty="0">
                <a:solidFill>
                  <a:srgbClr val="002060"/>
                </a:solidFill>
                <a:ea typeface="黑体" panose="02010609060101010101" pitchFamily="49" charset="-122"/>
                <a:cs typeface="Arial" panose="020B0604020202020204" pitchFamily="34" charset="0"/>
                <a:sym typeface="+mn-ea"/>
              </a:rPr>
              <a:t>航运运输市场是由相互关联、相互依赖、相互作用的一些子系统构成完整的市场体系。</a:t>
            </a:r>
            <a:r>
              <a:rPr lang="zh-CN" altLang="en-US" sz="1600" b="1" dirty="0">
                <a:solidFill>
                  <a:srgbClr val="002060"/>
                </a:solidFill>
                <a:ea typeface="黑体" panose="02010609060101010101" pitchFamily="49" charset="-122"/>
                <a:cs typeface="Arial" panose="020B0604020202020204" pitchFamily="34" charset="0"/>
                <a:sym typeface="+mn-ea"/>
              </a:rPr>
              <a:t>根据船舶服务方式可以分为</a:t>
            </a:r>
            <a:r>
              <a:rPr lang="en-US" altLang="zh-CN" sz="1600" b="1" dirty="0">
                <a:gradFill>
                  <a:gsLst>
                    <a:gs pos="0">
                      <a:srgbClr val="E30000"/>
                    </a:gs>
                    <a:gs pos="100000">
                      <a:srgbClr val="760303"/>
                    </a:gs>
                  </a:gsLst>
                  <a:lin scaled="0"/>
                </a:gradFill>
                <a:ea typeface="黑体" panose="02010609060101010101" pitchFamily="49" charset="-122"/>
                <a:cs typeface="Arial" panose="020B0604020202020204" pitchFamily="34" charset="0"/>
                <a:sym typeface="+mn-ea"/>
              </a:rPr>
              <a:t>不定期船运输市场和定期船运输市场</a:t>
            </a:r>
            <a:r>
              <a:rPr lang="zh-CN" altLang="en-US" sz="1600" b="1" dirty="0">
                <a:solidFill>
                  <a:srgbClr val="002060"/>
                </a:solidFill>
                <a:ea typeface="黑体" panose="02010609060101010101" pitchFamily="49" charset="-122"/>
                <a:cs typeface="Arial" panose="020B0604020202020204" pitchFamily="34" charset="0"/>
                <a:sym typeface="+mn-ea"/>
              </a:rPr>
              <a:t>。</a:t>
            </a:r>
            <a:r>
              <a:rPr lang="en-US" altLang="zh-CN" sz="1600" b="1" dirty="0">
                <a:solidFill>
                  <a:srgbClr val="002060"/>
                </a:solidFill>
                <a:ea typeface="黑体" panose="02010609060101010101" pitchFamily="49" charset="-122"/>
                <a:cs typeface="Arial" panose="020B0604020202020204" pitchFamily="34" charset="0"/>
                <a:sym typeface="+mn-ea"/>
              </a:rPr>
              <a:t>  </a:t>
            </a:r>
            <a:r>
              <a:rPr lang="en-US" altLang="zh-CN" sz="1400" b="1" dirty="0">
                <a:solidFill>
                  <a:srgbClr val="002060"/>
                </a:solidFill>
                <a:ea typeface="黑体" panose="02010609060101010101" pitchFamily="49" charset="-122"/>
                <a:cs typeface="Arial" panose="020B0604020202020204" pitchFamily="34" charset="0"/>
                <a:sym typeface="+mn-ea"/>
              </a:rPr>
              <a:t>     </a:t>
            </a:r>
            <a:endParaRPr lang="zh-CN" altLang="en-US" sz="1600" b="1" dirty="0">
              <a:solidFill>
                <a:srgbClr val="002060"/>
              </a:solidFill>
              <a:ea typeface="黑体" panose="02010609060101010101" pitchFamily="49" charset="-122"/>
              <a:cs typeface="Arial" panose="020B0604020202020204" pitchFamily="34" charset="0"/>
              <a:sym typeface="+mn-ea"/>
            </a:endParaRPr>
          </a:p>
        </p:txBody>
      </p:sp>
      <p:sp>
        <p:nvSpPr>
          <p:cNvPr id="5" name="矩形 4"/>
          <p:cNvSpPr/>
          <p:nvPr/>
        </p:nvSpPr>
        <p:spPr>
          <a:xfrm>
            <a:off x="394970" y="1753235"/>
            <a:ext cx="5845175" cy="2614930"/>
          </a:xfrm>
          <a:prstGeom prst="rect">
            <a:avLst/>
          </a:prstGeom>
          <a:ln>
            <a:solidFill>
              <a:schemeClr val="tx1"/>
            </a:solidFill>
            <a:prstDash val="dashDot"/>
          </a:ln>
        </p:spPr>
        <p:txBody>
          <a:bodyPr wrap="square">
            <a:spAutoFit/>
          </a:bodyPr>
          <a:lstStyle/>
          <a:p>
            <a:pPr>
              <a:lnSpc>
                <a:spcPct val="150000"/>
              </a:lnSpc>
            </a:pPr>
            <a:r>
              <a:rPr lang="en-US" alt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不定期运输市场</a:t>
            </a:r>
            <a:r>
              <a:rPr lang="en-US" alt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特征</a:t>
            </a:r>
            <a:endParaRPr lang="en-US" alt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a:p>
            <a:pPr indent="-342900" algn="l">
              <a:lnSpc>
                <a:spcPct val="125000"/>
              </a:lnSpc>
              <a:buClrTx/>
              <a:buSzTx/>
              <a:buFont typeface="Wingdings" panose="05000000000000000000" pitchFamily="2" charset="2"/>
              <a:buChar char="Ø"/>
            </a:pPr>
            <a:r>
              <a:rPr lang="zh-CN" altLang="zh-CN"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不定期船(Tramp)运输是一种最古老的船舶营运方式。在运输活动从贸易活动中分离出来之初，不定期船运输市场是唯一的市场形式。</a:t>
            </a:r>
          </a:p>
          <a:p>
            <a:pPr indent="-342900" eaLnBrk="1" hangingPunct="1">
              <a:lnSpc>
                <a:spcPct val="125000"/>
              </a:lnSpc>
              <a:buFont typeface="Wingdings" panose="05000000000000000000" pitchFamily="2" charset="2"/>
              <a:buChar char="Ø"/>
            </a:pP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船舶营运没有固定的航线，没有固定的挂靠港，也没有预定的船期表和运费率。</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船舶的每一次营运都根据该次营运的货主的要求，由货主与船东商定具体的营运安排，船舶每一次营运的运费率或租金率也由双方依市场行情而定。</a:t>
            </a:r>
            <a:endPar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66605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1.3</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海运的运输方式</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p>
        </p:txBody>
      </p:sp>
      <p:sp>
        <p:nvSpPr>
          <p:cNvPr id="5" name="矩形 4"/>
          <p:cNvSpPr/>
          <p:nvPr/>
        </p:nvSpPr>
        <p:spPr>
          <a:xfrm>
            <a:off x="358775" y="758825"/>
            <a:ext cx="5845175" cy="3784600"/>
          </a:xfrm>
          <a:prstGeom prst="rect">
            <a:avLst/>
          </a:prstGeom>
          <a:ln>
            <a:solidFill>
              <a:schemeClr val="tx1"/>
            </a:solidFill>
            <a:prstDash val="dashDot"/>
          </a:ln>
        </p:spPr>
        <p:txBody>
          <a:bodyPr wrap="square">
            <a:spAutoFit/>
          </a:bodyPr>
          <a:lstStyle/>
          <a:p>
            <a:pPr>
              <a:lnSpc>
                <a:spcPct val="150000"/>
              </a:lnSpc>
            </a:pPr>
            <a:r>
              <a:rPr lang="en-US" alt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不定期运输市场</a:t>
            </a:r>
            <a:r>
              <a:rPr lang="en-US" alt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船舶类型</a:t>
            </a:r>
            <a:endParaRPr lang="en-US" alt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buFont typeface="Wingdings" panose="05000000000000000000" pitchFamily="2" charset="2"/>
            </a:pPr>
            <a:r>
              <a:rPr lang="zh-CN" altLang="zh-CN"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en-US" altLang="zh-CN" sz="1600" b="1" dirty="0" err="1">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用于不定期船运输的船舶类型主要有</a:t>
            </a:r>
            <a:r>
              <a:rPr lang="zh-CN" altLang="zh-CN"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油槽</a:t>
            </a:r>
            <a:r>
              <a:rPr lang="en-US" altLang="zh-CN" sz="1600" b="1" dirty="0" err="1"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cao</a:t>
            </a:r>
            <a:r>
              <a:rPr lang="zh-CN" altLang="zh-CN"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船</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、干散货船和兼用船。</a:t>
            </a:r>
            <a:endPar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indent="-342900">
              <a:lnSpc>
                <a:spcPct val="150000"/>
              </a:lnSpc>
              <a:buFont typeface="Wingdings" panose="05000000000000000000" pitchFamily="2" charset="2"/>
              <a:buChar char="Ø"/>
            </a:pP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油槽船</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又分为油船、液化气船、化学品船；</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indent="-342900">
              <a:lnSpc>
                <a:spcPct val="150000"/>
              </a:lnSpc>
              <a:buFont typeface="Wingdings" panose="05000000000000000000" pitchFamily="2" charset="2"/>
              <a:buChar char="Ø"/>
            </a:pP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干散货船</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包括普通散货船和专用散货船</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普通散货船能适应多种干散货的运输要求，专用散货船是为装运特定的大宗干散货而设计建造的船舶</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indent="-342900">
              <a:lnSpc>
                <a:spcPct val="150000"/>
              </a:lnSpc>
              <a:buFont typeface="Wingdings" panose="05000000000000000000" pitchFamily="2" charset="2"/>
              <a:buChar char="Ø"/>
            </a:pP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兼用船</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是</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20</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世纪</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70</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年代开始迅速发展起来的一种能兼运干散货和液体货物的船舶，主要有石油、矿石兼用船和石油、散货、矿石兼用船。</a:t>
            </a:r>
            <a:endPar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66605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1.3</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海运的运输方式</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p>
        </p:txBody>
      </p:sp>
      <p:sp>
        <p:nvSpPr>
          <p:cNvPr id="5" name="矩形 4"/>
          <p:cNvSpPr/>
          <p:nvPr/>
        </p:nvSpPr>
        <p:spPr>
          <a:xfrm>
            <a:off x="358775" y="801370"/>
            <a:ext cx="5845175" cy="3723005"/>
          </a:xfrm>
          <a:prstGeom prst="rect">
            <a:avLst/>
          </a:prstGeom>
          <a:ln>
            <a:solidFill>
              <a:schemeClr val="tx1"/>
            </a:solidFill>
            <a:prstDash val="dashDot"/>
          </a:ln>
        </p:spPr>
        <p:txBody>
          <a:bodyPr wrap="square">
            <a:spAutoFit/>
          </a:bodyPr>
          <a:lstStyle/>
          <a:p>
            <a:pPr>
              <a:lnSpc>
                <a:spcPct val="150000"/>
              </a:lnSpc>
            </a:pPr>
            <a:r>
              <a:rPr lang="en-US" alt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不定期运输市场</a:t>
            </a:r>
            <a:r>
              <a:rPr lang="en-US" alt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运输货物种类</a:t>
            </a:r>
          </a:p>
          <a:p>
            <a:pPr>
              <a:lnSpc>
                <a:spcPct val="150000"/>
              </a:lnSpc>
            </a:pPr>
            <a:r>
              <a:rPr lang="zh-CN" altLang="en-US"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不定期船运输主要用于运输</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大宗散货、液体货物</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。不定期船运输的特点及其采用的船舶类型的特点决定了其船舶营运方式最适宜运输大宗散货。</a:t>
            </a:r>
            <a:endParaRPr lang="zh-CN"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indent="-342900" algn="l">
              <a:lnSpc>
                <a:spcPct val="125000"/>
              </a:lnSpc>
              <a:spcBef>
                <a:spcPts val="0"/>
              </a:spcBef>
              <a:spcAft>
                <a:spcPts val="0"/>
              </a:spcAft>
              <a:buClrTx/>
              <a:buSzTx/>
              <a:buFont typeface="Wingdings" panose="05000000000000000000" pitchFamily="2" charset="2"/>
              <a:buChar char="Ø"/>
            </a:pPr>
            <a:r>
              <a:rPr lang="zh-CN" altLang="zh-CN" sz="1600" b="1" dirty="0">
                <a:latin typeface="楷体" panose="02010609060101010101" pitchFamily="49" charset="-122"/>
                <a:ea typeface="楷体" panose="02010609060101010101" pitchFamily="49" charset="-122"/>
                <a:cs typeface="Times New Roman" panose="02020603050405020304" pitchFamily="18" charset="0"/>
                <a:sym typeface="+mn-ea"/>
              </a:rPr>
              <a:t>第一，</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大宗散货大多属于</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初级产品</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，本身价格较低，对运输速度和运输的规则性要求不高，不愿意也不可能负担较高的运费，</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要求运费低廉的运输方式</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a:t>
            </a:r>
            <a:endParaRPr lang="zh-CN"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indent="-342900" algn="l">
              <a:lnSpc>
                <a:spcPct val="125000"/>
              </a:lnSpc>
              <a:spcBef>
                <a:spcPts val="0"/>
              </a:spcBef>
              <a:spcAft>
                <a:spcPts val="0"/>
              </a:spcAft>
              <a:buClrTx/>
              <a:buSzTx/>
              <a:buFont typeface="Wingdings" panose="05000000000000000000" pitchFamily="2" charset="2"/>
              <a:buChar char="Ø"/>
            </a:pPr>
            <a:r>
              <a:rPr lang="zh-CN" altLang="zh-CN" sz="1600" b="1" dirty="0">
                <a:latin typeface="楷体" panose="02010609060101010101" pitchFamily="49" charset="-122"/>
                <a:ea typeface="楷体" panose="02010609060101010101" pitchFamily="49" charset="-122"/>
                <a:cs typeface="Times New Roman" panose="02020603050405020304" pitchFamily="18" charset="0"/>
                <a:sym typeface="+mn-ea"/>
              </a:rPr>
              <a:t>第二，</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这些货物的</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运量和批量都很大</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，可以组织整船运输，能充分利用船舶的运力；</a:t>
            </a:r>
            <a:endParaRPr lang="zh-CN"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indent="-342900" algn="l">
              <a:lnSpc>
                <a:spcPct val="125000"/>
              </a:lnSpc>
              <a:spcBef>
                <a:spcPts val="0"/>
              </a:spcBef>
              <a:spcAft>
                <a:spcPts val="0"/>
              </a:spcAft>
              <a:buClrTx/>
              <a:buSzTx/>
              <a:buFont typeface="Wingdings" panose="05000000000000000000" pitchFamily="2" charset="2"/>
              <a:buChar char="Ø"/>
            </a:pPr>
            <a:r>
              <a:rPr lang="zh-CN" altLang="zh-CN" sz="1600" b="1" dirty="0">
                <a:latin typeface="楷体" panose="02010609060101010101" pitchFamily="49" charset="-122"/>
                <a:ea typeface="楷体" panose="02010609060101010101" pitchFamily="49" charset="-122"/>
                <a:cs typeface="Times New Roman" panose="02020603050405020304" pitchFamily="18" charset="0"/>
                <a:sym typeface="+mn-ea"/>
              </a:rPr>
              <a:t>第三，</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这些货物的</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供求和贸易关系有多变</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的特点</a:t>
            </a: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1600" b="1" dirty="0" smtClean="0">
                <a:latin typeface="Times New Roman" panose="02020603050405020304" pitchFamily="18" charset="0"/>
                <a:ea typeface="黑体" panose="02010609060101010101" pitchFamily="49" charset="-122"/>
                <a:cs typeface="Times New Roman" panose="02020603050405020304" pitchFamily="18" charset="0"/>
                <a:sym typeface="+mn-ea"/>
              </a:rPr>
              <a:t>货源</a:t>
            </a: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sym typeface="+mn-ea"/>
              </a:rPr>
              <a:t>在</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流向和时间上变化也比较大，规律性较差，不适宜于定期船运。</a:t>
            </a:r>
            <a:endParaRPr lang="zh-CN" altLang="zh-CN" sz="1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66605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1.3</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海运的运输方式</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p>
        </p:txBody>
      </p:sp>
      <p:sp>
        <p:nvSpPr>
          <p:cNvPr id="5" name="矩形 4"/>
          <p:cNvSpPr/>
          <p:nvPr/>
        </p:nvSpPr>
        <p:spPr>
          <a:xfrm>
            <a:off x="285750" y="665480"/>
            <a:ext cx="6268085" cy="4154170"/>
          </a:xfrm>
          <a:prstGeom prst="rect">
            <a:avLst/>
          </a:prstGeom>
          <a:ln>
            <a:solidFill>
              <a:schemeClr val="tx1"/>
            </a:solidFill>
            <a:prstDash val="dashDot"/>
          </a:ln>
        </p:spPr>
        <p:txBody>
          <a:bodyPr wrap="square">
            <a:spAutoFit/>
          </a:bodyPr>
          <a:lstStyle/>
          <a:p>
            <a:pPr>
              <a:lnSpc>
                <a:spcPct val="150000"/>
              </a:lnSpc>
            </a:pPr>
            <a:r>
              <a:rPr lang="en-US" alt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不定期运输市场</a:t>
            </a:r>
            <a:r>
              <a:rPr lang="en-US" alt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分类</a:t>
            </a:r>
          </a:p>
          <a:p>
            <a:pPr>
              <a:lnSpc>
                <a:spcPct val="125000"/>
              </a:lnSpc>
              <a:spcBef>
                <a:spcPts val="0"/>
              </a:spcBef>
              <a:spcAft>
                <a:spcPts val="0"/>
              </a:spcAft>
              <a:buFont typeface="Wingdings" panose="05000000000000000000" pitchFamily="2" charset="2"/>
            </a:pPr>
            <a:r>
              <a:rPr lang="zh-CN" altLang="zh-CN" sz="1600" b="1" dirty="0">
                <a:latin typeface="Times New Roman" panose="02020603050405020304" pitchFamily="18" charset="0"/>
                <a:cs typeface="Times New Roman" panose="02020603050405020304" pitchFamily="18" charset="0"/>
                <a:sym typeface="+mn-ea"/>
              </a:rPr>
              <a:t>        </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不定期船运输主要是通过租船形式来开展的，通过订立租船合同而成立。因此，不定期船运输又被称为</a:t>
            </a:r>
            <a:r>
              <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租船运输</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。按照租船合同的不同，</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租船又可以分为航次租船、期租船和光船租船等。</a:t>
            </a:r>
          </a:p>
          <a:p>
            <a:pPr>
              <a:lnSpc>
                <a:spcPct val="125000"/>
              </a:lnSpc>
              <a:spcBef>
                <a:spcPts val="0"/>
              </a:spcBef>
              <a:spcAft>
                <a:spcPts val="0"/>
              </a:spcAft>
              <a:buFont typeface="Wingdings" panose="05000000000000000000" pitchFamily="2" charset="2"/>
            </a:pPr>
            <a:endPar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indent="-342900">
              <a:lnSpc>
                <a:spcPct val="125000"/>
              </a:lnSpc>
              <a:spcBef>
                <a:spcPts val="0"/>
              </a:spcBef>
              <a:spcAft>
                <a:spcPts val="0"/>
              </a:spcAft>
              <a:buFont typeface="Wingdings" panose="05000000000000000000" pitchFamily="2" charset="2"/>
              <a:buChar char="Ø"/>
            </a:pPr>
            <a:r>
              <a:rPr lang="zh-CN"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航次租船又称程租船</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是指船东用</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指定的船舶在指定的港口之间用一个或数个航次为承租人运输指定货物</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，并且负担除货物装卸费以外的一切费用</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装卸费的承担通过航次租船合同装卸条款确定</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，承租人按货物的实际装运数量及双方商定费率向船东支付运费</a:t>
            </a: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sym typeface="+mn-ea"/>
              </a:rPr>
              <a:t>。</a:t>
            </a: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sym typeface="+mn-ea"/>
            </a:endParaRPr>
          </a:p>
          <a:p>
            <a:pPr indent="-342900">
              <a:lnSpc>
                <a:spcPct val="125000"/>
              </a:lnSpc>
              <a:spcBef>
                <a:spcPts val="0"/>
              </a:spcBef>
              <a:spcAft>
                <a:spcPts val="0"/>
              </a:spcAft>
              <a:buFont typeface="Wingdings" panose="05000000000000000000" pitchFamily="2" charset="2"/>
              <a:buChar char="Ø"/>
            </a:pP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sym typeface="+mn-ea"/>
              </a:rPr>
              <a:t>为了</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尽量缩短船舶在港时间，在定立航次租船合同时，往往要约定货物装卸速度，并相应规定船舶发生延期时承租人要支付给船东</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滞期费</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和船舶提前完成装卸船时船东支付给承租人的</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速遣费</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，速遣费为滞期费的一半。</a:t>
            </a:r>
            <a:endParaRPr lang="zh-CN" altLang="zh-CN" sz="1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66605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1.3</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海运的运输方式</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p>
        </p:txBody>
      </p:sp>
      <p:sp>
        <p:nvSpPr>
          <p:cNvPr id="5" name="矩形 4"/>
          <p:cNvSpPr/>
          <p:nvPr/>
        </p:nvSpPr>
        <p:spPr>
          <a:xfrm>
            <a:off x="257810" y="953770"/>
            <a:ext cx="6362065" cy="3476625"/>
          </a:xfrm>
          <a:prstGeom prst="rect">
            <a:avLst/>
          </a:prstGeom>
          <a:ln>
            <a:solidFill>
              <a:schemeClr val="tx1"/>
            </a:solidFill>
            <a:prstDash val="dashDot"/>
          </a:ln>
        </p:spPr>
        <p:txBody>
          <a:bodyPr wrap="square">
            <a:spAutoFit/>
          </a:bodyPr>
          <a:lstStyle/>
          <a:p>
            <a:pPr indent="-342900">
              <a:lnSpc>
                <a:spcPct val="125000"/>
              </a:lnSpc>
              <a:spcBef>
                <a:spcPts val="0"/>
              </a:spcBef>
              <a:spcAft>
                <a:spcPts val="0"/>
              </a:spcAft>
              <a:buFont typeface="Wingdings" panose="05000000000000000000" pitchFamily="2" charset="2"/>
              <a:buChar char="Ø"/>
            </a:pPr>
            <a:r>
              <a:rPr lang="zh-CN"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期租船</a:t>
            </a:r>
            <a:r>
              <a:rPr lang="zh-CN" altLang="zh-CN"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是指船</a:t>
            </a:r>
            <a:r>
              <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东</a:t>
            </a:r>
            <a:r>
              <a:rPr lang="zh-CN" altLang="zh-CN"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在约定时间</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将指定的船舶出租给承租人使用，</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并负责船舶的配员、保险、维修、物料供应、船员给养供应，负担相应的船舶经营费用</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；承租人自行安排、调度其租用的船舶，负担租期内船舶在各航次运输中所发生的航次费用，包括燃料费、港口及运河费、货物装卸费等，并按照船舶的吨位、租期及租金率向船东支付租金。</a:t>
            </a:r>
          </a:p>
          <a:p>
            <a:pPr>
              <a:lnSpc>
                <a:spcPct val="125000"/>
              </a:lnSpc>
              <a:spcBef>
                <a:spcPts val="0"/>
              </a:spcBef>
              <a:spcAft>
                <a:spcPts val="0"/>
              </a:spcAft>
              <a:buFont typeface="Wingdings" panose="05000000000000000000" pitchFamily="2" charset="2"/>
            </a:pP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indent="-342900">
              <a:lnSpc>
                <a:spcPct val="125000"/>
              </a:lnSpc>
              <a:spcBef>
                <a:spcPts val="0"/>
              </a:spcBef>
              <a:spcAft>
                <a:spcPts val="0"/>
              </a:spcAft>
              <a:buFont typeface="Wingdings" panose="05000000000000000000" pitchFamily="2" charset="2"/>
              <a:buChar char="Ø"/>
            </a:pPr>
            <a:r>
              <a:rPr lang="zh-CN"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光船租船</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使指船东在约定的时间内将指定的</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空船</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出租给承租人使用；</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承租人调度安排船舶，负担相应的航次费用，</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负责船舶的配员、保险、维修、润物料供应、船员给养的供应，负担相应的船舶经营费用，并按照船舶的吨位、租期及租金率向船东支付租金。在许多情况下，光船租船的船东是银行等金融机构。光船租船的租期较长。</a:t>
            </a:r>
            <a:endParaRPr lang="zh-CN" altLang="zh-CN" sz="1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66605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1.3</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海运的运输方式</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p>
        </p:txBody>
      </p:sp>
      <p:sp>
        <p:nvSpPr>
          <p:cNvPr id="5" name="矩形 4"/>
          <p:cNvSpPr/>
          <p:nvPr/>
        </p:nvSpPr>
        <p:spPr>
          <a:xfrm>
            <a:off x="285750" y="665480"/>
            <a:ext cx="6268085" cy="4154170"/>
          </a:xfrm>
          <a:prstGeom prst="rect">
            <a:avLst/>
          </a:prstGeom>
          <a:ln>
            <a:solidFill>
              <a:schemeClr val="tx1"/>
            </a:solidFill>
            <a:prstDash val="dashDot"/>
          </a:ln>
        </p:spPr>
        <p:txBody>
          <a:bodyPr wrap="square">
            <a:spAutoFit/>
          </a:bodyPr>
          <a:lstStyle/>
          <a:p>
            <a:pPr>
              <a:lnSpc>
                <a:spcPct val="150000"/>
              </a:lnSpc>
            </a:pPr>
            <a:r>
              <a:rPr lang="en-US" altLang="zh-CN"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定期运输市场</a:t>
            </a:r>
          </a:p>
          <a:p>
            <a:pPr marL="342900" indent="-342900" eaLnBrk="1" hangingPunct="1">
              <a:lnSpc>
                <a:spcPct val="125000"/>
              </a:lnSpc>
              <a:buFont typeface="Wingdings" panose="05000000000000000000" pitchFamily="2" charset="2"/>
              <a:buChar char="Ø"/>
            </a:pPr>
            <a:r>
              <a:rPr lang="zh-CN" altLang="zh-CN" sz="1600" b="1" dirty="0">
                <a:latin typeface="Times New Roman" panose="02020603050405020304" pitchFamily="18" charset="0"/>
                <a:cs typeface="Times New Roman" panose="02020603050405020304" pitchFamily="18" charset="0"/>
                <a:sym typeface="+mn-ea"/>
              </a:rPr>
              <a:t> </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定期船运输</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班轮运输</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Liner ship)</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是指船舶在</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固定</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的航线上，</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按公布</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的船期表发船，按</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既定</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的顺序挂靠既定的港口，</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经常性</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地从事营运，并按</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公布</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的运价运费率收取运费的一种船舶营运方式。班轮运输市场就是指以班轮运输服务为对象的需求者和供给者之间的交易关系。市场上的需求者是货主，供给者是班轮公司。</a:t>
            </a:r>
            <a:endParaRPr lang="zh-CN"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eaLnBrk="1" hangingPunct="1">
              <a:lnSpc>
                <a:spcPct val="125000"/>
              </a:lnSpc>
              <a:buFont typeface="Wingdings" panose="05000000000000000000" pitchFamily="2" charset="2"/>
              <a:buChar char="Ø"/>
            </a:pPr>
            <a:endPar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342900" indent="-342900" eaLnBrk="1" hangingPunct="1">
              <a:lnSpc>
                <a:spcPct val="125000"/>
              </a:lnSpc>
              <a:buFont typeface="Wingdings" panose="05000000000000000000" pitchFamily="2" charset="2"/>
              <a:buChar char="Ø"/>
            </a:pP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用于班轮运输的船舶类型主要有：传统杂货船、滚装船、载驳船、冷藏船和集装箱船等。</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班轮运输的货物主要是件杂货，包括工业制成品、半成品、食品、工艺品等</a:t>
            </a: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sym typeface="+mn-ea"/>
              </a:rPr>
              <a:t>。</a:t>
            </a: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sym typeface="+mn-ea"/>
            </a:endParaRPr>
          </a:p>
          <a:p>
            <a:pPr marL="342900" indent="-342900" eaLnBrk="1" hangingPunct="1">
              <a:lnSpc>
                <a:spcPct val="125000"/>
              </a:lnSpc>
              <a:buFont typeface="Wingdings" panose="05000000000000000000" pitchFamily="2" charset="2"/>
              <a:buChar char="Ø"/>
            </a:pPr>
            <a:r>
              <a:rPr lang="zh-CN" altLang="zh-CN" sz="1600" b="1" dirty="0" smtClean="0">
                <a:latin typeface="Times New Roman" panose="02020603050405020304" pitchFamily="18" charset="0"/>
                <a:ea typeface="黑体" panose="02010609060101010101" pitchFamily="49" charset="-122"/>
                <a:cs typeface="Times New Roman" panose="02020603050405020304" pitchFamily="18" charset="0"/>
                <a:sym typeface="+mn-ea"/>
              </a:rPr>
              <a:t>与</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大宗散货相比，这些货物批量较小，收发货人多而分散，不易于组织整船运输，而且这些货物的价值相对较高，要求保证货物运输的质量，对运输的要求较高。</a:t>
            </a:r>
            <a:endParaRPr lang="zh-CN" altLang="zh-CN" sz="1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66605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1.3</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海运的运输方式</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分类</a:t>
            </a:r>
          </a:p>
        </p:txBody>
      </p:sp>
      <p:sp>
        <p:nvSpPr>
          <p:cNvPr id="5" name="矩形 4"/>
          <p:cNvSpPr/>
          <p:nvPr/>
        </p:nvSpPr>
        <p:spPr>
          <a:xfrm>
            <a:off x="257810" y="867410"/>
            <a:ext cx="6268085" cy="1322070"/>
          </a:xfrm>
          <a:prstGeom prst="rect">
            <a:avLst/>
          </a:prstGeom>
          <a:ln>
            <a:solidFill>
              <a:schemeClr val="tx1"/>
            </a:solidFill>
            <a:prstDash val="dashDot"/>
          </a:ln>
        </p:spPr>
        <p:txBody>
          <a:bodyPr wrap="square">
            <a:spAutoFit/>
          </a:bodyPr>
          <a:lstStyle/>
          <a:p>
            <a:pPr marL="342900" indent="-342900" eaLnBrk="1" hangingPunct="1">
              <a:lnSpc>
                <a:spcPct val="125000"/>
              </a:lnSpc>
              <a:buFont typeface="Wingdings" panose="05000000000000000000" pitchFamily="2" charset="2"/>
              <a:buChar char="Ø"/>
            </a:pP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与不定期船运输市场比较，定期运输市场有一下特点：</a:t>
            </a:r>
            <a:endPar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eaLnBrk="1" hangingPunct="1">
              <a:lnSpc>
                <a:spcPct val="125000"/>
              </a:lnSpc>
              <a:buFont typeface="Wingdings" panose="05000000000000000000" pitchFamily="2" charset="2"/>
              <a:buChar char="Ø"/>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①市场上的经营者为数不多，但规模较大，市场竞争更激烈。</a:t>
            </a:r>
            <a:endPar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eaLnBrk="1" hangingPunct="1">
              <a:lnSpc>
                <a:spcPct val="125000"/>
              </a:lnSpc>
              <a:buFont typeface="Wingdings" panose="05000000000000000000" pitchFamily="2" charset="2"/>
              <a:buChar char="Ø"/>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②争取尽可能多的、稳定的货源是经营成败的关键。</a:t>
            </a:r>
            <a:endPar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eaLnBrk="1" hangingPunct="1">
              <a:lnSpc>
                <a:spcPct val="125000"/>
              </a:lnSpc>
              <a:buFont typeface="Wingdings" panose="05000000000000000000" pitchFamily="2" charset="2"/>
              <a:buChar char="Ø"/>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sym typeface="+mn-ea"/>
              </a:rPr>
              <a:t>③改变航线，退出市场的伸缩性小。</a:t>
            </a:r>
            <a:endPar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3585210" y="2306320"/>
            <a:ext cx="2940685" cy="1919605"/>
          </a:xfrm>
          <a:prstGeom prst="rect">
            <a:avLst/>
          </a:prstGeom>
        </p:spPr>
      </p:pic>
      <p:sp>
        <p:nvSpPr>
          <p:cNvPr id="3" name="矩形 2"/>
          <p:cNvSpPr/>
          <p:nvPr/>
        </p:nvSpPr>
        <p:spPr>
          <a:xfrm>
            <a:off x="3996055" y="4293235"/>
            <a:ext cx="2291080" cy="360680"/>
          </a:xfrm>
          <a:prstGeom prst="rect">
            <a:avLst/>
          </a:prstGeom>
          <a:ln>
            <a:noFill/>
            <a:prstDash val="dashDot"/>
          </a:ln>
        </p:spPr>
        <p:txBody>
          <a:bodyPr wrap="square">
            <a:spAutoFit/>
          </a:bodyPr>
          <a:lstStyle/>
          <a:p>
            <a:pPr eaLnBrk="1" hangingPunct="1">
              <a:lnSpc>
                <a:spcPct val="125000"/>
              </a:lnSpc>
              <a:buFont typeface="Wingdings" panose="05000000000000000000" pitchFamily="2" charset="2"/>
            </a:pPr>
            <a:r>
              <a:rPr lang="zh-CN" altLang="zh-CN" sz="1400" b="1" dirty="0">
                <a:latin typeface="楷体" panose="02010609060101010101" pitchFamily="49" charset="-122"/>
                <a:ea typeface="楷体" panose="02010609060101010101" pitchFamily="49" charset="-122"/>
                <a:cs typeface="楷体" panose="02010609060101010101" pitchFamily="49" charset="-122"/>
              </a:rPr>
              <a:t>杂货班轮</a:t>
            </a:r>
            <a:r>
              <a:rPr lang="en-US" altLang="zh-CN" sz="1400" b="1" dirty="0">
                <a:latin typeface="楷体" panose="02010609060101010101" pitchFamily="49" charset="-122"/>
                <a:ea typeface="楷体" panose="02010609060101010101" pitchFamily="49" charset="-122"/>
                <a:cs typeface="楷体" panose="02010609060101010101" pitchFamily="49" charset="-122"/>
              </a:rPr>
              <a:t>“</a:t>
            </a:r>
            <a:r>
              <a:rPr lang="zh-CN" altLang="en-US" sz="1400" b="1" dirty="0">
                <a:latin typeface="楷体" panose="02010609060101010101" pitchFamily="49" charset="-122"/>
                <a:ea typeface="楷体" panose="02010609060101010101" pitchFamily="49" charset="-122"/>
                <a:cs typeface="楷体" panose="02010609060101010101" pitchFamily="49" charset="-122"/>
              </a:rPr>
              <a:t>德洋涌泉</a:t>
            </a:r>
            <a:r>
              <a:rPr lang="en-US" altLang="zh-CN" sz="1400" b="1" dirty="0">
                <a:latin typeface="楷体" panose="02010609060101010101" pitchFamily="49" charset="-122"/>
                <a:ea typeface="楷体" panose="02010609060101010101" pitchFamily="49" charset="-122"/>
                <a:cs typeface="楷体" panose="02010609060101010101" pitchFamily="49" charset="-122"/>
              </a:rPr>
              <a:t>”</a:t>
            </a:r>
            <a:r>
              <a:rPr lang="zh-CN" altLang="en-US" sz="1400" b="1" dirty="0">
                <a:latin typeface="楷体" panose="02010609060101010101" pitchFamily="49" charset="-122"/>
                <a:ea typeface="楷体" panose="02010609060101010101" pitchFamily="49" charset="-122"/>
                <a:cs typeface="楷体" panose="02010609060101010101" pitchFamily="49" charset="-122"/>
              </a:rPr>
              <a:t>号</a:t>
            </a:r>
          </a:p>
        </p:txBody>
      </p:sp>
      <p:pic>
        <p:nvPicPr>
          <p:cNvPr id="4" name="图片 3"/>
          <p:cNvPicPr>
            <a:picLocks noChangeAspect="1"/>
          </p:cNvPicPr>
          <p:nvPr/>
        </p:nvPicPr>
        <p:blipFill>
          <a:blip r:embed="rId4"/>
          <a:stretch>
            <a:fillRect/>
          </a:stretch>
        </p:blipFill>
        <p:spPr>
          <a:xfrm>
            <a:off x="257810" y="2316480"/>
            <a:ext cx="3128010" cy="1909445"/>
          </a:xfrm>
          <a:prstGeom prst="rect">
            <a:avLst/>
          </a:prstGeom>
        </p:spPr>
      </p:pic>
      <p:sp>
        <p:nvSpPr>
          <p:cNvPr id="6" name="矩形 5"/>
          <p:cNvSpPr/>
          <p:nvPr/>
        </p:nvSpPr>
        <p:spPr>
          <a:xfrm>
            <a:off x="1478915" y="4293235"/>
            <a:ext cx="685165" cy="360680"/>
          </a:xfrm>
          <a:prstGeom prst="rect">
            <a:avLst/>
          </a:prstGeom>
          <a:ln>
            <a:noFill/>
            <a:prstDash val="dashDot"/>
          </a:ln>
        </p:spPr>
        <p:txBody>
          <a:bodyPr wrap="square">
            <a:spAutoFit/>
          </a:bodyPr>
          <a:lstStyle/>
          <a:p>
            <a:pPr eaLnBrk="1" hangingPunct="1">
              <a:lnSpc>
                <a:spcPct val="125000"/>
              </a:lnSpc>
              <a:buFont typeface="Wingdings" panose="05000000000000000000" pitchFamily="2" charset="2"/>
            </a:pPr>
            <a:r>
              <a:rPr lang="zh-CN" sz="1400" b="1" dirty="0">
                <a:latin typeface="楷体" panose="02010609060101010101" pitchFamily="49" charset="-122"/>
                <a:ea typeface="楷体" panose="02010609060101010101" pitchFamily="49" charset="-122"/>
                <a:cs typeface="楷体" panose="02010609060101010101" pitchFamily="49" charset="-122"/>
              </a:rPr>
              <a:t>油轮</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316068" y="701426"/>
            <a:ext cx="356171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波罗的海干散货运费指数</a:t>
            </a:r>
            <a:r>
              <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——BDI</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指数</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graphicFrame>
        <p:nvGraphicFramePr>
          <p:cNvPr id="3" name="图示 2"/>
          <p:cNvGraphicFramePr/>
          <p:nvPr>
            <p:extLst>
              <p:ext uri="{D42A27DB-BD31-4B8C-83A1-F6EECF244321}">
                <p14:modId xmlns:p14="http://schemas.microsoft.com/office/powerpoint/2010/main" val="2011246611"/>
              </p:ext>
            </p:extLst>
          </p:nvPr>
        </p:nvGraphicFramePr>
        <p:xfrm>
          <a:off x="1462405" y="1014730"/>
          <a:ext cx="5238115" cy="3608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p:cNvSpPr/>
          <p:nvPr/>
        </p:nvSpPr>
        <p:spPr>
          <a:xfrm>
            <a:off x="546100" y="1965325"/>
            <a:ext cx="1261745" cy="1706880"/>
          </a:xfrm>
          <a:prstGeom prst="rect">
            <a:avLst/>
          </a:prstGeom>
        </p:spPr>
        <p:txBody>
          <a:bodyPr wrap="square">
            <a:spAutoFit/>
          </a:bodyPr>
          <a:lstStyle/>
          <a:p>
            <a:pPr>
              <a:lnSpc>
                <a:spcPct val="150000"/>
              </a:lnSpc>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BDI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为海岬型、巴拿马型及灵便型各占权重三分之一的综合指数。</a:t>
            </a:r>
          </a:p>
        </p:txBody>
      </p:sp>
      <p:sp>
        <p:nvSpPr>
          <p:cNvPr id="7" name="流程图: 联系 6">
            <a:hlinkClick r:id="rId8" action="ppaction://hlinksldjump"/>
          </p:cNvPr>
          <p:cNvSpPr/>
          <p:nvPr/>
        </p:nvSpPr>
        <p:spPr>
          <a:xfrm>
            <a:off x="6412394" y="4311907"/>
            <a:ext cx="288032" cy="288032"/>
          </a:xfrm>
          <a:prstGeom prst="flowChartConnector">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48613"/>
          <p:cNvSpPr txBox="1"/>
          <p:nvPr/>
        </p:nvSpPr>
        <p:spPr>
          <a:xfrm>
            <a:off x="316068" y="274071"/>
            <a:ext cx="3286413"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国际航运价格市场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57249366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3665883" cy="315279"/>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指数计算</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5" name="文本框 3"/>
          <p:cNvSpPr txBox="1"/>
          <p:nvPr/>
        </p:nvSpPr>
        <p:spPr>
          <a:xfrm>
            <a:off x="179115" y="709911"/>
            <a:ext cx="5942166" cy="429156"/>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marL="213995" indent="-213995">
              <a:lnSpc>
                <a:spcPct val="130000"/>
              </a:lnSpc>
              <a:spcBef>
                <a:spcPts val="450"/>
              </a:spcBef>
              <a:buFontTx/>
              <a:buChar char="•"/>
              <a:defRP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航运运价指数的概念与发展历程</a:t>
            </a:r>
          </a:p>
        </p:txBody>
      </p:sp>
      <p:sp>
        <p:nvSpPr>
          <p:cNvPr id="6" name="文本框 5"/>
          <p:cNvSpPr txBox="1"/>
          <p:nvPr/>
        </p:nvSpPr>
        <p:spPr>
          <a:xfrm>
            <a:off x="205477" y="1374489"/>
            <a:ext cx="2251499" cy="1477328"/>
          </a:xfrm>
          <a:prstGeom prst="rect">
            <a:avLst/>
          </a:prstGeom>
          <a:noFill/>
        </p:spPr>
        <p:txBody>
          <a:bodyPr wrap="square" rtlCol="0">
            <a:spAutoFit/>
          </a:bodyPr>
          <a:lstStyle/>
          <a:p>
            <a:pPr algn="just"/>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国际航运市场广泛采用运价指数来</a:t>
            </a:r>
            <a:r>
              <a:rPr lang="zh-CN" altLang="en-US" sz="15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反映</a:t>
            </a:r>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运价</a:t>
            </a:r>
            <a:r>
              <a:rPr lang="zh-CN" altLang="en-US" sz="15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水平</a:t>
            </a:r>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和</a:t>
            </a:r>
            <a:r>
              <a:rPr lang="zh-CN" altLang="en-US" sz="15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动态</a:t>
            </a:r>
            <a:r>
              <a:rPr lang="zh-CN" altLang="en-US" sz="15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。航运运费指数反映航运市场运费的波动</a:t>
            </a:r>
            <a:r>
              <a:rPr lang="zh-CN" altLang="en-US" sz="1500" b="1"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趋势</a:t>
            </a:r>
            <a:r>
              <a:rPr lang="en-US" altLang="zh-CN" sz="15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500" b="1"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是</a:t>
            </a:r>
            <a:r>
              <a:rPr lang="zh-CN" altLang="en-US" sz="15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航运市场乃至全球经济的</a:t>
            </a:r>
            <a:r>
              <a:rPr lang="en-US" altLang="zh-CN" sz="15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5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晴雨表</a:t>
            </a:r>
            <a:r>
              <a:rPr lang="en-US" altLang="zh-CN" sz="15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5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5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13"/>
          <p:cNvSpPr txBox="1"/>
          <p:nvPr/>
        </p:nvSpPr>
        <p:spPr>
          <a:xfrm>
            <a:off x="192688" y="2939365"/>
            <a:ext cx="2268242" cy="1477328"/>
          </a:xfrm>
          <a:prstGeom prst="rect">
            <a:avLst/>
          </a:prstGeom>
          <a:noFill/>
        </p:spPr>
        <p:txBody>
          <a:bodyPr wrap="square" rtlCol="0">
            <a:spAutoFit/>
          </a:bodyPr>
          <a:lstStyle/>
          <a:p>
            <a:pPr algn="just"/>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从本质上讲，运用指数原理编制运价指数，可以如实</a:t>
            </a:r>
            <a:r>
              <a:rPr lang="zh-CN" altLang="en-US" sz="15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刻画和描述</a:t>
            </a:r>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航运市场的波动轨迹，具有</a:t>
            </a:r>
            <a:r>
              <a:rPr lang="zh-CN" altLang="en-US" sz="15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时效性</a:t>
            </a:r>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5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直观性</a:t>
            </a:r>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和较好的</a:t>
            </a:r>
            <a:r>
              <a:rPr lang="zh-CN" altLang="en-US" sz="15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预测功能</a:t>
            </a:r>
            <a:r>
              <a:rPr lang="zh-CN" altLang="en-US" sz="15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p>
        </p:txBody>
      </p:sp>
      <p:cxnSp>
        <p:nvCxnSpPr>
          <p:cNvPr id="9" name="直接连接符 8"/>
          <p:cNvCxnSpPr/>
          <p:nvPr/>
        </p:nvCxnSpPr>
        <p:spPr>
          <a:xfrm>
            <a:off x="284194" y="2939365"/>
            <a:ext cx="2135457"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3789097" y="1074681"/>
            <a:ext cx="2736304" cy="777466"/>
          </a:xfrm>
          <a:prstGeom prst="roundRect">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r>
              <a:rPr lang="en-US" altLang="zh-CN" sz="1200" kern="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1985年1月4日为1000点</a:t>
            </a:r>
            <a:r>
              <a:rPr lang="zh-CN" altLang="en-US" sz="1200" kern="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kern="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最初由13条航线的程租运费构成</a:t>
            </a:r>
            <a:r>
              <a:rPr lang="zh-CN" altLang="en-US" sz="1200" kern="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，数年后加入期租航线。</a:t>
            </a:r>
            <a:endParaRPr lang="zh-CN" altLang="en-US"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圆角矩形 10"/>
          <p:cNvSpPr/>
          <p:nvPr/>
        </p:nvSpPr>
        <p:spPr>
          <a:xfrm>
            <a:off x="2636969" y="2325639"/>
            <a:ext cx="982263" cy="318608"/>
          </a:xfrm>
          <a:prstGeom prst="roundRect">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BCI  BPI</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圆角矩形 11"/>
          <p:cNvSpPr/>
          <p:nvPr/>
        </p:nvSpPr>
        <p:spPr>
          <a:xfrm>
            <a:off x="2636969" y="1107102"/>
            <a:ext cx="982263" cy="540388"/>
          </a:xfrm>
          <a:prstGeom prst="roundRect">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BFI(Baltic Freight </a:t>
            </a:r>
            <a:endParaRPr lang="en-US" altLang="zh-CN" sz="1200" b="1" dirty="0" smtClean="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200" b="1" dirty="0" smtClean="0">
                <a:latin typeface="Times New Roman" panose="02020603050405020304" pitchFamily="18" charset="0"/>
                <a:ea typeface="黑体" panose="02010609060101010101" pitchFamily="49" charset="-122"/>
                <a:cs typeface="Times New Roman" panose="02020603050405020304" pitchFamily="18" charset="0"/>
              </a:rPr>
              <a:t>Index)</a:t>
            </a:r>
            <a:endParaRPr lang="zh-CN" altLang="en-US" sz="12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圆角矩形 12"/>
          <p:cNvSpPr/>
          <p:nvPr/>
        </p:nvSpPr>
        <p:spPr>
          <a:xfrm>
            <a:off x="3789097" y="2003298"/>
            <a:ext cx="2736304" cy="1083266"/>
          </a:xfrm>
          <a:prstGeom prst="roundRect">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just"/>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1999年9</a:t>
            </a:r>
            <a:r>
              <a:rPr lang="en-US" altLang="zh-CN" sz="1200" dirty="0" smtClean="0">
                <a:latin typeface="Times New Roman" panose="02020603050405020304" pitchFamily="18" charset="0"/>
                <a:ea typeface="黑体" panose="02010609060101010101" pitchFamily="49" charset="-122"/>
                <a:cs typeface="Times New Roman" panose="02020603050405020304" pitchFamily="18" charset="0"/>
              </a:rPr>
              <a:t>月</a:t>
            </a:r>
            <a:r>
              <a:rPr lang="zh-CN" altLang="en-US" sz="12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smtClean="0">
                <a:latin typeface="Times New Roman" panose="02020603050405020304" pitchFamily="18" charset="0"/>
                <a:ea typeface="黑体" panose="02010609060101010101" pitchFamily="49" charset="-122"/>
                <a:cs typeface="Times New Roman" panose="02020603050405020304" pitchFamily="18" charset="0"/>
              </a:rPr>
              <a:t>BFI</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指数拆解成</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BCI</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BPI</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两个</a:t>
            </a:r>
            <a:r>
              <a:rPr lang="zh-CN" altLang="en-US" sz="1200" dirty="0" smtClean="0">
                <a:latin typeface="Times New Roman" panose="02020603050405020304" pitchFamily="18" charset="0"/>
                <a:ea typeface="黑体" panose="02010609060101010101" pitchFamily="49" charset="-122"/>
                <a:cs typeface="Times New Roman" panose="02020603050405020304" pitchFamily="18" charset="0"/>
              </a:rPr>
              <a:t>指数</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smtClean="0">
                <a:latin typeface="Times New Roman" panose="02020603050405020304" pitchFamily="18" charset="0"/>
                <a:ea typeface="黑体" panose="02010609060101010101" pitchFamily="49" charset="-122"/>
                <a:cs typeface="Times New Roman" panose="02020603050405020304" pitchFamily="18" charset="0"/>
              </a:rPr>
              <a:t>与</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已设立</a:t>
            </a:r>
            <a:r>
              <a:rPr lang="zh-CN" altLang="en-US" sz="1200" dirty="0" smtClean="0">
                <a:latin typeface="Times New Roman" panose="02020603050405020304" pitchFamily="18" charset="0"/>
                <a:ea typeface="黑体" panose="02010609060101010101" pitchFamily="49" charset="-122"/>
                <a:cs typeface="Times New Roman" panose="02020603050405020304" pitchFamily="18" charset="0"/>
              </a:rPr>
              <a:t>的灵便</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极限型船航运指数</a:t>
            </a:r>
            <a:r>
              <a:rPr lang="en-US" altLang="zh-CN" sz="1200" dirty="0" smtClean="0">
                <a:latin typeface="Times New Roman" panose="02020603050405020304" pitchFamily="18" charset="0"/>
                <a:ea typeface="黑体" panose="02010609060101010101" pitchFamily="49" charset="-122"/>
                <a:cs typeface="Times New Roman" panose="02020603050405020304" pitchFamily="18" charset="0"/>
              </a:rPr>
              <a:t>BHI</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共同组成三大船型航运指数，指数构成的航线数达到</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24</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条。</a:t>
            </a:r>
          </a:p>
        </p:txBody>
      </p:sp>
      <p:sp>
        <p:nvSpPr>
          <p:cNvPr id="14" name="圆角矩形 13"/>
          <p:cNvSpPr/>
          <p:nvPr/>
        </p:nvSpPr>
        <p:spPr>
          <a:xfrm>
            <a:off x="2636969" y="3322396"/>
            <a:ext cx="982263" cy="318608"/>
          </a:xfrm>
          <a:prstGeom prst="roundRect">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BDI</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圆角矩形 14"/>
          <p:cNvSpPr/>
          <p:nvPr/>
        </p:nvSpPr>
        <p:spPr>
          <a:xfrm>
            <a:off x="3789097" y="3237714"/>
            <a:ext cx="2736304" cy="767052"/>
          </a:xfrm>
          <a:prstGeom prst="roundRect">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just"/>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1999年11月， </a:t>
            </a:r>
            <a:r>
              <a:rPr lang="en-US" altLang="zh-CN" sz="1200" dirty="0" err="1">
                <a:latin typeface="Times New Roman" panose="02020603050405020304" pitchFamily="18" charset="0"/>
                <a:ea typeface="黑体" panose="02010609060101010101" pitchFamily="49" charset="-122"/>
                <a:cs typeface="Times New Roman" panose="02020603050405020304" pitchFamily="18" charset="0"/>
              </a:rPr>
              <a:t>以BCI</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 BPI, </a:t>
            </a:r>
            <a:r>
              <a:rPr lang="en-US" altLang="zh-CN" sz="1200" dirty="0" err="1">
                <a:latin typeface="Times New Roman" panose="02020603050405020304" pitchFamily="18" charset="0"/>
                <a:ea typeface="黑体" panose="02010609060101010101" pitchFamily="49" charset="-122"/>
                <a:cs typeface="Times New Roman" panose="02020603050405020304" pitchFamily="18" charset="0"/>
              </a:rPr>
              <a:t>BHI各三分之一权重产生的BDI</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200" dirty="0" err="1">
                <a:latin typeface="Times New Roman" panose="02020603050405020304" pitchFamily="18" charset="0"/>
                <a:ea typeface="黑体" panose="02010609060101010101" pitchFamily="49" charset="-122"/>
                <a:cs typeface="Times New Roman" panose="02020603050405020304" pitchFamily="18" charset="0"/>
              </a:rPr>
              <a:t>取代了BFI</a:t>
            </a:r>
            <a:r>
              <a:rPr lang="zh-CN" altLang="en-US" sz="1200"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200" dirty="0" smtClean="0">
              <a:latin typeface="Times New Roman" panose="02020603050405020304" pitchFamily="18" charset="0"/>
              <a:ea typeface="黑体" panose="02010609060101010101" pitchFamily="49" charset="-122"/>
              <a:cs typeface="Times New Roman" panose="02020603050405020304" pitchFamily="18" charset="0"/>
            </a:endParaRPr>
          </a:p>
          <a:p>
            <a:pPr algn="just"/>
            <a:r>
              <a:rPr lang="en-US" altLang="zh-CN" sz="1200" dirty="0" smtClean="0">
                <a:latin typeface="Times New Roman" panose="02020603050405020304" pitchFamily="18" charset="0"/>
                <a:ea typeface="黑体" panose="02010609060101010101" pitchFamily="49" charset="-122"/>
                <a:cs typeface="Times New Roman" panose="02020603050405020304" pitchFamily="18" charset="0"/>
              </a:rPr>
              <a:t>2001</a:t>
            </a:r>
            <a:r>
              <a:rPr lang="zh-CN" altLang="en-US" sz="1200" dirty="0" smtClean="0">
                <a:latin typeface="Times New Roman" panose="02020603050405020304" pitchFamily="18" charset="0"/>
                <a:ea typeface="黑体" panose="02010609060101010101" pitchFamily="49" charset="-122"/>
                <a:cs typeface="Times New Roman" panose="02020603050405020304" pitchFamily="18" charset="0"/>
              </a:rPr>
              <a:t>年，航</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交</a:t>
            </a:r>
            <a:r>
              <a:rPr lang="zh-CN" altLang="en-US" sz="1200" dirty="0" smtClean="0">
                <a:latin typeface="Times New Roman" panose="02020603050405020304" pitchFamily="18" charset="0"/>
                <a:ea typeface="黑体" panose="02010609060101010101" pitchFamily="49" charset="-122"/>
                <a:cs typeface="Times New Roman" panose="02020603050405020304" pitchFamily="18" charset="0"/>
              </a:rPr>
              <a:t>所用大</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灵便型船的运价指数</a:t>
            </a:r>
            <a:r>
              <a:rPr lang="en-US" altLang="zh-CN" sz="1200" dirty="0" smtClean="0">
                <a:latin typeface="Times New Roman" panose="02020603050405020304" pitchFamily="18" charset="0"/>
                <a:ea typeface="黑体" panose="02010609060101010101" pitchFamily="49" charset="-122"/>
                <a:cs typeface="Times New Roman" panose="02020603050405020304" pitchFamily="18" charset="0"/>
              </a:rPr>
              <a:t>BHMI</a:t>
            </a:r>
            <a:r>
              <a:rPr lang="zh-CN" altLang="en-US" sz="1200" dirty="0" smtClean="0">
                <a:latin typeface="Times New Roman" panose="02020603050405020304" pitchFamily="18" charset="0"/>
                <a:ea typeface="黑体" panose="02010609060101010101" pitchFamily="49" charset="-122"/>
                <a:cs typeface="Times New Roman" panose="02020603050405020304" pitchFamily="18" charset="0"/>
              </a:rPr>
              <a:t>，取代</a:t>
            </a:r>
            <a:r>
              <a:rPr lang="en-US" altLang="zh-CN" sz="1200" dirty="0" smtClean="0">
                <a:latin typeface="Times New Roman" panose="02020603050405020304" pitchFamily="18" charset="0"/>
                <a:ea typeface="黑体" panose="02010609060101010101" pitchFamily="49" charset="-122"/>
                <a:cs typeface="Times New Roman" panose="02020603050405020304" pitchFamily="18" charset="0"/>
              </a:rPr>
              <a:t>BHI</a:t>
            </a:r>
            <a:r>
              <a:rPr lang="zh-CN" altLang="en-US" sz="1200" dirty="0" smtClean="0">
                <a:latin typeface="Times New Roman" panose="02020603050405020304" pitchFamily="18" charset="0"/>
                <a:ea typeface="黑体" panose="02010609060101010101" pitchFamily="49" charset="-122"/>
                <a:cs typeface="Times New Roman" panose="02020603050405020304" pitchFamily="18" charset="0"/>
              </a:rPr>
              <a:t>指数。</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圆角矩形 15"/>
          <p:cNvSpPr/>
          <p:nvPr/>
        </p:nvSpPr>
        <p:spPr>
          <a:xfrm>
            <a:off x="2636969" y="4231442"/>
            <a:ext cx="982263" cy="318608"/>
          </a:xfrm>
          <a:prstGeom prst="roundRect">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BSI</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圆角矩形 16"/>
          <p:cNvSpPr/>
          <p:nvPr/>
        </p:nvSpPr>
        <p:spPr>
          <a:xfrm>
            <a:off x="3789097" y="4148782"/>
            <a:ext cx="2736304" cy="487970"/>
          </a:xfrm>
          <a:prstGeom prst="roundRect">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just"/>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2006年1月1</a:t>
            </a:r>
            <a:r>
              <a:rPr lang="en-US" altLang="zh-CN" sz="1200" dirty="0" smtClean="0">
                <a:latin typeface="Times New Roman" panose="02020603050405020304" pitchFamily="18" charset="0"/>
                <a:ea typeface="黑体" panose="02010609060101010101" pitchFamily="49" charset="-122"/>
                <a:cs typeface="Times New Roman" panose="02020603050405020304" pitchFamily="18" charset="0"/>
              </a:rPr>
              <a:t>日</a:t>
            </a:r>
            <a:r>
              <a:rPr lang="zh-CN" altLang="en-US" sz="1200" dirty="0" smtClean="0">
                <a:latin typeface="Times New Roman" panose="02020603050405020304" pitchFamily="18" charset="0"/>
                <a:ea typeface="黑体" panose="02010609060101010101" pitchFamily="49" charset="-122"/>
                <a:cs typeface="Times New Roman" panose="02020603050405020304" pitchFamily="18" charset="0"/>
              </a:rPr>
              <a:t>，超灵便型船</a:t>
            </a:r>
            <a:r>
              <a:rPr lang="en-US" altLang="zh-CN" sz="1200" dirty="0" err="1" smtClean="0">
                <a:latin typeface="Times New Roman" panose="02020603050405020304" pitchFamily="18" charset="0"/>
                <a:ea typeface="黑体" panose="02010609060101010101" pitchFamily="49" charset="-122"/>
                <a:cs typeface="Times New Roman" panose="02020603050405020304" pitchFamily="18" charset="0"/>
              </a:rPr>
              <a:t>BSI</a:t>
            </a:r>
            <a:r>
              <a:rPr lang="en-US" altLang="zh-CN" sz="1200" dirty="0" err="1">
                <a:latin typeface="Times New Roman" panose="02020603050405020304" pitchFamily="18" charset="0"/>
                <a:ea typeface="黑体" panose="02010609060101010101" pitchFamily="49" charset="-122"/>
                <a:cs typeface="Times New Roman" panose="02020603050405020304" pitchFamily="18" charset="0"/>
              </a:rPr>
              <a:t>指数正式取代</a:t>
            </a:r>
            <a:r>
              <a:rPr lang="en-US" altLang="zh-CN" sz="1200" dirty="0" err="1" smtClean="0">
                <a:latin typeface="Times New Roman" panose="02020603050405020304" pitchFamily="18" charset="0"/>
                <a:ea typeface="黑体" panose="02010609060101010101" pitchFamily="49" charset="-122"/>
                <a:cs typeface="Times New Roman" panose="02020603050405020304" pitchFamily="18" charset="0"/>
              </a:rPr>
              <a:t>BHMI</a:t>
            </a:r>
            <a:r>
              <a:rPr lang="en-US" altLang="zh-CN" sz="1200" dirty="0" err="1">
                <a:latin typeface="Times New Roman" panose="02020603050405020304" pitchFamily="18" charset="0"/>
                <a:ea typeface="黑体" panose="02010609060101010101" pitchFamily="49" charset="-122"/>
                <a:cs typeface="Times New Roman" panose="02020603050405020304" pitchFamily="18" charset="0"/>
              </a:rPr>
              <a:t>指数</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8" name="直接箭头连接符 17"/>
          <p:cNvCxnSpPr>
            <a:stCxn id="12" idx="2"/>
            <a:endCxn id="11" idx="0"/>
          </p:cNvCxnSpPr>
          <p:nvPr/>
        </p:nvCxnSpPr>
        <p:spPr>
          <a:xfrm>
            <a:off x="3128101" y="1647490"/>
            <a:ext cx="0" cy="678149"/>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a:stCxn id="11" idx="2"/>
            <a:endCxn id="14" idx="0"/>
          </p:cNvCxnSpPr>
          <p:nvPr/>
        </p:nvCxnSpPr>
        <p:spPr>
          <a:xfrm>
            <a:off x="3128101" y="2644247"/>
            <a:ext cx="0" cy="678149"/>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a:stCxn id="14" idx="2"/>
            <a:endCxn id="16" idx="0"/>
          </p:cNvCxnSpPr>
          <p:nvPr/>
        </p:nvCxnSpPr>
        <p:spPr>
          <a:xfrm>
            <a:off x="3128101" y="3641004"/>
            <a:ext cx="0" cy="590438"/>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8401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3449859" cy="315279"/>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指数计算</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22" name="矩形 1"/>
          <p:cNvSpPr>
            <a:spLocks noChangeArrowheads="1"/>
          </p:cNvSpPr>
          <p:nvPr/>
        </p:nvSpPr>
        <p:spPr bwMode="auto">
          <a:xfrm>
            <a:off x="222029" y="675585"/>
            <a:ext cx="6424576" cy="91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388" tIns="34194" rIns="68388" bIns="34194">
            <a:spAutoFit/>
          </a:bodyPr>
          <a:lstStyle/>
          <a:p>
            <a:pPr>
              <a:lnSpc>
                <a:spcPct val="125000"/>
              </a:lnSpc>
            </a:pPr>
            <a:r>
              <a:rPr lang="zh-CN" altLang="en-US" sz="1600" b="1" dirty="0">
                <a:latin typeface="Times New Roman" pitchFamily="18" charset="0"/>
              </a:rPr>
              <a:t>运价指数计算与发布的规定</a:t>
            </a:r>
            <a:endParaRPr lang="en-US" altLang="zh-CN" sz="1600" b="1" dirty="0">
              <a:latin typeface="Times New Roman" pitchFamily="18" charset="0"/>
            </a:endParaRPr>
          </a:p>
          <a:p>
            <a:pPr>
              <a:lnSpc>
                <a:spcPct val="125000"/>
              </a:lnSpc>
            </a:pPr>
            <a:r>
              <a:rPr lang="zh-CN" altLang="en-US" sz="1400" b="1" dirty="0">
                <a:latin typeface="Times New Roman" pitchFamily="18" charset="0"/>
              </a:rPr>
              <a:t>        波罗的海航交所对运价指数的计算有着非常</a:t>
            </a:r>
            <a:r>
              <a:rPr lang="zh-CN" altLang="en-US" sz="1400" b="1" dirty="0">
                <a:solidFill>
                  <a:srgbClr val="FF0000"/>
                </a:solidFill>
                <a:latin typeface="Times New Roman" pitchFamily="18" charset="0"/>
              </a:rPr>
              <a:t>严格</a:t>
            </a:r>
            <a:r>
              <a:rPr lang="zh-CN" altLang="en-US" sz="1400" b="1" dirty="0">
                <a:latin typeface="Times New Roman" pitchFamily="18" charset="0"/>
              </a:rPr>
              <a:t>的</a:t>
            </a:r>
            <a:r>
              <a:rPr lang="zh-CN" altLang="en-US" sz="1400" b="1" dirty="0">
                <a:solidFill>
                  <a:srgbClr val="FF0000"/>
                </a:solidFill>
                <a:latin typeface="Times New Roman" pitchFamily="18" charset="0"/>
              </a:rPr>
              <a:t>规定</a:t>
            </a:r>
            <a:r>
              <a:rPr lang="zh-CN" altLang="en-US" sz="1400" b="1" dirty="0">
                <a:latin typeface="Times New Roman" pitchFamily="18" charset="0"/>
              </a:rPr>
              <a:t>，为其在国际上的公正性与权威性奠定了基础</a:t>
            </a:r>
            <a:r>
              <a:rPr lang="zh-CN" altLang="en-US" sz="1400" b="1" dirty="0" smtClean="0">
                <a:latin typeface="Times New Roman" pitchFamily="18" charset="0"/>
              </a:rPr>
              <a:t>。</a:t>
            </a:r>
            <a:endParaRPr lang="en-US" altLang="zh-CN" sz="1400" b="1" dirty="0" smtClean="0">
              <a:latin typeface="Times New Roman" pitchFamily="18" charset="0"/>
            </a:endParaRPr>
          </a:p>
        </p:txBody>
      </p:sp>
      <p:sp>
        <p:nvSpPr>
          <p:cNvPr id="23" name="AutoShape 3"/>
          <p:cNvSpPr>
            <a:spLocks noChangeArrowheads="1"/>
          </p:cNvSpPr>
          <p:nvPr/>
        </p:nvSpPr>
        <p:spPr bwMode="auto">
          <a:xfrm>
            <a:off x="318202" y="1931404"/>
            <a:ext cx="539042" cy="153888"/>
          </a:xfrm>
          <a:prstGeom prst="homePlate">
            <a:avLst>
              <a:gd name="adj" fmla="val 20273"/>
            </a:avLst>
          </a:prstGeom>
          <a:solidFill>
            <a:schemeClr val="accent1">
              <a:lumMod val="75000"/>
            </a:schemeClr>
          </a:solidFill>
          <a:ln>
            <a:noFill/>
          </a:ln>
          <a:effectLst>
            <a:outerShdw dist="35921" dir="2700000" algn="ctr" rotWithShape="0">
              <a:schemeClr val="bg2"/>
            </a:outerShdw>
          </a:effec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endParaRPr lang="zh-CN" altLang="en-US" sz="1000" b="1">
              <a:solidFill>
                <a:srgbClr val="000000"/>
              </a:solidFill>
            </a:endParaRPr>
          </a:p>
        </p:txBody>
      </p:sp>
      <p:sp>
        <p:nvSpPr>
          <p:cNvPr id="24" name="Text Box 4"/>
          <p:cNvSpPr txBox="1">
            <a:spLocks noChangeArrowheads="1"/>
          </p:cNvSpPr>
          <p:nvPr/>
        </p:nvSpPr>
        <p:spPr bwMode="auto">
          <a:xfrm>
            <a:off x="492737" y="1851029"/>
            <a:ext cx="317013" cy="27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a:solidFill>
                  <a:schemeClr val="bg1"/>
                </a:solidFill>
                <a:latin typeface="Times New Roman" pitchFamily="18" charset="0"/>
              </a:rPr>
              <a:t>1</a:t>
            </a:r>
            <a:endParaRPr lang="zh-CN" altLang="en-US" b="1">
              <a:solidFill>
                <a:schemeClr val="bg1"/>
              </a:solidFill>
              <a:latin typeface="Times New Roman" pitchFamily="18" charset="0"/>
              <a:cs typeface="Times New Roman" pitchFamily="18" charset="0"/>
            </a:endParaRPr>
          </a:p>
        </p:txBody>
      </p:sp>
      <p:sp>
        <p:nvSpPr>
          <p:cNvPr id="25" name="Freeform 5"/>
          <p:cNvSpPr>
            <a:spLocks noChangeArrowheads="1"/>
          </p:cNvSpPr>
          <p:nvPr/>
        </p:nvSpPr>
        <p:spPr bwMode="auto">
          <a:xfrm>
            <a:off x="768195" y="1742983"/>
            <a:ext cx="5620762" cy="530731"/>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68388" tIns="34194" rIns="68388" bIns="34194"/>
          <a:lstStyle/>
          <a:p>
            <a:endParaRPr lang="zh-CN" altLang="en-US"/>
          </a:p>
        </p:txBody>
      </p:sp>
      <p:sp>
        <p:nvSpPr>
          <p:cNvPr id="26" name="Rectangle 6"/>
          <p:cNvSpPr>
            <a:spLocks noChangeArrowheads="1"/>
          </p:cNvSpPr>
          <p:nvPr/>
        </p:nvSpPr>
        <p:spPr bwMode="auto">
          <a:xfrm>
            <a:off x="966477" y="1794093"/>
            <a:ext cx="53809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p>
            <a:pPr marL="142475" lvl="1" indent="-141288" defTabSz="246957">
              <a:buFontTx/>
              <a:buChar char="•"/>
              <a:tabLst>
                <a:tab pos="6373379" algn="r"/>
              </a:tabLst>
            </a:pPr>
            <a:r>
              <a:rPr lang="zh-CN" altLang="en-US" sz="1400" b="1" dirty="0">
                <a:solidFill>
                  <a:srgbClr val="000000"/>
                </a:solidFill>
                <a:latin typeface="Times New Roman" pitchFamily="18" charset="0"/>
              </a:rPr>
              <a:t>航线选择要求地理分布平衡，保持往返航线平衡，每条航线</a:t>
            </a:r>
            <a:r>
              <a:rPr lang="zh-CN" altLang="en-US" sz="1400" b="1" dirty="0">
                <a:solidFill>
                  <a:srgbClr val="FF0000"/>
                </a:solidFill>
                <a:latin typeface="Times New Roman" pitchFamily="18" charset="0"/>
              </a:rPr>
              <a:t>权重不超过</a:t>
            </a:r>
            <a:r>
              <a:rPr lang="en-US" altLang="zh-CN" sz="1400" b="1" dirty="0">
                <a:solidFill>
                  <a:srgbClr val="FF0000"/>
                </a:solidFill>
                <a:latin typeface="Times New Roman" pitchFamily="18" charset="0"/>
              </a:rPr>
              <a:t>20%</a:t>
            </a:r>
            <a:r>
              <a:rPr lang="zh-CN" altLang="en-US" sz="1400" b="1" dirty="0">
                <a:solidFill>
                  <a:srgbClr val="000000"/>
                </a:solidFill>
                <a:latin typeface="Times New Roman" pitchFamily="18" charset="0"/>
              </a:rPr>
              <a:t>。</a:t>
            </a:r>
            <a:endParaRPr lang="zh-CN" altLang="en-US" sz="1400" b="1" dirty="0">
              <a:solidFill>
                <a:srgbClr val="000000"/>
              </a:solidFill>
              <a:latin typeface="Times New Roman" pitchFamily="18" charset="0"/>
              <a:cs typeface="Times New Roman" pitchFamily="18" charset="0"/>
            </a:endParaRPr>
          </a:p>
        </p:txBody>
      </p:sp>
      <p:sp>
        <p:nvSpPr>
          <p:cNvPr id="27" name="AutoShape 3"/>
          <p:cNvSpPr>
            <a:spLocks noChangeArrowheads="1"/>
          </p:cNvSpPr>
          <p:nvPr/>
        </p:nvSpPr>
        <p:spPr bwMode="auto">
          <a:xfrm>
            <a:off x="318202" y="2530999"/>
            <a:ext cx="539042" cy="153888"/>
          </a:xfrm>
          <a:prstGeom prst="homePlate">
            <a:avLst>
              <a:gd name="adj" fmla="val 20273"/>
            </a:avLst>
          </a:prstGeom>
          <a:solidFill>
            <a:schemeClr val="accent1">
              <a:lumMod val="75000"/>
            </a:schemeClr>
          </a:solidFill>
          <a:ln>
            <a:noFill/>
          </a:ln>
          <a:effectLst>
            <a:outerShdw dist="35921" dir="2700000" algn="ctr" rotWithShape="0">
              <a:schemeClr val="bg2"/>
            </a:outerShdw>
          </a:effec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endParaRPr lang="zh-CN" altLang="en-US" sz="1000" b="1">
              <a:solidFill>
                <a:srgbClr val="000000"/>
              </a:solidFill>
            </a:endParaRPr>
          </a:p>
        </p:txBody>
      </p:sp>
      <p:sp>
        <p:nvSpPr>
          <p:cNvPr id="29" name="Text Box 4"/>
          <p:cNvSpPr txBox="1">
            <a:spLocks noChangeArrowheads="1"/>
          </p:cNvSpPr>
          <p:nvPr/>
        </p:nvSpPr>
        <p:spPr bwMode="auto">
          <a:xfrm>
            <a:off x="492737" y="2450624"/>
            <a:ext cx="317013" cy="27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a:solidFill>
                  <a:schemeClr val="bg1"/>
                </a:solidFill>
                <a:latin typeface="Times New Roman" pitchFamily="18" charset="0"/>
              </a:rPr>
              <a:t>2</a:t>
            </a:r>
            <a:endParaRPr lang="zh-CN" altLang="en-US" b="1">
              <a:solidFill>
                <a:schemeClr val="bg1"/>
              </a:solidFill>
              <a:latin typeface="Times New Roman" pitchFamily="18" charset="0"/>
              <a:cs typeface="Times New Roman" pitchFamily="18" charset="0"/>
            </a:endParaRPr>
          </a:p>
        </p:txBody>
      </p:sp>
      <p:sp>
        <p:nvSpPr>
          <p:cNvPr id="30" name="Freeform 5"/>
          <p:cNvSpPr>
            <a:spLocks noChangeArrowheads="1"/>
          </p:cNvSpPr>
          <p:nvPr/>
        </p:nvSpPr>
        <p:spPr bwMode="auto">
          <a:xfrm>
            <a:off x="768195" y="2342578"/>
            <a:ext cx="5620762" cy="530731"/>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68388" tIns="34194" rIns="68388" bIns="34194"/>
          <a:lstStyle/>
          <a:p>
            <a:endParaRPr lang="zh-CN" altLang="en-US"/>
          </a:p>
        </p:txBody>
      </p:sp>
      <p:sp>
        <p:nvSpPr>
          <p:cNvPr id="31" name="Rectangle 6"/>
          <p:cNvSpPr>
            <a:spLocks noChangeArrowheads="1"/>
          </p:cNvSpPr>
          <p:nvPr/>
        </p:nvSpPr>
        <p:spPr bwMode="auto">
          <a:xfrm>
            <a:off x="966477" y="2502004"/>
            <a:ext cx="53809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p>
            <a:pPr marL="142475" lvl="1" indent="-141288" defTabSz="246957">
              <a:buFontTx/>
              <a:buChar char="•"/>
              <a:tabLst>
                <a:tab pos="6373379" algn="r"/>
              </a:tabLst>
            </a:pPr>
            <a:r>
              <a:rPr lang="zh-CN" altLang="en-US" sz="1400" b="1" dirty="0">
                <a:solidFill>
                  <a:srgbClr val="000000"/>
                </a:solidFill>
                <a:latin typeface="宋体" pitchFamily="2" charset="-122"/>
              </a:rPr>
              <a:t>指数构成航线上的</a:t>
            </a:r>
            <a:r>
              <a:rPr lang="zh-CN" altLang="en-US" sz="1400" b="1" dirty="0">
                <a:solidFill>
                  <a:srgbClr val="FF0000"/>
                </a:solidFill>
                <a:latin typeface="宋体" pitchFamily="2" charset="-122"/>
              </a:rPr>
              <a:t>交易</a:t>
            </a:r>
            <a:r>
              <a:rPr lang="zh-CN" altLang="en-US" sz="1400" b="1" dirty="0">
                <a:solidFill>
                  <a:srgbClr val="000000"/>
                </a:solidFill>
                <a:latin typeface="宋体" pitchFamily="2" charset="-122"/>
              </a:rPr>
              <a:t>要有一定的</a:t>
            </a:r>
            <a:r>
              <a:rPr lang="zh-CN" altLang="en-US" sz="1400" b="1" dirty="0">
                <a:solidFill>
                  <a:srgbClr val="FF0000"/>
                </a:solidFill>
                <a:latin typeface="宋体" pitchFamily="2" charset="-122"/>
              </a:rPr>
              <a:t>成交额</a:t>
            </a:r>
            <a:r>
              <a:rPr lang="zh-CN" altLang="en-US" sz="1400" b="1" dirty="0">
                <a:solidFill>
                  <a:srgbClr val="000000"/>
                </a:solidFill>
                <a:latin typeface="宋体" pitchFamily="2" charset="-122"/>
              </a:rPr>
              <a:t>，或者</a:t>
            </a:r>
            <a:r>
              <a:rPr lang="zh-CN" altLang="en-US" sz="1400" b="1" dirty="0">
                <a:solidFill>
                  <a:srgbClr val="FF0000"/>
                </a:solidFill>
                <a:latin typeface="宋体" pitchFamily="2" charset="-122"/>
              </a:rPr>
              <a:t>重要</a:t>
            </a:r>
            <a:r>
              <a:rPr lang="zh-CN" altLang="en-US" sz="1400" b="1" dirty="0">
                <a:solidFill>
                  <a:srgbClr val="000000"/>
                </a:solidFill>
                <a:latin typeface="宋体" pitchFamily="2" charset="-122"/>
              </a:rPr>
              <a:t>的</a:t>
            </a:r>
            <a:r>
              <a:rPr lang="zh-CN" altLang="en-US" sz="1400" b="1" dirty="0">
                <a:solidFill>
                  <a:srgbClr val="FF0000"/>
                </a:solidFill>
                <a:latin typeface="宋体" pitchFamily="2" charset="-122"/>
              </a:rPr>
              <a:t>相关航线</a:t>
            </a:r>
            <a:r>
              <a:rPr lang="zh-CN" altLang="en-US" sz="1400" b="1" dirty="0">
                <a:solidFill>
                  <a:srgbClr val="000000"/>
                </a:solidFill>
                <a:latin typeface="宋体" pitchFamily="2" charset="-122"/>
              </a:rPr>
              <a:t>。</a:t>
            </a:r>
            <a:endParaRPr lang="zh-CN" altLang="en-US" sz="1400" b="1" dirty="0">
              <a:solidFill>
                <a:srgbClr val="000000"/>
              </a:solidFill>
              <a:latin typeface="宋体" pitchFamily="2" charset="-122"/>
              <a:cs typeface="Times New Roman" pitchFamily="18" charset="0"/>
            </a:endParaRPr>
          </a:p>
        </p:txBody>
      </p:sp>
      <p:sp>
        <p:nvSpPr>
          <p:cNvPr id="32" name="AutoShape 3"/>
          <p:cNvSpPr>
            <a:spLocks noChangeArrowheads="1"/>
          </p:cNvSpPr>
          <p:nvPr/>
        </p:nvSpPr>
        <p:spPr bwMode="auto">
          <a:xfrm>
            <a:off x="318202" y="3123471"/>
            <a:ext cx="539042" cy="153888"/>
          </a:xfrm>
          <a:prstGeom prst="homePlate">
            <a:avLst>
              <a:gd name="adj" fmla="val 20273"/>
            </a:avLst>
          </a:prstGeom>
          <a:solidFill>
            <a:schemeClr val="accent1">
              <a:lumMod val="75000"/>
            </a:schemeClr>
          </a:solidFill>
          <a:ln>
            <a:noFill/>
          </a:ln>
          <a:effectLst>
            <a:outerShdw dist="35921" dir="2700000" algn="ctr" rotWithShape="0">
              <a:schemeClr val="bg2"/>
            </a:outerShdw>
          </a:effec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endParaRPr lang="zh-CN" altLang="en-US" sz="1000" b="1">
              <a:solidFill>
                <a:srgbClr val="000000"/>
              </a:solidFill>
            </a:endParaRPr>
          </a:p>
        </p:txBody>
      </p:sp>
      <p:sp>
        <p:nvSpPr>
          <p:cNvPr id="33" name="Text Box 4"/>
          <p:cNvSpPr txBox="1">
            <a:spLocks noChangeArrowheads="1"/>
          </p:cNvSpPr>
          <p:nvPr/>
        </p:nvSpPr>
        <p:spPr bwMode="auto">
          <a:xfrm>
            <a:off x="492737" y="3043096"/>
            <a:ext cx="317013" cy="27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a:solidFill>
                  <a:schemeClr val="bg1"/>
                </a:solidFill>
                <a:latin typeface="Times New Roman" pitchFamily="18" charset="0"/>
              </a:rPr>
              <a:t>3</a:t>
            </a:r>
            <a:endParaRPr lang="zh-CN" altLang="en-US" b="1">
              <a:solidFill>
                <a:schemeClr val="bg1"/>
              </a:solidFill>
              <a:latin typeface="Times New Roman" pitchFamily="18" charset="0"/>
              <a:cs typeface="Times New Roman" pitchFamily="18" charset="0"/>
            </a:endParaRPr>
          </a:p>
        </p:txBody>
      </p:sp>
      <p:sp>
        <p:nvSpPr>
          <p:cNvPr id="34" name="Freeform 5"/>
          <p:cNvSpPr>
            <a:spLocks noChangeArrowheads="1"/>
          </p:cNvSpPr>
          <p:nvPr/>
        </p:nvSpPr>
        <p:spPr bwMode="auto">
          <a:xfrm>
            <a:off x="768195" y="2935050"/>
            <a:ext cx="5620762" cy="530731"/>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68388" tIns="34194" rIns="68388" bIns="34194"/>
          <a:lstStyle/>
          <a:p>
            <a:endParaRPr lang="zh-CN" altLang="en-US"/>
          </a:p>
        </p:txBody>
      </p:sp>
      <p:sp>
        <p:nvSpPr>
          <p:cNvPr id="35" name="Rectangle 6"/>
          <p:cNvSpPr>
            <a:spLocks noChangeArrowheads="1"/>
          </p:cNvSpPr>
          <p:nvPr/>
        </p:nvSpPr>
        <p:spPr bwMode="auto">
          <a:xfrm>
            <a:off x="966477" y="3079086"/>
            <a:ext cx="538092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p>
            <a:pPr marL="142475" lvl="1" indent="-141288" defTabSz="246957">
              <a:buFontTx/>
              <a:buChar char="•"/>
              <a:tabLst>
                <a:tab pos="6373379" algn="r"/>
              </a:tabLst>
            </a:pPr>
            <a:r>
              <a:rPr lang="zh-CN" altLang="en-US" sz="1600" b="1" dirty="0">
                <a:solidFill>
                  <a:srgbClr val="000000"/>
                </a:solidFill>
                <a:latin typeface="宋体" pitchFamily="2" charset="-122"/>
              </a:rPr>
              <a:t>有</a:t>
            </a:r>
            <a:r>
              <a:rPr lang="zh-CN" altLang="en-US" sz="1600" b="1" dirty="0">
                <a:solidFill>
                  <a:srgbClr val="FF0000"/>
                </a:solidFill>
                <a:latin typeface="宋体" pitchFamily="2" charset="-122"/>
              </a:rPr>
              <a:t>合理数量</a:t>
            </a:r>
            <a:r>
              <a:rPr lang="zh-CN" altLang="en-US" sz="1600" b="1" dirty="0">
                <a:solidFill>
                  <a:srgbClr val="000000"/>
                </a:solidFill>
                <a:latin typeface="宋体" pitchFamily="2" charset="-122"/>
              </a:rPr>
              <a:t>的</a:t>
            </a:r>
            <a:r>
              <a:rPr lang="zh-CN" altLang="en-US" sz="1600" b="1" dirty="0">
                <a:solidFill>
                  <a:srgbClr val="FF0000"/>
                </a:solidFill>
                <a:latin typeface="宋体" pitchFamily="2" charset="-122"/>
              </a:rPr>
              <a:t>精确成交报告</a:t>
            </a:r>
            <a:r>
              <a:rPr lang="zh-CN" altLang="en-US" sz="1600" b="1" dirty="0">
                <a:solidFill>
                  <a:srgbClr val="000000"/>
                </a:solidFill>
                <a:latin typeface="宋体" pitchFamily="2" charset="-122"/>
              </a:rPr>
              <a:t>。</a:t>
            </a:r>
            <a:endParaRPr lang="zh-CN" altLang="en-US" sz="1600" b="1" dirty="0">
              <a:solidFill>
                <a:srgbClr val="000000"/>
              </a:solidFill>
              <a:latin typeface="宋体" pitchFamily="2" charset="-122"/>
              <a:cs typeface="Times New Roman" pitchFamily="18" charset="0"/>
            </a:endParaRPr>
          </a:p>
        </p:txBody>
      </p:sp>
      <p:sp>
        <p:nvSpPr>
          <p:cNvPr id="36" name="AutoShape 3"/>
          <p:cNvSpPr>
            <a:spLocks noChangeArrowheads="1"/>
          </p:cNvSpPr>
          <p:nvPr/>
        </p:nvSpPr>
        <p:spPr bwMode="auto">
          <a:xfrm>
            <a:off x="318202" y="3715942"/>
            <a:ext cx="539042" cy="153888"/>
          </a:xfrm>
          <a:prstGeom prst="homePlate">
            <a:avLst>
              <a:gd name="adj" fmla="val 20273"/>
            </a:avLst>
          </a:prstGeom>
          <a:solidFill>
            <a:schemeClr val="accent1">
              <a:lumMod val="75000"/>
            </a:schemeClr>
          </a:solidFill>
          <a:ln>
            <a:noFill/>
          </a:ln>
          <a:effectLst>
            <a:outerShdw dist="35921" dir="2700000" algn="ctr" rotWithShape="0">
              <a:schemeClr val="bg2"/>
            </a:outerShdw>
          </a:effec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endParaRPr lang="zh-CN" altLang="en-US" sz="1000" b="1">
              <a:solidFill>
                <a:srgbClr val="000000"/>
              </a:solidFill>
            </a:endParaRPr>
          </a:p>
        </p:txBody>
      </p:sp>
      <p:sp>
        <p:nvSpPr>
          <p:cNvPr id="37" name="Text Box 4"/>
          <p:cNvSpPr txBox="1">
            <a:spLocks noChangeArrowheads="1"/>
          </p:cNvSpPr>
          <p:nvPr/>
        </p:nvSpPr>
        <p:spPr bwMode="auto">
          <a:xfrm>
            <a:off x="492737" y="3635567"/>
            <a:ext cx="317013" cy="27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a:solidFill>
                  <a:schemeClr val="bg1"/>
                </a:solidFill>
                <a:latin typeface="Times New Roman" pitchFamily="18" charset="0"/>
              </a:rPr>
              <a:t>4</a:t>
            </a:r>
            <a:endParaRPr lang="zh-CN" altLang="en-US" b="1">
              <a:solidFill>
                <a:schemeClr val="bg1"/>
              </a:solidFill>
              <a:latin typeface="Times New Roman" pitchFamily="18" charset="0"/>
              <a:cs typeface="Times New Roman" pitchFamily="18" charset="0"/>
            </a:endParaRPr>
          </a:p>
        </p:txBody>
      </p:sp>
      <p:sp>
        <p:nvSpPr>
          <p:cNvPr id="38" name="Freeform 5"/>
          <p:cNvSpPr>
            <a:spLocks noChangeArrowheads="1"/>
          </p:cNvSpPr>
          <p:nvPr/>
        </p:nvSpPr>
        <p:spPr bwMode="auto">
          <a:xfrm>
            <a:off x="768195" y="3527521"/>
            <a:ext cx="5620762" cy="530731"/>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68388" tIns="34194" rIns="68388" bIns="34194"/>
          <a:lstStyle/>
          <a:p>
            <a:endParaRPr lang="zh-CN" altLang="en-US"/>
          </a:p>
        </p:txBody>
      </p:sp>
      <p:sp>
        <p:nvSpPr>
          <p:cNvPr id="39" name="Rectangle 6"/>
          <p:cNvSpPr>
            <a:spLocks noChangeArrowheads="1"/>
          </p:cNvSpPr>
          <p:nvPr/>
        </p:nvSpPr>
        <p:spPr bwMode="auto">
          <a:xfrm>
            <a:off x="966477" y="3548448"/>
            <a:ext cx="538092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p>
            <a:pPr marL="142475" lvl="1" indent="-141288" defTabSz="246957">
              <a:buFontTx/>
              <a:buChar char="•"/>
              <a:tabLst>
                <a:tab pos="6373379" algn="r"/>
              </a:tabLst>
            </a:pPr>
            <a:r>
              <a:rPr lang="zh-CN" altLang="en-US" sz="1600" b="1" dirty="0">
                <a:solidFill>
                  <a:srgbClr val="000000"/>
                </a:solidFill>
                <a:latin typeface="Times New Roman" pitchFamily="18" charset="0"/>
              </a:rPr>
              <a:t>由</a:t>
            </a:r>
            <a:r>
              <a:rPr lang="en-US" altLang="zh-CN" sz="1600" b="1" dirty="0">
                <a:solidFill>
                  <a:srgbClr val="FF0000"/>
                </a:solidFill>
                <a:latin typeface="Times New Roman" pitchFamily="18" charset="0"/>
              </a:rPr>
              <a:t>20</a:t>
            </a:r>
            <a:r>
              <a:rPr lang="zh-CN" altLang="en-US" sz="1600" b="1" dirty="0">
                <a:solidFill>
                  <a:srgbClr val="FF0000"/>
                </a:solidFill>
                <a:latin typeface="Times New Roman" pitchFamily="18" charset="0"/>
              </a:rPr>
              <a:t>家</a:t>
            </a:r>
            <a:r>
              <a:rPr lang="zh-CN" altLang="en-US" sz="1600" b="1" dirty="0">
                <a:solidFill>
                  <a:srgbClr val="000000"/>
                </a:solidFill>
                <a:latin typeface="Times New Roman" pitchFamily="18" charset="0"/>
              </a:rPr>
              <a:t>经纪人公司组成</a:t>
            </a:r>
            <a:r>
              <a:rPr lang="en-US" altLang="zh-CN" sz="1600" b="1" dirty="0">
                <a:solidFill>
                  <a:srgbClr val="FF0000"/>
                </a:solidFill>
                <a:latin typeface="Times New Roman" pitchFamily="18" charset="0"/>
              </a:rPr>
              <a:t>3</a:t>
            </a:r>
            <a:r>
              <a:rPr lang="zh-CN" altLang="en-US" sz="1600" b="1" dirty="0">
                <a:solidFill>
                  <a:srgbClr val="000000"/>
                </a:solidFill>
                <a:latin typeface="Times New Roman" pitchFamily="18" charset="0"/>
              </a:rPr>
              <a:t>个小组，负责</a:t>
            </a:r>
            <a:r>
              <a:rPr lang="zh-CN" altLang="en-US" sz="1600" b="1" dirty="0">
                <a:solidFill>
                  <a:srgbClr val="FF0000"/>
                </a:solidFill>
                <a:latin typeface="Times New Roman" pitchFamily="18" charset="0"/>
              </a:rPr>
              <a:t>计算</a:t>
            </a:r>
            <a:r>
              <a:rPr lang="zh-CN" altLang="en-US" sz="1600" b="1" dirty="0">
                <a:solidFill>
                  <a:srgbClr val="000000"/>
                </a:solidFill>
                <a:latin typeface="Times New Roman" pitchFamily="18" charset="0"/>
              </a:rPr>
              <a:t>当天</a:t>
            </a:r>
            <a:r>
              <a:rPr lang="zh-CN" altLang="en-US" sz="1600" b="1" dirty="0">
                <a:solidFill>
                  <a:srgbClr val="FF0000"/>
                </a:solidFill>
                <a:latin typeface="Times New Roman" pitchFamily="18" charset="0"/>
              </a:rPr>
              <a:t>各船型</a:t>
            </a:r>
            <a:r>
              <a:rPr lang="zh-CN" altLang="en-US" sz="1600" b="1" dirty="0">
                <a:solidFill>
                  <a:srgbClr val="000000"/>
                </a:solidFill>
                <a:latin typeface="Times New Roman" pitchFamily="18" charset="0"/>
              </a:rPr>
              <a:t>的</a:t>
            </a:r>
            <a:r>
              <a:rPr lang="zh-CN" altLang="en-US" sz="1600" b="1" dirty="0">
                <a:solidFill>
                  <a:srgbClr val="FF0000"/>
                </a:solidFill>
                <a:latin typeface="Times New Roman" pitchFamily="18" charset="0"/>
              </a:rPr>
              <a:t>运价指数</a:t>
            </a:r>
            <a:r>
              <a:rPr lang="zh-CN" altLang="en-US" sz="1600" b="1" dirty="0">
                <a:solidFill>
                  <a:srgbClr val="000000"/>
                </a:solidFill>
                <a:latin typeface="Times New Roman" pitchFamily="18" charset="0"/>
              </a:rPr>
              <a:t>。</a:t>
            </a:r>
            <a:endParaRPr lang="zh-CN" altLang="en-US" sz="1600" b="1" dirty="0">
              <a:solidFill>
                <a:srgbClr val="000000"/>
              </a:solidFill>
              <a:latin typeface="Times New Roman" pitchFamily="18" charset="0"/>
              <a:cs typeface="Times New Roman" pitchFamily="18" charset="0"/>
            </a:endParaRPr>
          </a:p>
        </p:txBody>
      </p:sp>
      <p:sp>
        <p:nvSpPr>
          <p:cNvPr id="40" name="AutoShape 3"/>
          <p:cNvSpPr>
            <a:spLocks noChangeArrowheads="1"/>
          </p:cNvSpPr>
          <p:nvPr/>
        </p:nvSpPr>
        <p:spPr bwMode="auto">
          <a:xfrm>
            <a:off x="318202" y="4308414"/>
            <a:ext cx="539042" cy="153888"/>
          </a:xfrm>
          <a:prstGeom prst="homePlate">
            <a:avLst>
              <a:gd name="adj" fmla="val 20273"/>
            </a:avLst>
          </a:prstGeom>
          <a:solidFill>
            <a:schemeClr val="accent1">
              <a:lumMod val="75000"/>
            </a:schemeClr>
          </a:solidFill>
          <a:ln>
            <a:noFill/>
          </a:ln>
          <a:effectLst>
            <a:outerShdw dist="35921" dir="2700000" algn="ctr" rotWithShape="0">
              <a:schemeClr val="bg2"/>
            </a:outerShdw>
          </a:effec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endParaRPr lang="zh-CN" altLang="en-US" sz="1000" b="1">
              <a:solidFill>
                <a:srgbClr val="000000"/>
              </a:solidFill>
            </a:endParaRPr>
          </a:p>
        </p:txBody>
      </p:sp>
      <p:sp>
        <p:nvSpPr>
          <p:cNvPr id="41" name="Text Box 4"/>
          <p:cNvSpPr txBox="1">
            <a:spLocks noChangeArrowheads="1"/>
          </p:cNvSpPr>
          <p:nvPr/>
        </p:nvSpPr>
        <p:spPr bwMode="auto">
          <a:xfrm>
            <a:off x="492737" y="4228039"/>
            <a:ext cx="317013" cy="27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dirty="0">
                <a:solidFill>
                  <a:schemeClr val="bg1"/>
                </a:solidFill>
                <a:latin typeface="Times New Roman" pitchFamily="18" charset="0"/>
              </a:rPr>
              <a:t>5</a:t>
            </a:r>
            <a:endParaRPr lang="zh-CN" altLang="en-US" b="1" dirty="0">
              <a:solidFill>
                <a:schemeClr val="bg1"/>
              </a:solidFill>
              <a:latin typeface="Times New Roman" pitchFamily="18" charset="0"/>
              <a:cs typeface="Times New Roman" pitchFamily="18" charset="0"/>
            </a:endParaRPr>
          </a:p>
        </p:txBody>
      </p:sp>
      <p:sp>
        <p:nvSpPr>
          <p:cNvPr id="42" name="Freeform 5"/>
          <p:cNvSpPr>
            <a:spLocks noChangeArrowheads="1"/>
          </p:cNvSpPr>
          <p:nvPr/>
        </p:nvSpPr>
        <p:spPr bwMode="auto">
          <a:xfrm>
            <a:off x="768195" y="4119993"/>
            <a:ext cx="5620762" cy="530731"/>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68388" tIns="34194" rIns="68388" bIns="34194"/>
          <a:lstStyle/>
          <a:p>
            <a:endParaRPr lang="zh-CN" altLang="en-US"/>
          </a:p>
        </p:txBody>
      </p:sp>
      <p:sp>
        <p:nvSpPr>
          <p:cNvPr id="43" name="Rectangle 6"/>
          <p:cNvSpPr>
            <a:spLocks noChangeArrowheads="1"/>
          </p:cNvSpPr>
          <p:nvPr/>
        </p:nvSpPr>
        <p:spPr bwMode="auto">
          <a:xfrm>
            <a:off x="966477" y="4201879"/>
            <a:ext cx="53809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p>
            <a:pPr marL="142475" lvl="1" indent="-141288" defTabSz="246957">
              <a:buFontTx/>
              <a:buChar char="•"/>
              <a:tabLst>
                <a:tab pos="6373379" algn="r"/>
              </a:tabLst>
            </a:pPr>
            <a:r>
              <a:rPr lang="zh-CN" altLang="en-US" sz="1200" b="1" dirty="0">
                <a:solidFill>
                  <a:srgbClr val="FF0000"/>
                </a:solidFill>
                <a:latin typeface="Times New Roman" pitchFamily="18" charset="0"/>
              </a:rPr>
              <a:t>操作方法</a:t>
            </a:r>
            <a:r>
              <a:rPr lang="zh-CN" altLang="en-US" sz="1200" b="1" dirty="0">
                <a:solidFill>
                  <a:srgbClr val="000000"/>
                </a:solidFill>
                <a:latin typeface="Times New Roman" pitchFamily="18" charset="0"/>
              </a:rPr>
              <a:t>是</a:t>
            </a:r>
            <a:r>
              <a:rPr lang="en-US" altLang="zh-CN" sz="1200" b="1" dirty="0">
                <a:solidFill>
                  <a:srgbClr val="000000"/>
                </a:solidFill>
                <a:latin typeface="Times New Roman" pitchFamily="18" charset="0"/>
              </a:rPr>
              <a:t>20</a:t>
            </a:r>
            <a:r>
              <a:rPr lang="zh-CN" altLang="en-US" sz="1200" b="1" dirty="0">
                <a:solidFill>
                  <a:srgbClr val="000000"/>
                </a:solidFill>
                <a:latin typeface="Times New Roman" pitchFamily="18" charset="0"/>
              </a:rPr>
              <a:t>家公司根据全球范围内收集的最新市场成交情况，计算出当天的运价指数，并在每个工作日的伦敦时间</a:t>
            </a:r>
            <a:r>
              <a:rPr lang="en-US" altLang="zh-CN" sz="1200" b="1" dirty="0">
                <a:solidFill>
                  <a:srgbClr val="000000"/>
                </a:solidFill>
                <a:latin typeface="Times New Roman" pitchFamily="18" charset="0"/>
              </a:rPr>
              <a:t>13</a:t>
            </a:r>
            <a:r>
              <a:rPr lang="zh-CN" altLang="en-US" sz="1200" b="1" dirty="0">
                <a:solidFill>
                  <a:srgbClr val="000000"/>
                </a:solidFill>
                <a:latin typeface="Times New Roman" pitchFamily="18" charset="0"/>
              </a:rPr>
              <a:t>：</a:t>
            </a:r>
            <a:r>
              <a:rPr lang="en-US" altLang="zh-CN" sz="1200" b="1" dirty="0">
                <a:solidFill>
                  <a:srgbClr val="000000"/>
                </a:solidFill>
                <a:latin typeface="Times New Roman" pitchFamily="18" charset="0"/>
              </a:rPr>
              <a:t>00</a:t>
            </a:r>
            <a:r>
              <a:rPr lang="zh-CN" altLang="en-US" sz="1200" b="1" dirty="0">
                <a:solidFill>
                  <a:srgbClr val="000000"/>
                </a:solidFill>
                <a:latin typeface="Times New Roman" pitchFamily="18" charset="0"/>
              </a:rPr>
              <a:t>正式对外发布。</a:t>
            </a:r>
            <a:endParaRPr lang="zh-CN" altLang="en-US" sz="1200"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516570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a:spLocks noChangeArrowheads="1"/>
          </p:cNvSpPr>
          <p:nvPr/>
        </p:nvSpPr>
        <p:spPr bwMode="auto">
          <a:xfrm>
            <a:off x="255580" y="620390"/>
            <a:ext cx="6404255" cy="1673830"/>
          </a:xfrm>
          <a:prstGeom prst="rect">
            <a:avLst/>
          </a:prstGeom>
          <a:noFill/>
          <a:ln w="9525">
            <a:noFill/>
            <a:miter lim="800000"/>
          </a:ln>
        </p:spPr>
        <p:txBody>
          <a:bodyPr wrap="square" lIns="57443" tIns="28721" rIns="57443" bIns="28721">
            <a:spAutoFit/>
          </a:bodyPr>
          <a:lstStyle/>
          <a:p>
            <a:pPr marL="285750" indent="-285750">
              <a:lnSpc>
                <a:spcPct val="150000"/>
              </a:lnSpc>
              <a:buFont typeface="Wingdings" pitchFamily="2" charset="2"/>
              <a:buChar char="Ø"/>
            </a:pPr>
            <a:r>
              <a:rPr lang="zh-CN" altLang="en-US" sz="1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油轮</a:t>
            </a:r>
            <a:r>
              <a:rPr lang="en-US" altLang="zh-CN" sz="1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2020</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2020</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年上半年受疫情冲击全球石油需求疲软，叠加供给过剩，原油期货出现升水结构。海上囤油需求推动</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月份</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VLCC</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运费收益升至历史高位，但是之后随着</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OPEC+</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减产协议生效，原油需求持续低迷以及浮式储油运力的释放，下半年原油油轮运费收益骤降并持续走低。</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2020</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年全年，</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VLCC</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即期平均收益约为</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53,000</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美金</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天，同比上涨</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28%</a:t>
            </a:r>
            <a:r>
              <a:rPr lang="zh-CN" altLang="en-US" sz="14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9" name="TextBox 1048613"/>
          <p:cNvSpPr txBox="1"/>
          <p:nvPr/>
        </p:nvSpPr>
        <p:spPr>
          <a:xfrm>
            <a:off x="257648" y="281691"/>
            <a:ext cx="235667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导论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航运最新进展</a:t>
            </a:r>
            <a:endParaRPr lang="zh-CN" altLang="en-US" sz="1600" b="1" dirty="0">
              <a:solidFill>
                <a:srgbClr val="004289"/>
              </a:solidFill>
              <a:ea typeface="黑体" panose="02010609060101010101" pitchFamily="49" charset="-122"/>
              <a:cs typeface="Arial" panose="020B060402020202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485" y="2278994"/>
            <a:ext cx="4785285" cy="2791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29983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3286413"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指数计算</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4" name="矩形 1"/>
          <p:cNvSpPr>
            <a:spLocks noChangeArrowheads="1"/>
          </p:cNvSpPr>
          <p:nvPr/>
        </p:nvSpPr>
        <p:spPr bwMode="auto">
          <a:xfrm>
            <a:off x="115170" y="694582"/>
            <a:ext cx="6482755" cy="3882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388" tIns="34194" rIns="68388" bIns="34194">
            <a:spAutoFit/>
          </a:bodyPr>
          <a:lstStyle/>
          <a:p>
            <a:pPr>
              <a:lnSpc>
                <a:spcPct val="125000"/>
              </a:lnSpc>
              <a:spcAft>
                <a:spcPts val="748"/>
              </a:spcAft>
            </a:pPr>
            <a:r>
              <a:rPr lang="zh-CN" altLang="en-US" sz="2100" b="1" dirty="0">
                <a:latin typeface="Times New Roman" pitchFamily="18" charset="0"/>
              </a:rPr>
              <a:t>航运运价指数计算方法</a:t>
            </a:r>
            <a:endParaRPr lang="en-US" altLang="zh-CN" sz="2100" b="1" dirty="0">
              <a:latin typeface="Times New Roman" pitchFamily="18" charset="0"/>
            </a:endParaRPr>
          </a:p>
          <a:p>
            <a:pPr algn="just">
              <a:lnSpc>
                <a:spcPct val="150000"/>
              </a:lnSpc>
            </a:pPr>
            <a:r>
              <a:rPr lang="en-US" altLang="zh-CN" b="1" dirty="0">
                <a:latin typeface="Times New Roman" pitchFamily="18" charset="0"/>
              </a:rPr>
              <a:t>BFI</a:t>
            </a:r>
            <a:r>
              <a:rPr lang="zh-CN" altLang="en-US" b="1" dirty="0">
                <a:latin typeface="Times New Roman" pitchFamily="18" charset="0"/>
              </a:rPr>
              <a:t>指数计算原理：</a:t>
            </a:r>
            <a:endParaRPr lang="en-US" altLang="zh-CN" b="1" dirty="0">
              <a:latin typeface="Times New Roman" pitchFamily="18" charset="0"/>
            </a:endParaRPr>
          </a:p>
          <a:p>
            <a:pPr algn="just">
              <a:lnSpc>
                <a:spcPct val="150000"/>
              </a:lnSpc>
            </a:pPr>
            <a:r>
              <a:rPr lang="en-US" altLang="zh-CN" b="1" dirty="0">
                <a:latin typeface="Times New Roman" pitchFamily="18" charset="0"/>
              </a:rPr>
              <a:t>        1985</a:t>
            </a:r>
            <a:r>
              <a:rPr lang="zh-CN" altLang="en-US" b="1" dirty="0">
                <a:latin typeface="Times New Roman" pitchFamily="18" charset="0"/>
              </a:rPr>
              <a:t>年</a:t>
            </a:r>
            <a:r>
              <a:rPr lang="en-US" altLang="zh-CN" b="1" dirty="0">
                <a:latin typeface="Times New Roman" pitchFamily="18" charset="0"/>
              </a:rPr>
              <a:t>1</a:t>
            </a:r>
            <a:r>
              <a:rPr lang="zh-CN" altLang="en-US" b="1" dirty="0">
                <a:latin typeface="Times New Roman" pitchFamily="18" charset="0"/>
              </a:rPr>
              <a:t>月</a:t>
            </a:r>
            <a:r>
              <a:rPr lang="en-US" altLang="zh-CN" b="1" dirty="0">
                <a:latin typeface="Times New Roman" pitchFamily="18" charset="0"/>
              </a:rPr>
              <a:t>4</a:t>
            </a:r>
            <a:r>
              <a:rPr lang="zh-CN" altLang="en-US" b="1" dirty="0">
                <a:latin typeface="Times New Roman" pitchFamily="18" charset="0"/>
              </a:rPr>
              <a:t>日波罗的海综合运价指数确定为</a:t>
            </a:r>
            <a:r>
              <a:rPr lang="en-US" altLang="zh-CN" b="1" dirty="0">
                <a:solidFill>
                  <a:srgbClr val="FF0000"/>
                </a:solidFill>
                <a:latin typeface="Times New Roman" pitchFamily="18" charset="0"/>
              </a:rPr>
              <a:t>1000</a:t>
            </a:r>
            <a:r>
              <a:rPr lang="zh-CN" altLang="en-US" b="1" dirty="0">
                <a:solidFill>
                  <a:srgbClr val="FF0000"/>
                </a:solidFill>
                <a:latin typeface="Times New Roman" pitchFamily="18" charset="0"/>
              </a:rPr>
              <a:t>点</a:t>
            </a:r>
            <a:r>
              <a:rPr lang="zh-CN" altLang="en-US" b="1" dirty="0">
                <a:latin typeface="Times New Roman" pitchFamily="18" charset="0"/>
              </a:rPr>
              <a:t>。</a:t>
            </a:r>
            <a:endParaRPr lang="en-US" altLang="zh-CN" b="1" dirty="0">
              <a:latin typeface="Times New Roman" pitchFamily="18" charset="0"/>
            </a:endParaRPr>
          </a:p>
          <a:p>
            <a:pPr algn="just">
              <a:lnSpc>
                <a:spcPct val="150000"/>
              </a:lnSpc>
            </a:pPr>
            <a:r>
              <a:rPr lang="zh-CN" altLang="en-US" b="1" dirty="0">
                <a:latin typeface="Times New Roman" pitchFamily="18" charset="0"/>
              </a:rPr>
              <a:t>        </a:t>
            </a:r>
            <a:r>
              <a:rPr lang="zh-CN" altLang="en-US" b="1" dirty="0">
                <a:solidFill>
                  <a:srgbClr val="FF0000"/>
                </a:solidFill>
                <a:latin typeface="Times New Roman" pitchFamily="18" charset="0"/>
              </a:rPr>
              <a:t>第一条</a:t>
            </a:r>
            <a:r>
              <a:rPr lang="zh-CN" altLang="en-US" b="1" dirty="0">
                <a:latin typeface="Times New Roman" pitchFamily="18" charset="0"/>
              </a:rPr>
              <a:t>航线的</a:t>
            </a:r>
            <a:r>
              <a:rPr lang="zh-CN" altLang="en-US" b="1" dirty="0">
                <a:solidFill>
                  <a:srgbClr val="FF0000"/>
                </a:solidFill>
                <a:latin typeface="Times New Roman" pitchFamily="18" charset="0"/>
              </a:rPr>
              <a:t>平均运价</a:t>
            </a:r>
            <a:r>
              <a:rPr lang="zh-CN" altLang="en-US" b="1" dirty="0">
                <a:latin typeface="Times New Roman" pitchFamily="18" charset="0"/>
              </a:rPr>
              <a:t>是</a:t>
            </a:r>
            <a:r>
              <a:rPr lang="en-US" altLang="zh-CN" b="1" dirty="0">
                <a:latin typeface="Times New Roman" pitchFamily="18" charset="0"/>
              </a:rPr>
              <a:t>9.078571</a:t>
            </a:r>
            <a:r>
              <a:rPr lang="zh-CN" altLang="en-US" b="1" dirty="0">
                <a:latin typeface="Times New Roman" pitchFamily="18" charset="0"/>
              </a:rPr>
              <a:t>美元</a:t>
            </a:r>
            <a:r>
              <a:rPr lang="en-US" altLang="zh-CN" b="1" dirty="0">
                <a:latin typeface="Times New Roman" pitchFamily="18" charset="0"/>
              </a:rPr>
              <a:t>/</a:t>
            </a:r>
            <a:r>
              <a:rPr lang="zh-CN" altLang="en-US" b="1" dirty="0">
                <a:latin typeface="Times New Roman" pitchFamily="18" charset="0"/>
              </a:rPr>
              <a:t>吨，该航线有</a:t>
            </a:r>
            <a:r>
              <a:rPr lang="en-US" altLang="zh-CN" b="1" dirty="0">
                <a:solidFill>
                  <a:srgbClr val="FF0000"/>
                </a:solidFill>
                <a:latin typeface="Times New Roman" pitchFamily="18" charset="0"/>
              </a:rPr>
              <a:t>20%</a:t>
            </a:r>
            <a:r>
              <a:rPr lang="zh-CN" altLang="en-US" b="1" dirty="0">
                <a:latin typeface="Times New Roman" pitchFamily="18" charset="0"/>
              </a:rPr>
              <a:t>的</a:t>
            </a:r>
            <a:r>
              <a:rPr lang="zh-CN" altLang="en-US" b="1" dirty="0">
                <a:solidFill>
                  <a:srgbClr val="FF0000"/>
                </a:solidFill>
                <a:latin typeface="Times New Roman" pitchFamily="18" charset="0"/>
              </a:rPr>
              <a:t>权重</a:t>
            </a:r>
            <a:r>
              <a:rPr lang="zh-CN" altLang="en-US" b="1" dirty="0">
                <a:latin typeface="Times New Roman" pitchFamily="18" charset="0"/>
              </a:rPr>
              <a:t>，从而得出该航线</a:t>
            </a:r>
            <a:r>
              <a:rPr lang="zh-CN" altLang="en-US" b="1" dirty="0">
                <a:solidFill>
                  <a:srgbClr val="FF0000"/>
                </a:solidFill>
                <a:latin typeface="Times New Roman" pitchFamily="18" charset="0"/>
              </a:rPr>
              <a:t>指数贡献率</a:t>
            </a:r>
            <a:r>
              <a:rPr lang="zh-CN" altLang="en-US" b="1" dirty="0">
                <a:latin typeface="Times New Roman" pitchFamily="18" charset="0"/>
              </a:rPr>
              <a:t>为</a:t>
            </a:r>
            <a:r>
              <a:rPr lang="en-US" altLang="zh-CN" b="1" dirty="0">
                <a:latin typeface="Times New Roman" pitchFamily="18" charset="0"/>
              </a:rPr>
              <a:t>1000</a:t>
            </a:r>
            <a:r>
              <a:rPr lang="zh-CN" altLang="en-US" b="1" dirty="0">
                <a:latin typeface="Times New Roman" pitchFamily="18" charset="0"/>
              </a:rPr>
              <a:t>*</a:t>
            </a:r>
            <a:r>
              <a:rPr lang="en-US" altLang="zh-CN" b="1" dirty="0">
                <a:latin typeface="Times New Roman" pitchFamily="18" charset="0"/>
              </a:rPr>
              <a:t>20%=200</a:t>
            </a:r>
            <a:r>
              <a:rPr lang="zh-CN" altLang="en-US" b="1" dirty="0">
                <a:latin typeface="Times New Roman" pitchFamily="18" charset="0"/>
              </a:rPr>
              <a:t>，第一条航线的的</a:t>
            </a:r>
            <a:r>
              <a:rPr lang="zh-CN" altLang="en-US" b="1" dirty="0">
                <a:solidFill>
                  <a:srgbClr val="FF0000"/>
                </a:solidFill>
                <a:latin typeface="Times New Roman" pitchFamily="18" charset="0"/>
              </a:rPr>
              <a:t>权重换算因数</a:t>
            </a:r>
            <a:r>
              <a:rPr lang="zh-CN" altLang="en-US" b="1" dirty="0">
                <a:latin typeface="Times New Roman" pitchFamily="18" charset="0"/>
              </a:rPr>
              <a:t>为</a:t>
            </a:r>
            <a:r>
              <a:rPr lang="en-US" altLang="zh-CN" b="1" dirty="0">
                <a:solidFill>
                  <a:srgbClr val="FF0000"/>
                </a:solidFill>
                <a:latin typeface="Times New Roman" pitchFamily="18" charset="0"/>
              </a:rPr>
              <a:t>200/9.078571=22.029898</a:t>
            </a:r>
            <a:r>
              <a:rPr lang="zh-CN" altLang="en-US" b="1" dirty="0">
                <a:latin typeface="Times New Roman" pitchFamily="18" charset="0"/>
              </a:rPr>
              <a:t>，以后该航线的权重换算因数就</a:t>
            </a:r>
            <a:r>
              <a:rPr lang="zh-CN" altLang="en-US" b="1" dirty="0">
                <a:solidFill>
                  <a:srgbClr val="FF0000"/>
                </a:solidFill>
                <a:latin typeface="Times New Roman" pitchFamily="18" charset="0"/>
              </a:rPr>
              <a:t>固定</a:t>
            </a:r>
            <a:r>
              <a:rPr lang="zh-CN" altLang="en-US" b="1" dirty="0">
                <a:latin typeface="Times New Roman" pitchFamily="18" charset="0"/>
              </a:rPr>
              <a:t>为</a:t>
            </a:r>
            <a:r>
              <a:rPr lang="en-US" altLang="zh-CN" b="1" dirty="0">
                <a:latin typeface="Times New Roman" pitchFamily="18" charset="0"/>
              </a:rPr>
              <a:t>22.029898</a:t>
            </a:r>
            <a:r>
              <a:rPr lang="zh-CN" altLang="en-US" b="1" dirty="0">
                <a:latin typeface="Times New Roman" pitchFamily="18" charset="0"/>
              </a:rPr>
              <a:t>。</a:t>
            </a:r>
            <a:endParaRPr lang="en-US" altLang="zh-CN" b="1" dirty="0">
              <a:latin typeface="Times New Roman" pitchFamily="18" charset="0"/>
            </a:endParaRPr>
          </a:p>
          <a:p>
            <a:pPr algn="just">
              <a:lnSpc>
                <a:spcPct val="150000"/>
              </a:lnSpc>
            </a:pPr>
            <a:r>
              <a:rPr lang="en-US" altLang="zh-CN" b="1" dirty="0">
                <a:latin typeface="Times New Roman" pitchFamily="18" charset="0"/>
              </a:rPr>
              <a:t>        </a:t>
            </a:r>
            <a:r>
              <a:rPr lang="zh-CN" altLang="en-US" b="1" dirty="0">
                <a:solidFill>
                  <a:srgbClr val="FF0000"/>
                </a:solidFill>
                <a:latin typeface="Times New Roman" pitchFamily="18" charset="0"/>
              </a:rPr>
              <a:t>以此类推</a:t>
            </a:r>
            <a:r>
              <a:rPr lang="zh-CN" altLang="en-US" b="1" dirty="0">
                <a:latin typeface="Times New Roman" pitchFamily="18" charset="0"/>
              </a:rPr>
              <a:t>其余航线的权重换算因数。各航线的权重换算因素</a:t>
            </a:r>
            <a:r>
              <a:rPr lang="zh-CN" altLang="en-US" b="1" dirty="0">
                <a:solidFill>
                  <a:srgbClr val="FF0000"/>
                </a:solidFill>
                <a:latin typeface="Times New Roman" pitchFamily="18" charset="0"/>
              </a:rPr>
              <a:t>只有</a:t>
            </a:r>
            <a:r>
              <a:rPr lang="zh-CN" altLang="en-US" b="1" dirty="0">
                <a:latin typeface="Times New Roman" pitchFamily="18" charset="0"/>
              </a:rPr>
              <a:t>在当</a:t>
            </a:r>
            <a:r>
              <a:rPr lang="zh-CN" altLang="en-US" b="1" dirty="0">
                <a:solidFill>
                  <a:srgbClr val="FF0000"/>
                </a:solidFill>
                <a:latin typeface="Times New Roman" pitchFamily="18" charset="0"/>
              </a:rPr>
              <a:t>航线</a:t>
            </a:r>
            <a:r>
              <a:rPr lang="zh-CN" altLang="en-US" b="1" dirty="0">
                <a:latin typeface="Times New Roman" pitchFamily="18" charset="0"/>
              </a:rPr>
              <a:t>发生</a:t>
            </a:r>
            <a:r>
              <a:rPr lang="zh-CN" altLang="en-US" b="1" dirty="0">
                <a:solidFill>
                  <a:srgbClr val="FF0000"/>
                </a:solidFill>
                <a:latin typeface="Times New Roman" pitchFamily="18" charset="0"/>
              </a:rPr>
              <a:t>变化时</a:t>
            </a:r>
            <a:r>
              <a:rPr lang="zh-CN" altLang="en-US" b="1" dirty="0">
                <a:latin typeface="Times New Roman" pitchFamily="18" charset="0"/>
              </a:rPr>
              <a:t>，</a:t>
            </a:r>
            <a:r>
              <a:rPr lang="zh-CN" altLang="en-US" b="1" dirty="0">
                <a:solidFill>
                  <a:srgbClr val="FF0000"/>
                </a:solidFill>
                <a:latin typeface="Times New Roman" pitchFamily="18" charset="0"/>
              </a:rPr>
              <a:t>才</a:t>
            </a:r>
            <a:r>
              <a:rPr lang="zh-CN" altLang="en-US" b="1" dirty="0">
                <a:latin typeface="Times New Roman" pitchFamily="18" charset="0"/>
              </a:rPr>
              <a:t>会相应随之</a:t>
            </a:r>
            <a:r>
              <a:rPr lang="zh-CN" altLang="en-US" b="1" dirty="0">
                <a:solidFill>
                  <a:srgbClr val="FF0000"/>
                </a:solidFill>
                <a:latin typeface="Times New Roman" pitchFamily="18" charset="0"/>
              </a:rPr>
              <a:t>调整</a:t>
            </a:r>
            <a:r>
              <a:rPr lang="zh-CN" altLang="en-US" b="1" dirty="0">
                <a:latin typeface="Times New Roman" pitchFamily="18" charset="0"/>
              </a:rPr>
              <a:t>。</a:t>
            </a:r>
          </a:p>
        </p:txBody>
      </p:sp>
    </p:spTree>
    <p:extLst>
      <p:ext uri="{BB962C8B-B14F-4D97-AF65-F5344CB8AC3E}">
        <p14:creationId xmlns:p14="http://schemas.microsoft.com/office/powerpoint/2010/main" val="1050169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3286413"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指数计算</a:t>
            </a:r>
            <a:endParaRPr lang="zh-CN" altLang="en-US" sz="1600" b="1" dirty="0">
              <a:solidFill>
                <a:srgbClr val="004289"/>
              </a:solidFill>
              <a:ea typeface="黑体" panose="02010609060101010101" pitchFamily="49" charset="-122"/>
              <a:cs typeface="Arial" panose="020B0604020202020204" pitchFamily="34" charset="0"/>
            </a:endParaRPr>
          </a:p>
        </p:txBody>
      </p:sp>
      <p:pic>
        <p:nvPicPr>
          <p:cNvPr id="3"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647" y="1085209"/>
            <a:ext cx="5543587" cy="3510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
          <p:cNvSpPr txBox="1">
            <a:spLocks noChangeArrowheads="1"/>
          </p:cNvSpPr>
          <p:nvPr/>
        </p:nvSpPr>
        <p:spPr bwMode="auto">
          <a:xfrm>
            <a:off x="1653934" y="786005"/>
            <a:ext cx="3573826" cy="29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388" tIns="34194" rIns="68388" bIns="34194">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500" b="1">
                <a:latin typeface="Times New Roman" pitchFamily="18" charset="0"/>
              </a:rPr>
              <a:t>表</a:t>
            </a:r>
            <a:r>
              <a:rPr lang="en-US" altLang="zh-CN" sz="1500" b="1">
                <a:latin typeface="Times New Roman" pitchFamily="18" charset="0"/>
              </a:rPr>
              <a:t>1-1 </a:t>
            </a:r>
            <a:r>
              <a:rPr lang="zh-CN" altLang="en-US" sz="1500" b="1">
                <a:latin typeface="Times New Roman" pitchFamily="18" charset="0"/>
              </a:rPr>
              <a:t>各航线的权重换算因数</a:t>
            </a:r>
          </a:p>
        </p:txBody>
      </p:sp>
      <p:sp>
        <p:nvSpPr>
          <p:cNvPr id="2" name="矩形 1"/>
          <p:cNvSpPr/>
          <p:nvPr/>
        </p:nvSpPr>
        <p:spPr>
          <a:xfrm>
            <a:off x="4952115" y="1052438"/>
            <a:ext cx="1296144" cy="337072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4454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3286413"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指数计算</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3" name="矩形 1"/>
          <p:cNvSpPr>
            <a:spLocks noChangeArrowheads="1"/>
          </p:cNvSpPr>
          <p:nvPr/>
        </p:nvSpPr>
        <p:spPr bwMode="auto">
          <a:xfrm>
            <a:off x="80738" y="648276"/>
            <a:ext cx="6603861" cy="644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388" tIns="34194" rIns="68388" bIns="34194">
            <a:spAutoFit/>
          </a:bodyPr>
          <a:lstStyle/>
          <a:p>
            <a:pPr indent="322943" algn="just">
              <a:lnSpc>
                <a:spcPct val="125000"/>
              </a:lnSpc>
            </a:pPr>
            <a:r>
              <a:rPr lang="zh-CN" altLang="en-US" sz="1500" b="1">
                <a:latin typeface="Times New Roman" pitchFamily="18" charset="0"/>
              </a:rPr>
              <a:t>以后指数的计算用</a:t>
            </a:r>
            <a:r>
              <a:rPr lang="zh-CN" altLang="en-US" sz="1500" b="1">
                <a:solidFill>
                  <a:srgbClr val="FF0000"/>
                </a:solidFill>
                <a:latin typeface="Times New Roman" pitchFamily="18" charset="0"/>
              </a:rPr>
              <a:t>当天航线平均运费</a:t>
            </a:r>
            <a:r>
              <a:rPr lang="zh-CN" altLang="en-US" sz="1500" b="1">
                <a:latin typeface="Times New Roman" pitchFamily="18" charset="0"/>
              </a:rPr>
              <a:t>乘以</a:t>
            </a:r>
            <a:r>
              <a:rPr lang="zh-CN" altLang="en-US" sz="1500" b="1">
                <a:solidFill>
                  <a:srgbClr val="FF0000"/>
                </a:solidFill>
                <a:latin typeface="Times New Roman" pitchFamily="18" charset="0"/>
              </a:rPr>
              <a:t>权重换算因数</a:t>
            </a:r>
            <a:r>
              <a:rPr lang="zh-CN" altLang="en-US" sz="1500" b="1">
                <a:latin typeface="Times New Roman" pitchFamily="18" charset="0"/>
              </a:rPr>
              <a:t>，得出指数贡献率，相加的结果为当天的</a:t>
            </a:r>
            <a:r>
              <a:rPr lang="en-US" altLang="zh-CN" sz="1500" b="1">
                <a:latin typeface="Times New Roman" pitchFamily="18" charset="0"/>
              </a:rPr>
              <a:t>BFI</a:t>
            </a:r>
            <a:r>
              <a:rPr lang="zh-CN" altLang="en-US" sz="1500" b="1">
                <a:latin typeface="Times New Roman" pitchFamily="18" charset="0"/>
              </a:rPr>
              <a:t>。</a:t>
            </a:r>
            <a:r>
              <a:rPr lang="en-US" altLang="zh-CN" sz="1500" b="1">
                <a:latin typeface="Times New Roman" pitchFamily="18" charset="0"/>
              </a:rPr>
              <a:t>BCI</a:t>
            </a:r>
            <a:r>
              <a:rPr lang="zh-CN" altLang="en-US" sz="1500" b="1">
                <a:latin typeface="Times New Roman" pitchFamily="18" charset="0"/>
              </a:rPr>
              <a:t>和</a:t>
            </a:r>
            <a:r>
              <a:rPr lang="en-US" altLang="zh-CN" sz="1500" b="1">
                <a:latin typeface="Times New Roman" pitchFamily="18" charset="0"/>
              </a:rPr>
              <a:t>BPI</a:t>
            </a:r>
            <a:r>
              <a:rPr lang="zh-CN" altLang="en-US" sz="1500" b="1">
                <a:latin typeface="Times New Roman" pitchFamily="18" charset="0"/>
              </a:rPr>
              <a:t>指数的计算原理与</a:t>
            </a:r>
            <a:r>
              <a:rPr lang="en-US" altLang="zh-CN" sz="1500" b="1">
                <a:latin typeface="Times New Roman" pitchFamily="18" charset="0"/>
              </a:rPr>
              <a:t>BFI</a:t>
            </a:r>
            <a:r>
              <a:rPr lang="zh-CN" altLang="en-US" sz="1500" b="1">
                <a:latin typeface="Times New Roman" pitchFamily="18" charset="0"/>
              </a:rPr>
              <a:t>指数相同。</a:t>
            </a:r>
            <a:endParaRPr lang="zh-CN" altLang="en-US" sz="1500">
              <a:latin typeface="Times New Roman" pitchFamily="18" charset="0"/>
            </a:endParaRPr>
          </a:p>
        </p:txBody>
      </p:sp>
      <p:pic>
        <p:nvPicPr>
          <p:cNvPr id="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502" y="1513831"/>
            <a:ext cx="4255347" cy="322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
          <p:cNvSpPr txBox="1">
            <a:spLocks noChangeArrowheads="1"/>
          </p:cNvSpPr>
          <p:nvPr/>
        </p:nvSpPr>
        <p:spPr bwMode="auto">
          <a:xfrm>
            <a:off x="1582695" y="1250246"/>
            <a:ext cx="3573826" cy="28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388" tIns="34194" rIns="68388" bIns="34194">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400" b="1" dirty="0">
                <a:latin typeface="Times New Roman" pitchFamily="18" charset="0"/>
              </a:rPr>
              <a:t>表</a:t>
            </a:r>
            <a:r>
              <a:rPr lang="en-US" altLang="zh-CN" sz="1400" b="1" dirty="0">
                <a:latin typeface="Times New Roman" pitchFamily="18" charset="0"/>
              </a:rPr>
              <a:t>1-2 </a:t>
            </a:r>
            <a:r>
              <a:rPr lang="zh-CN" altLang="en-US" sz="1400" b="1" dirty="0">
                <a:latin typeface="Times New Roman" pitchFamily="18" charset="0"/>
              </a:rPr>
              <a:t>各航线的指数贡献率</a:t>
            </a:r>
          </a:p>
        </p:txBody>
      </p:sp>
    </p:spTree>
    <p:extLst>
      <p:ext uri="{BB962C8B-B14F-4D97-AF65-F5344CB8AC3E}">
        <p14:creationId xmlns:p14="http://schemas.microsoft.com/office/powerpoint/2010/main" val="1667151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3286413"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指数计算</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3" name="矩形 2"/>
          <p:cNvSpPr/>
          <p:nvPr/>
        </p:nvSpPr>
        <p:spPr>
          <a:xfrm>
            <a:off x="236277" y="675584"/>
            <a:ext cx="6293971" cy="3958518"/>
          </a:xfrm>
          <a:prstGeom prst="rect">
            <a:avLst/>
          </a:prstGeom>
        </p:spPr>
        <p:txBody>
          <a:bodyPr lIns="68388" tIns="34194" rIns="68388" bIns="34194">
            <a:spAutoFit/>
          </a:bodyPr>
          <a:lstStyle/>
          <a:p>
            <a:pPr>
              <a:lnSpc>
                <a:spcPct val="125000"/>
              </a:lnSpc>
              <a:spcAft>
                <a:spcPts val="598"/>
              </a:spcAft>
              <a:defRPr/>
            </a:pPr>
            <a:r>
              <a:rPr lang="en-US" altLang="zh-CN" sz="2100" b="1" dirty="0">
                <a:latin typeface="Times New Roman" panose="02020603050405020304" pitchFamily="18" charset="0"/>
              </a:rPr>
              <a:t>BDI</a:t>
            </a:r>
            <a:r>
              <a:rPr lang="zh-CN" altLang="en-US" sz="2100" b="1" dirty="0">
                <a:latin typeface="Times New Roman" panose="02020603050405020304" pitchFamily="18" charset="0"/>
              </a:rPr>
              <a:t>指数计算原理：</a:t>
            </a:r>
            <a:endParaRPr lang="en-US" altLang="zh-CN" sz="2100" b="1" dirty="0">
              <a:latin typeface="Times New Roman" panose="02020603050405020304" pitchFamily="18" charset="0"/>
            </a:endParaRPr>
          </a:p>
          <a:p>
            <a:pPr>
              <a:lnSpc>
                <a:spcPct val="150000"/>
              </a:lnSpc>
              <a:spcAft>
                <a:spcPts val="748"/>
              </a:spcAft>
              <a:defRPr/>
            </a:pPr>
            <a:r>
              <a:rPr lang="en-US" altLang="zh-CN" b="1" dirty="0">
                <a:latin typeface="Times New Roman" panose="02020603050405020304" pitchFamily="18" charset="0"/>
              </a:rPr>
              <a:t>        BDI</a:t>
            </a:r>
            <a:r>
              <a:rPr lang="zh-CN" altLang="en-US" b="1" dirty="0">
                <a:latin typeface="Times New Roman" panose="02020603050405020304" pitchFamily="18" charset="0"/>
              </a:rPr>
              <a:t>指数的计算方法是将</a:t>
            </a:r>
            <a:r>
              <a:rPr lang="en-US" altLang="zh-CN" b="1" dirty="0">
                <a:solidFill>
                  <a:srgbClr val="FF0000"/>
                </a:solidFill>
                <a:latin typeface="Times New Roman" panose="02020603050405020304" pitchFamily="18" charset="0"/>
              </a:rPr>
              <a:t>BPI</a:t>
            </a:r>
            <a:r>
              <a:rPr lang="zh-CN" altLang="en-US" b="1" dirty="0">
                <a:latin typeface="Times New Roman" panose="02020603050405020304" pitchFamily="18" charset="0"/>
              </a:rPr>
              <a:t>、</a:t>
            </a:r>
            <a:r>
              <a:rPr lang="en-US" altLang="zh-CN" b="1" dirty="0">
                <a:solidFill>
                  <a:srgbClr val="FF0000"/>
                </a:solidFill>
                <a:latin typeface="Times New Roman" panose="02020603050405020304" pitchFamily="18" charset="0"/>
              </a:rPr>
              <a:t>BCI</a:t>
            </a:r>
            <a:r>
              <a:rPr lang="zh-CN" altLang="en-US" b="1" dirty="0">
                <a:latin typeface="Times New Roman" panose="02020603050405020304" pitchFamily="18" charset="0"/>
              </a:rPr>
              <a:t>、</a:t>
            </a:r>
            <a:r>
              <a:rPr lang="en-US" altLang="zh-CN" b="1" dirty="0">
                <a:solidFill>
                  <a:srgbClr val="FF0000"/>
                </a:solidFill>
                <a:latin typeface="Times New Roman" panose="02020603050405020304" pitchFamily="18" charset="0"/>
              </a:rPr>
              <a:t>BHI</a:t>
            </a:r>
            <a:r>
              <a:rPr lang="zh-CN" altLang="en-US" b="1" dirty="0">
                <a:latin typeface="Times New Roman" panose="02020603050405020304" pitchFamily="18" charset="0"/>
              </a:rPr>
              <a:t>指数</a:t>
            </a:r>
            <a:r>
              <a:rPr lang="zh-CN" altLang="en-US" b="1" dirty="0">
                <a:solidFill>
                  <a:srgbClr val="FF0000"/>
                </a:solidFill>
                <a:latin typeface="Times New Roman" panose="02020603050405020304" pitchFamily="18" charset="0"/>
              </a:rPr>
              <a:t>相加取平均值</a:t>
            </a:r>
            <a:r>
              <a:rPr lang="zh-CN" altLang="en-US" b="1" dirty="0">
                <a:latin typeface="Times New Roman" panose="02020603050405020304" pitchFamily="18" charset="0"/>
              </a:rPr>
              <a:t>，然后</a:t>
            </a:r>
            <a:r>
              <a:rPr lang="zh-CN" altLang="en-US" b="1" dirty="0">
                <a:solidFill>
                  <a:srgbClr val="FF0000"/>
                </a:solidFill>
                <a:latin typeface="Times New Roman" panose="02020603050405020304" pitchFamily="18" charset="0"/>
              </a:rPr>
              <a:t>乘</a:t>
            </a:r>
            <a:r>
              <a:rPr lang="zh-CN" altLang="en-US" b="1" dirty="0">
                <a:latin typeface="Times New Roman" panose="02020603050405020304" pitchFamily="18" charset="0"/>
              </a:rPr>
              <a:t>以一个</a:t>
            </a:r>
            <a:r>
              <a:rPr lang="zh-CN" altLang="en-US" b="1" dirty="0">
                <a:solidFill>
                  <a:srgbClr val="FF0000"/>
                </a:solidFill>
                <a:latin typeface="Times New Roman" panose="02020603050405020304" pitchFamily="18" charset="0"/>
              </a:rPr>
              <a:t>固定</a:t>
            </a:r>
            <a:r>
              <a:rPr lang="zh-CN" altLang="en-US" b="1" dirty="0">
                <a:latin typeface="Times New Roman" panose="02020603050405020304" pitchFamily="18" charset="0"/>
              </a:rPr>
              <a:t>的</a:t>
            </a:r>
            <a:r>
              <a:rPr lang="zh-CN" altLang="en-US" b="1" dirty="0">
                <a:solidFill>
                  <a:srgbClr val="FF0000"/>
                </a:solidFill>
                <a:latin typeface="Times New Roman" panose="02020603050405020304" pitchFamily="18" charset="0"/>
              </a:rPr>
              <a:t>换算系数</a:t>
            </a:r>
            <a:r>
              <a:rPr lang="en-US" altLang="zh-CN" b="1" dirty="0">
                <a:solidFill>
                  <a:srgbClr val="FF0000"/>
                </a:solidFill>
                <a:latin typeface="Times New Roman" panose="02020603050405020304" pitchFamily="18" charset="0"/>
              </a:rPr>
              <a:t>0.998007990</a:t>
            </a:r>
            <a:r>
              <a:rPr lang="zh-CN" altLang="en-US" b="1" dirty="0">
                <a:latin typeface="Times New Roman" panose="02020603050405020304" pitchFamily="18" charset="0"/>
              </a:rPr>
              <a:t>得出。</a:t>
            </a:r>
            <a:endParaRPr lang="en-US" altLang="zh-CN" b="1" dirty="0">
              <a:latin typeface="Times New Roman" panose="02020603050405020304" pitchFamily="18" charset="0"/>
            </a:endParaRPr>
          </a:p>
          <a:p>
            <a:pPr indent="341940">
              <a:lnSpc>
                <a:spcPct val="150000"/>
              </a:lnSpc>
              <a:defRPr/>
            </a:pPr>
            <a:r>
              <a:rPr lang="zh-CN" altLang="en-US" b="1" dirty="0">
                <a:solidFill>
                  <a:srgbClr val="FF0000"/>
                </a:solidFill>
                <a:latin typeface="Times New Roman" panose="02020603050405020304" pitchFamily="18" charset="0"/>
              </a:rPr>
              <a:t>以</a:t>
            </a:r>
            <a:r>
              <a:rPr lang="en-US" altLang="zh-CN" b="1" dirty="0">
                <a:latin typeface="Times New Roman" panose="02020603050405020304" pitchFamily="18" charset="0"/>
              </a:rPr>
              <a:t>2000</a:t>
            </a:r>
            <a:r>
              <a:rPr lang="zh-CN" altLang="en-US" b="1" dirty="0">
                <a:latin typeface="Times New Roman" panose="02020603050405020304" pitchFamily="18" charset="0"/>
              </a:rPr>
              <a:t>年</a:t>
            </a:r>
            <a:r>
              <a:rPr lang="en-US" altLang="zh-CN" b="1" dirty="0">
                <a:latin typeface="Times New Roman" panose="02020603050405020304" pitchFamily="18" charset="0"/>
              </a:rPr>
              <a:t>3</a:t>
            </a:r>
            <a:r>
              <a:rPr lang="zh-CN" altLang="en-US" b="1" dirty="0">
                <a:latin typeface="Times New Roman" panose="02020603050405020304" pitchFamily="18" charset="0"/>
              </a:rPr>
              <a:t>月</a:t>
            </a:r>
            <a:r>
              <a:rPr lang="en-US" altLang="zh-CN" b="1" dirty="0">
                <a:latin typeface="Times New Roman" panose="02020603050405020304" pitchFamily="18" charset="0"/>
              </a:rPr>
              <a:t>31</a:t>
            </a:r>
            <a:r>
              <a:rPr lang="zh-CN" altLang="en-US" b="1" dirty="0">
                <a:latin typeface="Times New Roman" panose="02020603050405020304" pitchFamily="18" charset="0"/>
              </a:rPr>
              <a:t>日数据</a:t>
            </a:r>
            <a:r>
              <a:rPr lang="zh-CN" altLang="en-US" b="1" dirty="0">
                <a:solidFill>
                  <a:srgbClr val="FF0000"/>
                </a:solidFill>
                <a:latin typeface="Times New Roman" panose="02020603050405020304" pitchFamily="18" charset="0"/>
              </a:rPr>
              <a:t>为例</a:t>
            </a:r>
            <a:r>
              <a:rPr lang="zh-CN" altLang="en-US" b="1" dirty="0">
                <a:latin typeface="Times New Roman" panose="02020603050405020304" pitchFamily="18" charset="0"/>
              </a:rPr>
              <a:t>：</a:t>
            </a:r>
            <a:endParaRPr lang="en-US" altLang="zh-CN" b="1" dirty="0">
              <a:latin typeface="Times New Roman" panose="02020603050405020304" pitchFamily="18" charset="0"/>
            </a:endParaRPr>
          </a:p>
          <a:p>
            <a:pPr indent="341940">
              <a:lnSpc>
                <a:spcPct val="150000"/>
              </a:lnSpc>
              <a:defRPr/>
            </a:pPr>
            <a:r>
              <a:rPr lang="en-US" altLang="zh-CN" b="1" dirty="0">
                <a:latin typeface="Times New Roman" panose="02020603050405020304" pitchFamily="18" charset="0"/>
              </a:rPr>
              <a:t>BHI  1157</a:t>
            </a:r>
            <a:r>
              <a:rPr lang="zh-CN" altLang="en-US" b="1" dirty="0">
                <a:latin typeface="Times New Roman" panose="02020603050405020304" pitchFamily="18" charset="0"/>
              </a:rPr>
              <a:t>点</a:t>
            </a:r>
            <a:endParaRPr lang="en-US" altLang="zh-CN" b="1" dirty="0">
              <a:latin typeface="Times New Roman" panose="02020603050405020304" pitchFamily="18" charset="0"/>
            </a:endParaRPr>
          </a:p>
          <a:p>
            <a:pPr indent="341940">
              <a:lnSpc>
                <a:spcPct val="150000"/>
              </a:lnSpc>
              <a:defRPr/>
            </a:pPr>
            <a:r>
              <a:rPr lang="en-US" altLang="zh-CN" b="1" dirty="0">
                <a:latin typeface="Times New Roman" panose="02020603050405020304" pitchFamily="18" charset="0"/>
              </a:rPr>
              <a:t>BPI  1557</a:t>
            </a:r>
            <a:r>
              <a:rPr lang="zh-CN" altLang="en-US" b="1" dirty="0">
                <a:latin typeface="Times New Roman" panose="02020603050405020304" pitchFamily="18" charset="0"/>
              </a:rPr>
              <a:t>点</a:t>
            </a:r>
            <a:endParaRPr lang="en-US" altLang="zh-CN" b="1" dirty="0">
              <a:latin typeface="Times New Roman" panose="02020603050405020304" pitchFamily="18" charset="0"/>
            </a:endParaRPr>
          </a:p>
          <a:p>
            <a:pPr indent="341940">
              <a:lnSpc>
                <a:spcPct val="150000"/>
              </a:lnSpc>
              <a:defRPr/>
            </a:pPr>
            <a:r>
              <a:rPr lang="en-US" altLang="zh-CN" b="1" dirty="0">
                <a:latin typeface="Times New Roman" panose="02020603050405020304" pitchFamily="18" charset="0"/>
              </a:rPr>
              <a:t>BCI  2275</a:t>
            </a:r>
            <a:r>
              <a:rPr lang="zh-CN" altLang="en-US" b="1" dirty="0">
                <a:latin typeface="Times New Roman" panose="02020603050405020304" pitchFamily="18" charset="0"/>
              </a:rPr>
              <a:t>点</a:t>
            </a:r>
            <a:endParaRPr lang="en-US" altLang="zh-CN" b="1" dirty="0">
              <a:latin typeface="Times New Roman" panose="02020603050405020304" pitchFamily="18" charset="0"/>
            </a:endParaRPr>
          </a:p>
          <a:p>
            <a:pPr indent="341940">
              <a:lnSpc>
                <a:spcPct val="150000"/>
              </a:lnSpc>
              <a:defRPr/>
            </a:pPr>
            <a:r>
              <a:rPr lang="zh-CN" altLang="en-US" b="1" dirty="0">
                <a:latin typeface="Times New Roman" panose="02020603050405020304" pitchFamily="18" charset="0"/>
              </a:rPr>
              <a:t>总计  </a:t>
            </a:r>
            <a:r>
              <a:rPr lang="en-US" altLang="zh-CN" b="1" dirty="0">
                <a:latin typeface="Times New Roman" panose="02020603050405020304" pitchFamily="18" charset="0"/>
              </a:rPr>
              <a:t>4989</a:t>
            </a:r>
            <a:r>
              <a:rPr lang="zh-CN" altLang="en-US" b="1" dirty="0">
                <a:latin typeface="Times New Roman" panose="02020603050405020304" pitchFamily="18" charset="0"/>
              </a:rPr>
              <a:t>点，平均值  </a:t>
            </a:r>
            <a:r>
              <a:rPr lang="en-US" altLang="zh-CN" b="1" dirty="0">
                <a:latin typeface="Times New Roman" panose="02020603050405020304" pitchFamily="18" charset="0"/>
              </a:rPr>
              <a:t>1663</a:t>
            </a:r>
            <a:r>
              <a:rPr lang="zh-CN" altLang="en-US" b="1" dirty="0">
                <a:latin typeface="Times New Roman" panose="02020603050405020304" pitchFamily="18" charset="0"/>
              </a:rPr>
              <a:t>点</a:t>
            </a:r>
            <a:endParaRPr lang="en-US" altLang="zh-CN" b="1" dirty="0">
              <a:latin typeface="Times New Roman" panose="02020603050405020304" pitchFamily="18" charset="0"/>
            </a:endParaRPr>
          </a:p>
          <a:p>
            <a:pPr indent="341940">
              <a:lnSpc>
                <a:spcPct val="150000"/>
              </a:lnSpc>
              <a:defRPr/>
            </a:pPr>
            <a:r>
              <a:rPr lang="en-US" altLang="zh-CN" b="1" dirty="0">
                <a:latin typeface="Times New Roman" panose="02020603050405020304" pitchFamily="18" charset="0"/>
              </a:rPr>
              <a:t>BDI=((1157 + 1557 + 2275 )/3 )* 0.998007990</a:t>
            </a:r>
            <a:r>
              <a:rPr lang="zh-CN" altLang="en-US" b="1" dirty="0">
                <a:latin typeface="Times New Roman" panose="02020603050405020304" pitchFamily="18" charset="0"/>
              </a:rPr>
              <a:t> ≈</a:t>
            </a:r>
            <a:r>
              <a:rPr lang="en-US" altLang="zh-CN" b="1" dirty="0">
                <a:latin typeface="Times New Roman" panose="02020603050405020304" pitchFamily="18" charset="0"/>
              </a:rPr>
              <a:t>1660</a:t>
            </a:r>
            <a:r>
              <a:rPr lang="zh-CN" altLang="en-US" b="1" dirty="0">
                <a:latin typeface="Times New Roman" panose="02020603050405020304" pitchFamily="18" charset="0"/>
              </a:rPr>
              <a:t>。</a:t>
            </a:r>
          </a:p>
        </p:txBody>
      </p:sp>
    </p:spTree>
    <p:extLst>
      <p:ext uri="{BB962C8B-B14F-4D97-AF65-F5344CB8AC3E}">
        <p14:creationId xmlns:p14="http://schemas.microsoft.com/office/powerpoint/2010/main" val="1165152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3286413"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指数计算</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3" name="矩形 2"/>
          <p:cNvSpPr/>
          <p:nvPr/>
        </p:nvSpPr>
        <p:spPr>
          <a:xfrm>
            <a:off x="105672" y="660149"/>
            <a:ext cx="6608610" cy="4001261"/>
          </a:xfrm>
          <a:prstGeom prst="rect">
            <a:avLst/>
          </a:prstGeom>
        </p:spPr>
        <p:txBody>
          <a:bodyPr lIns="68388" tIns="34194" rIns="68388" bIns="34194">
            <a:spAutoFit/>
          </a:bodyPr>
          <a:lstStyle/>
          <a:p>
            <a:pPr algn="just">
              <a:lnSpc>
                <a:spcPct val="125000"/>
              </a:lnSpc>
              <a:spcAft>
                <a:spcPts val="598"/>
              </a:spcAft>
              <a:defRPr/>
            </a:pPr>
            <a:r>
              <a:rPr lang="en-US" altLang="zh-CN" sz="2100" b="1" dirty="0">
                <a:latin typeface="Times New Roman" panose="02020603050405020304" pitchFamily="18" charset="0"/>
              </a:rPr>
              <a:t>BDI</a:t>
            </a:r>
            <a:r>
              <a:rPr lang="zh-CN" altLang="en-US" sz="2100" b="1" dirty="0">
                <a:latin typeface="Times New Roman" panose="02020603050405020304" pitchFamily="18" charset="0"/>
              </a:rPr>
              <a:t>指数计算原理：</a:t>
            </a:r>
            <a:endParaRPr lang="en-US" altLang="zh-CN" sz="2100" b="1" dirty="0">
              <a:latin typeface="Times New Roman" panose="02020603050405020304" pitchFamily="18" charset="0"/>
            </a:endParaRPr>
          </a:p>
          <a:p>
            <a:pPr algn="just">
              <a:lnSpc>
                <a:spcPct val="125000"/>
              </a:lnSpc>
              <a:defRPr/>
            </a:pPr>
            <a:r>
              <a:rPr lang="en-US" altLang="zh-CN" sz="1500" b="1" dirty="0">
                <a:latin typeface="Times New Roman" panose="02020603050405020304" pitchFamily="18" charset="0"/>
              </a:rPr>
              <a:t>         </a:t>
            </a:r>
            <a:r>
              <a:rPr lang="en-US" altLang="zh-CN" b="1" dirty="0">
                <a:latin typeface="Times New Roman" panose="02020603050405020304" pitchFamily="18" charset="0"/>
              </a:rPr>
              <a:t>2001</a:t>
            </a:r>
            <a:r>
              <a:rPr lang="zh-CN" altLang="en-US" b="1" dirty="0">
                <a:latin typeface="Times New Roman" panose="02020603050405020304" pitchFamily="18" charset="0"/>
              </a:rPr>
              <a:t>年波罗的海航交所将大灵便型船的运价指数</a:t>
            </a:r>
            <a:r>
              <a:rPr lang="en-US" altLang="zh-CN" b="1" dirty="0">
                <a:solidFill>
                  <a:srgbClr val="FF0000"/>
                </a:solidFill>
                <a:latin typeface="Times New Roman" panose="02020603050405020304" pitchFamily="18" charset="0"/>
              </a:rPr>
              <a:t>BHI</a:t>
            </a:r>
            <a:r>
              <a:rPr lang="zh-CN" altLang="en-US" b="1" dirty="0">
                <a:solidFill>
                  <a:srgbClr val="FF0000"/>
                </a:solidFill>
                <a:latin typeface="Times New Roman" panose="02020603050405020304" pitchFamily="18" charset="0"/>
              </a:rPr>
              <a:t>调整为</a:t>
            </a:r>
            <a:r>
              <a:rPr lang="en-US" altLang="zh-CN" b="1" dirty="0">
                <a:solidFill>
                  <a:srgbClr val="FF0000"/>
                </a:solidFill>
                <a:latin typeface="Times New Roman" panose="02020603050405020304" pitchFamily="18" charset="0"/>
              </a:rPr>
              <a:t>BHMI</a:t>
            </a:r>
            <a:r>
              <a:rPr lang="zh-CN" altLang="en-US" b="1" dirty="0">
                <a:latin typeface="Times New Roman" panose="02020603050405020304" pitchFamily="18" charset="0"/>
              </a:rPr>
              <a:t>，</a:t>
            </a:r>
            <a:r>
              <a:rPr lang="en-US" altLang="zh-CN" b="1" dirty="0">
                <a:latin typeface="Times New Roman" panose="02020603050405020304" pitchFamily="18" charset="0"/>
              </a:rPr>
              <a:t>BHMI</a:t>
            </a:r>
            <a:r>
              <a:rPr lang="zh-CN" altLang="en-US" b="1" dirty="0">
                <a:latin typeface="Times New Roman" panose="02020603050405020304" pitchFamily="18" charset="0"/>
              </a:rPr>
              <a:t>指数是以</a:t>
            </a:r>
            <a:r>
              <a:rPr lang="zh-CN" altLang="en-US" b="1" dirty="0">
                <a:solidFill>
                  <a:srgbClr val="FF0000"/>
                </a:solidFill>
                <a:latin typeface="Times New Roman" panose="02020603050405020304" pitchFamily="18" charset="0"/>
              </a:rPr>
              <a:t>美元</a:t>
            </a:r>
            <a:r>
              <a:rPr lang="en-US" altLang="zh-CN" b="1" dirty="0">
                <a:solidFill>
                  <a:srgbClr val="FF0000"/>
                </a:solidFill>
                <a:latin typeface="Times New Roman" panose="02020603050405020304" pitchFamily="18" charset="0"/>
              </a:rPr>
              <a:t>/</a:t>
            </a:r>
            <a:r>
              <a:rPr lang="zh-CN" altLang="en-US" b="1" dirty="0">
                <a:solidFill>
                  <a:srgbClr val="FF0000"/>
                </a:solidFill>
                <a:latin typeface="Times New Roman" panose="02020603050405020304" pitchFamily="18" charset="0"/>
              </a:rPr>
              <a:t>天</a:t>
            </a:r>
            <a:r>
              <a:rPr lang="zh-CN" altLang="en-US" b="1" dirty="0">
                <a:latin typeface="Times New Roman" panose="02020603050405020304" pitchFamily="18" charset="0"/>
              </a:rPr>
              <a:t>为单位，计算方法是各航次期租航线的</a:t>
            </a:r>
            <a:r>
              <a:rPr lang="zh-CN" altLang="en-US" b="1" dirty="0">
                <a:solidFill>
                  <a:srgbClr val="FF0000"/>
                </a:solidFill>
                <a:latin typeface="Times New Roman" panose="02020603050405020304" pitchFamily="18" charset="0"/>
              </a:rPr>
              <a:t>权重*</a:t>
            </a:r>
            <a:r>
              <a:rPr lang="zh-CN" altLang="en-US" b="1" dirty="0">
                <a:latin typeface="Times New Roman" panose="02020603050405020304" pitchFamily="18" charset="0"/>
              </a:rPr>
              <a:t>各航线</a:t>
            </a:r>
            <a:r>
              <a:rPr lang="zh-CN" altLang="en-US" b="1" dirty="0">
                <a:solidFill>
                  <a:srgbClr val="FF0000"/>
                </a:solidFill>
                <a:latin typeface="Times New Roman" panose="02020603050405020304" pitchFamily="18" charset="0"/>
              </a:rPr>
              <a:t>运价</a:t>
            </a:r>
            <a:r>
              <a:rPr lang="zh-CN" altLang="en-US" b="1" dirty="0">
                <a:latin typeface="Times New Roman" panose="02020603050405020304" pitchFamily="18" charset="0"/>
              </a:rPr>
              <a:t>的</a:t>
            </a:r>
            <a:r>
              <a:rPr lang="zh-CN" altLang="en-US" b="1" dirty="0">
                <a:solidFill>
                  <a:srgbClr val="FF0000"/>
                </a:solidFill>
                <a:latin typeface="Times New Roman" panose="02020603050405020304" pitchFamily="18" charset="0"/>
              </a:rPr>
              <a:t>汇总值</a:t>
            </a:r>
            <a:r>
              <a:rPr lang="zh-CN" altLang="en-US" b="1" dirty="0">
                <a:latin typeface="Times New Roman" panose="02020603050405020304" pitchFamily="18" charset="0"/>
              </a:rPr>
              <a:t>，因此为保证</a:t>
            </a:r>
            <a:r>
              <a:rPr lang="en-US" altLang="zh-CN" b="1" dirty="0">
                <a:latin typeface="Times New Roman" panose="02020603050405020304" pitchFamily="18" charset="0"/>
              </a:rPr>
              <a:t>BDI</a:t>
            </a:r>
            <a:r>
              <a:rPr lang="zh-CN" altLang="en-US" b="1" dirty="0">
                <a:latin typeface="Times New Roman" panose="02020603050405020304" pitchFamily="18" charset="0"/>
              </a:rPr>
              <a:t>指数能够衔接，进行</a:t>
            </a:r>
            <a:r>
              <a:rPr lang="zh-CN" altLang="en-US" b="1" dirty="0">
                <a:solidFill>
                  <a:srgbClr val="FF0000"/>
                </a:solidFill>
                <a:latin typeface="Times New Roman" panose="02020603050405020304" pitchFamily="18" charset="0"/>
              </a:rPr>
              <a:t>系数调整</a:t>
            </a:r>
            <a:r>
              <a:rPr lang="zh-CN" altLang="en-US" b="1" dirty="0">
                <a:latin typeface="Times New Roman" panose="02020603050405020304" pitchFamily="18" charset="0"/>
              </a:rPr>
              <a:t>，这个系数计算是以</a:t>
            </a:r>
            <a:r>
              <a:rPr lang="en-US" altLang="zh-CN" b="1" dirty="0">
                <a:latin typeface="Times New Roman" panose="02020603050405020304" pitchFamily="18" charset="0"/>
              </a:rPr>
              <a:t>12</a:t>
            </a:r>
            <a:r>
              <a:rPr lang="zh-CN" altLang="en-US" b="1" dirty="0">
                <a:latin typeface="Times New Roman" panose="02020603050405020304" pitchFamily="18" charset="0"/>
              </a:rPr>
              <a:t>月</a:t>
            </a:r>
            <a:r>
              <a:rPr lang="en-US" altLang="zh-CN" b="1" dirty="0">
                <a:latin typeface="Times New Roman" panose="02020603050405020304" pitchFamily="18" charset="0"/>
              </a:rPr>
              <a:t>29</a:t>
            </a:r>
            <a:r>
              <a:rPr lang="zh-CN" altLang="en-US" b="1" dirty="0">
                <a:latin typeface="Times New Roman" panose="02020603050405020304" pitchFamily="18" charset="0"/>
              </a:rPr>
              <a:t>日</a:t>
            </a:r>
            <a:r>
              <a:rPr lang="zh-CN" altLang="en-US" b="1" dirty="0">
                <a:solidFill>
                  <a:srgbClr val="FF0000"/>
                </a:solidFill>
                <a:latin typeface="Times New Roman" panose="02020603050405020304" pitchFamily="18" charset="0"/>
              </a:rPr>
              <a:t>最后一天</a:t>
            </a:r>
            <a:r>
              <a:rPr lang="zh-CN" altLang="en-US" b="1" dirty="0" smtClean="0">
                <a:latin typeface="Times New Roman" panose="02020603050405020304" pitchFamily="18" charset="0"/>
              </a:rPr>
              <a:t>的</a:t>
            </a:r>
            <a:r>
              <a:rPr lang="en-US" altLang="zh-CN" b="1" dirty="0">
                <a:solidFill>
                  <a:srgbClr val="FF0000"/>
                </a:solidFill>
                <a:latin typeface="Times New Roman" panose="02020603050405020304" pitchFamily="18" charset="0"/>
              </a:rPr>
              <a:t>BHI</a:t>
            </a:r>
            <a:r>
              <a:rPr lang="zh-CN" altLang="en-US" b="1" dirty="0" smtClean="0">
                <a:solidFill>
                  <a:srgbClr val="FF0000"/>
                </a:solidFill>
                <a:latin typeface="Times New Roman" panose="02020603050405020304" pitchFamily="18" charset="0"/>
              </a:rPr>
              <a:t>指数</a:t>
            </a:r>
            <a:r>
              <a:rPr lang="zh-CN" altLang="en-US" b="1" dirty="0">
                <a:solidFill>
                  <a:srgbClr val="FF0000"/>
                </a:solidFill>
                <a:latin typeface="Times New Roman" panose="02020603050405020304" pitchFamily="18" charset="0"/>
              </a:rPr>
              <a:t>值</a:t>
            </a:r>
            <a:r>
              <a:rPr lang="zh-CN" altLang="en-US" b="1" dirty="0">
                <a:latin typeface="Times New Roman" panose="02020603050405020304" pitchFamily="18" charset="0"/>
              </a:rPr>
              <a:t>与</a:t>
            </a:r>
            <a:r>
              <a:rPr lang="en-US" altLang="zh-CN" b="1" dirty="0">
                <a:solidFill>
                  <a:srgbClr val="FF0000"/>
                </a:solidFill>
                <a:latin typeface="Times New Roman" panose="02020603050405020304" pitchFamily="18" charset="0"/>
              </a:rPr>
              <a:t>BHMI</a:t>
            </a:r>
            <a:r>
              <a:rPr lang="zh-CN" altLang="en-US" b="1" dirty="0">
                <a:latin typeface="Times New Roman" panose="02020603050405020304" pitchFamily="18" charset="0"/>
              </a:rPr>
              <a:t>的</a:t>
            </a:r>
            <a:r>
              <a:rPr lang="zh-CN" altLang="en-US" b="1" dirty="0">
                <a:solidFill>
                  <a:srgbClr val="FF0000"/>
                </a:solidFill>
                <a:latin typeface="Times New Roman" panose="02020603050405020304" pitchFamily="18" charset="0"/>
              </a:rPr>
              <a:t>商</a:t>
            </a:r>
            <a:r>
              <a:rPr lang="zh-CN" altLang="en-US" b="1" dirty="0">
                <a:latin typeface="Times New Roman" panose="02020603050405020304" pitchFamily="18" charset="0"/>
              </a:rPr>
              <a:t>得出的，即</a:t>
            </a:r>
            <a:r>
              <a:rPr lang="en-US" altLang="zh-CN" b="1" dirty="0">
                <a:latin typeface="Times New Roman" panose="02020603050405020304" pitchFamily="18" charset="0"/>
              </a:rPr>
              <a:t>1058/9431=0.112183226</a:t>
            </a:r>
            <a:r>
              <a:rPr lang="zh-CN" altLang="en-US" b="1" dirty="0">
                <a:latin typeface="Times New Roman" panose="02020603050405020304" pitchFamily="18" charset="0"/>
              </a:rPr>
              <a:t>。</a:t>
            </a:r>
            <a:endParaRPr lang="en-US" altLang="zh-CN" b="1" dirty="0">
              <a:latin typeface="Times New Roman" panose="02020603050405020304" pitchFamily="18" charset="0"/>
            </a:endParaRPr>
          </a:p>
          <a:p>
            <a:pPr indent="341940" algn="just">
              <a:lnSpc>
                <a:spcPct val="125000"/>
              </a:lnSpc>
              <a:defRPr/>
            </a:pPr>
            <a:r>
              <a:rPr lang="zh-CN" altLang="en-US" b="1" dirty="0">
                <a:solidFill>
                  <a:srgbClr val="FF0000"/>
                </a:solidFill>
                <a:latin typeface="Times New Roman" panose="02020603050405020304" pitchFamily="18" charset="0"/>
              </a:rPr>
              <a:t>以</a:t>
            </a:r>
            <a:r>
              <a:rPr lang="en-US" altLang="zh-CN" b="1" dirty="0">
                <a:latin typeface="Times New Roman" panose="02020603050405020304" pitchFamily="18" charset="0"/>
              </a:rPr>
              <a:t>2001</a:t>
            </a:r>
            <a:r>
              <a:rPr lang="zh-CN" altLang="en-US" b="1" dirty="0">
                <a:latin typeface="Times New Roman" panose="02020603050405020304" pitchFamily="18" charset="0"/>
              </a:rPr>
              <a:t>年</a:t>
            </a:r>
            <a:r>
              <a:rPr lang="en-US" altLang="zh-CN" b="1" dirty="0">
                <a:latin typeface="Times New Roman" panose="02020603050405020304" pitchFamily="18" charset="0"/>
              </a:rPr>
              <a:t>1</a:t>
            </a:r>
            <a:r>
              <a:rPr lang="zh-CN" altLang="en-US" b="1" dirty="0">
                <a:latin typeface="Times New Roman" panose="02020603050405020304" pitchFamily="18" charset="0"/>
              </a:rPr>
              <a:t>月</a:t>
            </a:r>
            <a:r>
              <a:rPr lang="en-US" altLang="zh-CN" b="1" dirty="0">
                <a:latin typeface="Times New Roman" panose="02020603050405020304" pitchFamily="18" charset="0"/>
              </a:rPr>
              <a:t>2</a:t>
            </a:r>
            <a:r>
              <a:rPr lang="zh-CN" altLang="en-US" b="1" dirty="0">
                <a:latin typeface="Times New Roman" panose="02020603050405020304" pitchFamily="18" charset="0"/>
              </a:rPr>
              <a:t>日数据</a:t>
            </a:r>
            <a:r>
              <a:rPr lang="zh-CN" altLang="en-US" b="1" dirty="0">
                <a:solidFill>
                  <a:srgbClr val="FF0000"/>
                </a:solidFill>
                <a:latin typeface="Times New Roman" panose="02020603050405020304" pitchFamily="18" charset="0"/>
              </a:rPr>
              <a:t>为例</a:t>
            </a:r>
            <a:r>
              <a:rPr lang="zh-CN" altLang="en-US" b="1" dirty="0">
                <a:latin typeface="Times New Roman" panose="02020603050405020304" pitchFamily="18" charset="0"/>
              </a:rPr>
              <a:t>：</a:t>
            </a:r>
            <a:endParaRPr lang="en-US" altLang="zh-CN" b="1" dirty="0">
              <a:latin typeface="Times New Roman" panose="02020603050405020304" pitchFamily="18" charset="0"/>
            </a:endParaRPr>
          </a:p>
          <a:p>
            <a:pPr indent="341940" algn="just">
              <a:lnSpc>
                <a:spcPct val="125000"/>
              </a:lnSpc>
              <a:defRPr/>
            </a:pPr>
            <a:r>
              <a:rPr lang="en-US" altLang="zh-CN" b="1" dirty="0">
                <a:latin typeface="Times New Roman" panose="02020603050405020304" pitchFamily="18" charset="0"/>
              </a:rPr>
              <a:t>BHMI   9400</a:t>
            </a:r>
          </a:p>
          <a:p>
            <a:pPr indent="341940" algn="just">
              <a:lnSpc>
                <a:spcPct val="125000"/>
              </a:lnSpc>
              <a:defRPr/>
            </a:pPr>
            <a:r>
              <a:rPr lang="en-US" altLang="zh-CN" b="1" dirty="0">
                <a:latin typeface="Times New Roman" panose="02020603050405020304" pitchFamily="18" charset="0"/>
              </a:rPr>
              <a:t>BPI      1565</a:t>
            </a:r>
          </a:p>
          <a:p>
            <a:pPr indent="341940" algn="just">
              <a:lnSpc>
                <a:spcPct val="125000"/>
              </a:lnSpc>
              <a:defRPr/>
            </a:pPr>
            <a:r>
              <a:rPr lang="en-US" altLang="zh-CN" b="1" dirty="0">
                <a:latin typeface="Times New Roman" panose="02020603050405020304" pitchFamily="18" charset="0"/>
              </a:rPr>
              <a:t>BCI      2186</a:t>
            </a:r>
          </a:p>
          <a:p>
            <a:pPr indent="341940" algn="just">
              <a:lnSpc>
                <a:spcPct val="125000"/>
              </a:lnSpc>
              <a:defRPr/>
            </a:pPr>
            <a:r>
              <a:rPr lang="en-US" altLang="zh-CN" b="1" dirty="0">
                <a:latin typeface="Times New Roman" panose="02020603050405020304" pitchFamily="18" charset="0"/>
              </a:rPr>
              <a:t>BDI=((2186+1565+9400</a:t>
            </a:r>
            <a:r>
              <a:rPr lang="zh-CN" altLang="en-US" b="1" dirty="0">
                <a:latin typeface="Times New Roman" panose="02020603050405020304" pitchFamily="18" charset="0"/>
              </a:rPr>
              <a:t>*</a:t>
            </a:r>
            <a:r>
              <a:rPr lang="en-US" altLang="zh-CN" b="1" dirty="0">
                <a:latin typeface="Times New Roman" panose="02020603050405020304" pitchFamily="18" charset="0"/>
              </a:rPr>
              <a:t>0.112183226)/3 )*0.998007990</a:t>
            </a:r>
            <a:r>
              <a:rPr lang="zh-CN" altLang="en-US" b="1" dirty="0">
                <a:latin typeface="Times New Roman" panose="02020603050405020304" pitchFamily="18" charset="0"/>
              </a:rPr>
              <a:t>≈</a:t>
            </a:r>
            <a:r>
              <a:rPr lang="en-US" altLang="zh-CN" b="1" dirty="0">
                <a:latin typeface="Times New Roman" panose="02020603050405020304" pitchFamily="18" charset="0"/>
              </a:rPr>
              <a:t>1599</a:t>
            </a:r>
            <a:r>
              <a:rPr lang="zh-CN" altLang="en-US" b="1" dirty="0">
                <a:latin typeface="Times New Roman" panose="02020603050405020304" pitchFamily="18" charset="0"/>
              </a:rPr>
              <a:t>。</a:t>
            </a:r>
          </a:p>
        </p:txBody>
      </p:sp>
    </p:spTree>
    <p:extLst>
      <p:ext uri="{BB962C8B-B14F-4D97-AF65-F5344CB8AC3E}">
        <p14:creationId xmlns:p14="http://schemas.microsoft.com/office/powerpoint/2010/main" val="124387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7" name="矩形 6"/>
          <p:cNvSpPr/>
          <p:nvPr/>
        </p:nvSpPr>
        <p:spPr>
          <a:xfrm>
            <a:off x="444277" y="1076176"/>
            <a:ext cx="6071542" cy="3370153"/>
          </a:xfrm>
          <a:prstGeom prst="rect">
            <a:avLst/>
          </a:prstGeom>
        </p:spPr>
        <p:txBody>
          <a:bodyPr wrap="square">
            <a:spAutoFit/>
          </a:bodyPr>
          <a:lstStyle/>
          <a:p>
            <a:pPr>
              <a:lnSpc>
                <a:spcPct val="150000"/>
              </a:lnSpc>
            </a:pPr>
            <a:r>
              <a:rPr lang="en-US" altLang="zh-CN" sz="1400" b="1" dirty="0">
                <a:solidFill>
                  <a:schemeClr val="tx1"/>
                </a:solidFill>
              </a:rPr>
              <a:t>      </a:t>
            </a:r>
            <a:r>
              <a:rPr lang="en-US" altLang="zh-CN" sz="1400" b="1"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1400" b="1" dirty="0">
                <a:solidFill>
                  <a:schemeClr val="tx1"/>
                </a:solidFill>
                <a:latin typeface="黑体" panose="02010609060101010101" pitchFamily="49" charset="-122"/>
                <a:ea typeface="黑体" panose="02010609060101010101" pitchFamily="49" charset="-122"/>
                <a:cs typeface="黑体" panose="02010609060101010101" pitchFamily="49" charset="-122"/>
              </a:rPr>
              <a:t>航运运费指数</a:t>
            </a:r>
            <a:r>
              <a:rPr lang="zh-CN" altLang="en-US" sz="1400" b="1" dirty="0">
                <a:solidFill>
                  <a:srgbClr val="C00000"/>
                </a:solidFill>
                <a:latin typeface="黑体" panose="02010609060101010101" pitchFamily="49" charset="-122"/>
                <a:ea typeface="黑体" panose="02010609060101010101" pitchFamily="49" charset="-122"/>
                <a:cs typeface="黑体" panose="02010609060101010101" pitchFamily="49" charset="-122"/>
              </a:rPr>
              <a:t>反映航运市场运费的波动趋势</a:t>
            </a:r>
            <a:r>
              <a:rPr lang="zh-CN" altLang="en-US" sz="1400" b="1" dirty="0">
                <a:solidFill>
                  <a:schemeClr val="tx1"/>
                </a:solidFill>
                <a:latin typeface="黑体" panose="02010609060101010101" pitchFamily="49" charset="-122"/>
                <a:ea typeface="黑体" panose="02010609060101010101" pitchFamily="49" charset="-122"/>
                <a:cs typeface="黑体" panose="02010609060101010101" pitchFamily="49" charset="-122"/>
              </a:rPr>
              <a:t>，是航运市场乃至全球经济的</a:t>
            </a:r>
            <a:r>
              <a:rPr lang="zh-CN" altLang="en-US" sz="1400" b="1" dirty="0">
                <a:solidFill>
                  <a:srgbClr val="C00000"/>
                </a:solidFill>
                <a:latin typeface="黑体" panose="02010609060101010101" pitchFamily="49" charset="-122"/>
                <a:ea typeface="黑体" panose="02010609060101010101" pitchFamily="49" charset="-122"/>
                <a:cs typeface="黑体" panose="02010609060101010101" pitchFamily="49" charset="-122"/>
              </a:rPr>
              <a:t>“晴雨表”。</a:t>
            </a:r>
            <a:endParaRPr lang="en-US" altLang="zh-CN" sz="1400" b="1"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50000"/>
              </a:lnSpc>
              <a:buFont typeface="Wingdings" panose="05000000000000000000" pitchFamily="2" charset="2"/>
              <a:buChar char="u"/>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hlinkClick r:id="rId3" action="ppaction://hlinksldjump"/>
              </a:rPr>
              <a:t>BCI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hlinkClick r:id="rId3" action="ppaction://hlinksldjump"/>
              </a:rPr>
              <a:t>指数</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：波罗的海</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好望角型</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运费指数，</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175000</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公吨好望角型船舶</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u"/>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hlinkClick r:id="rId4" action="ppaction://hlinksldjump"/>
              </a:rPr>
              <a:t>BPI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hlinkClick r:id="rId4" action="ppaction://hlinksldjump"/>
              </a:rPr>
              <a:t>指数</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：反映</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74</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公吨的</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巴拿马运河大型船</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运费信息</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u"/>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hlinkClick r:id="rId5" action="ppaction://hlinksldjump"/>
              </a:rPr>
              <a:t>BSI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hlinkClick r:id="rId5" action="ppaction://hlinksldjump"/>
              </a:rPr>
              <a:t>指数</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smtClean="0">
                <a:latin typeface="Times New Roman" panose="02020603050405020304" pitchFamily="18" charset="0"/>
                <a:ea typeface="黑体" panose="02010609060101010101" pitchFamily="49" charset="-122"/>
                <a:cs typeface="Times New Roman" panose="02020603050405020304" pitchFamily="18" charset="0"/>
              </a:rPr>
              <a:t>波罗的海</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超灵便</a:t>
            </a:r>
            <a:r>
              <a:rPr lang="zh-CN" altLang="en-US" sz="14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型</a:t>
            </a:r>
            <a:r>
              <a:rPr lang="zh-CN" altLang="en-US" sz="1400" b="1" dirty="0" smtClean="0">
                <a:latin typeface="Times New Roman" panose="02020603050405020304" pitchFamily="18" charset="0"/>
                <a:ea typeface="黑体" panose="02010609060101010101" pitchFamily="49" charset="-122"/>
                <a:cs typeface="Times New Roman" panose="02020603050405020304" pitchFamily="18" charset="0"/>
              </a:rPr>
              <a:t>运费</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指数，</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52000</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公吨</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轻便极限型</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船舶</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u"/>
            </a:pPr>
            <a:r>
              <a:rPr lang="en-US" altLang="zh-CN" sz="1400" b="1" dirty="0" smtClean="0">
                <a:latin typeface="Times New Roman" panose="02020603050405020304" pitchFamily="18" charset="0"/>
                <a:ea typeface="黑体" panose="02010609060101010101" pitchFamily="49" charset="-122"/>
                <a:cs typeface="Times New Roman" panose="02020603050405020304" pitchFamily="18" charset="0"/>
                <a:hlinkClick r:id="rId6" action="ppaction://hlinksldjump"/>
              </a:rPr>
              <a:t>BHI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hlinkClick r:id="rId6" action="ppaction://hlinksldjump"/>
              </a:rPr>
              <a:t>指数</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：波罗的海</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灵便型</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散货船运费指数，</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28000</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公吨灵便型散货船</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u"/>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hlinkClick r:id="rId7" action="ppaction://hlinksldjump"/>
              </a:rPr>
              <a:t>BDI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hlinkClick r:id="rId7" action="ppaction://hlinksldjump"/>
              </a:rPr>
              <a:t>指数</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B050"/>
                </a:solidFill>
                <a:latin typeface="Times New Roman" panose="02020603050405020304" pitchFamily="18" charset="0"/>
                <a:ea typeface="黑体" panose="02010609060101010101" pitchFamily="49" charset="-122"/>
                <a:cs typeface="Times New Roman" panose="02020603050405020304" pitchFamily="18" charset="0"/>
              </a:rPr>
              <a:t>综合运费指数</a:t>
            </a:r>
            <a:endParaRPr lang="en-US" altLang="zh-CN" sz="1400" b="1" dirty="0">
              <a:solidFill>
                <a:srgbClr val="00B05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1600" b="1" dirty="0">
                <a:gradFill>
                  <a:gsLst>
                    <a:gs pos="0">
                      <a:srgbClr val="FECF40"/>
                    </a:gs>
                    <a:gs pos="100000">
                      <a:srgbClr val="846C21"/>
                    </a:gs>
                  </a:gsLst>
                  <a:lin scaled="0"/>
                </a:gradFill>
                <a:latin typeface="Times New Roman" panose="02020603050405020304" pitchFamily="18" charset="0"/>
                <a:ea typeface="黑体" panose="02010609060101010101" pitchFamily="49" charset="-122"/>
                <a:cs typeface="Times New Roman" panose="02020603050405020304" pitchFamily="18" charset="0"/>
              </a:rPr>
              <a:t>     反映油轮运费变动的指数</a:t>
            </a:r>
            <a:endPar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u"/>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hlinkClick r:id="rId8" action="ppaction://hlinksldjump"/>
              </a:rPr>
              <a:t>BCTI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hlinkClick r:id="rId8" action="ppaction://hlinksldjump"/>
              </a:rPr>
              <a:t>指数</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：即波罗的海</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成品油</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运费指数</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u"/>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hlinkClick r:id="rId9" action="ppaction://hlinksldjump"/>
              </a:rPr>
              <a:t>BDTI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hlinkClick r:id="rId9" action="ppaction://hlinksldjump"/>
              </a:rPr>
              <a:t>指数</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波罗的海</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原油</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运费指数</a:t>
            </a:r>
          </a:p>
        </p:txBody>
      </p:sp>
      <p:sp>
        <p:nvSpPr>
          <p:cNvPr id="2" name="文本框 1"/>
          <p:cNvSpPr txBox="1"/>
          <p:nvPr/>
        </p:nvSpPr>
        <p:spPr>
          <a:xfrm>
            <a:off x="444500" y="755650"/>
            <a:ext cx="2176145" cy="337185"/>
          </a:xfrm>
          <a:prstGeom prst="rect">
            <a:avLst/>
          </a:prstGeom>
          <a:noFill/>
        </p:spPr>
        <p:txBody>
          <a:bodyPr wrap="square" rtlCol="0">
            <a:spAutoFit/>
          </a:bodyPr>
          <a:lstStyle/>
          <a:p>
            <a:pPr lvl="0" algn="l">
              <a:spcBef>
                <a:spcPct val="20000"/>
              </a:spcBef>
            </a:pP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航运运费指数简介</a:t>
            </a:r>
          </a:p>
        </p:txBody>
      </p:sp>
    </p:spTree>
    <p:extLst>
      <p:ext uri="{BB962C8B-B14F-4D97-AF65-F5344CB8AC3E}">
        <p14:creationId xmlns:p14="http://schemas.microsoft.com/office/powerpoint/2010/main" val="795031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2" name="文本框 1"/>
          <p:cNvSpPr txBox="1"/>
          <p:nvPr/>
        </p:nvSpPr>
        <p:spPr>
          <a:xfrm>
            <a:off x="444500" y="755650"/>
            <a:ext cx="2176145" cy="338554"/>
          </a:xfrm>
          <a:prstGeom prst="rect">
            <a:avLst/>
          </a:prstGeom>
          <a:noFill/>
        </p:spPr>
        <p:txBody>
          <a:bodyPr wrap="square" rtlCol="0">
            <a:spAutoFit/>
          </a:bodyPr>
          <a:lstStyle/>
          <a:p>
            <a:pPr lvl="0" algn="l">
              <a:spcBef>
                <a:spcPct val="20000"/>
              </a:spcBef>
            </a:pPr>
            <a:r>
              <a:rPr lang="zh-CN" altLang="en-US"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干散货市场运价指数</a:t>
            </a:r>
            <a:endPar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graphicFrame>
        <p:nvGraphicFramePr>
          <p:cNvPr id="3" name="表格 2"/>
          <p:cNvGraphicFramePr>
            <a:graphicFrameLocks noGrp="1"/>
          </p:cNvGraphicFramePr>
          <p:nvPr>
            <p:extLst>
              <p:ext uri="{D42A27DB-BD31-4B8C-83A1-F6EECF244321}">
                <p14:modId xmlns:p14="http://schemas.microsoft.com/office/powerpoint/2010/main" val="2763271185"/>
              </p:ext>
            </p:extLst>
          </p:nvPr>
        </p:nvGraphicFramePr>
        <p:xfrm>
          <a:off x="257648" y="1124446"/>
          <a:ext cx="6402187" cy="3775618"/>
        </p:xfrm>
        <a:graphic>
          <a:graphicData uri="http://schemas.openxmlformats.org/drawingml/2006/table">
            <a:tbl>
              <a:tblPr>
                <a:tableStyleId>{5C22544A-7EE6-4342-B048-85BDC9FD1C3A}</a:tableStyleId>
              </a:tblPr>
              <a:tblGrid>
                <a:gridCol w="343192">
                  <a:extLst>
                    <a:ext uri="{9D8B030D-6E8A-4147-A177-3AD203B41FA5}">
                      <a16:colId xmlns="" xmlns:a16="http://schemas.microsoft.com/office/drawing/2014/main" val="20000"/>
                    </a:ext>
                  </a:extLst>
                </a:gridCol>
                <a:gridCol w="376889">
                  <a:extLst>
                    <a:ext uri="{9D8B030D-6E8A-4147-A177-3AD203B41FA5}">
                      <a16:colId xmlns="" xmlns:a16="http://schemas.microsoft.com/office/drawing/2014/main" val="20001"/>
                    </a:ext>
                  </a:extLst>
                </a:gridCol>
                <a:gridCol w="569538">
                  <a:extLst>
                    <a:ext uri="{9D8B030D-6E8A-4147-A177-3AD203B41FA5}">
                      <a16:colId xmlns="" xmlns:a16="http://schemas.microsoft.com/office/drawing/2014/main" val="20002"/>
                    </a:ext>
                  </a:extLst>
                </a:gridCol>
                <a:gridCol w="360040">
                  <a:extLst>
                    <a:ext uri="{9D8B030D-6E8A-4147-A177-3AD203B41FA5}">
                      <a16:colId xmlns="" xmlns:a16="http://schemas.microsoft.com/office/drawing/2014/main" val="20003"/>
                    </a:ext>
                  </a:extLst>
                </a:gridCol>
                <a:gridCol w="4752528">
                  <a:extLst>
                    <a:ext uri="{9D8B030D-6E8A-4147-A177-3AD203B41FA5}">
                      <a16:colId xmlns="" xmlns:a16="http://schemas.microsoft.com/office/drawing/2014/main" val="20004"/>
                    </a:ext>
                  </a:extLst>
                </a:gridCol>
              </a:tblGrid>
              <a:tr h="27641">
                <a:tc>
                  <a:txBody>
                    <a:bodyPr/>
                    <a:lstStyle/>
                    <a:p>
                      <a:pPr algn="ctr">
                        <a:lnSpc>
                          <a:spcPct val="125000"/>
                        </a:lnSpc>
                        <a:spcAft>
                          <a:spcPts val="0"/>
                        </a:spcAft>
                      </a:pPr>
                      <a:r>
                        <a:rPr lang="zh-CN" sz="1000" b="1" kern="0" dirty="0">
                          <a:effectLst/>
                          <a:latin typeface="Times New Roman" pitchFamily="18" charset="0"/>
                          <a:cs typeface="Times New Roman" pitchFamily="18" charset="0"/>
                        </a:rPr>
                        <a:t>市场</a:t>
                      </a:r>
                      <a:endParaRPr lang="zh-CN" sz="1000" b="1" kern="100" dirty="0">
                        <a:effectLst/>
                        <a:latin typeface="Times New Roman" pitchFamily="18" charset="0"/>
                        <a:ea typeface="宋体"/>
                        <a:cs typeface="Times New Roman" pitchFamily="18" charset="0"/>
                      </a:endParaRPr>
                    </a:p>
                  </a:txBody>
                  <a:tcPr marL="2369" marR="2369" marT="0" marB="0" anchor="ctr"/>
                </a:tc>
                <a:tc>
                  <a:txBody>
                    <a:bodyPr/>
                    <a:lstStyle/>
                    <a:p>
                      <a:pPr algn="ctr">
                        <a:lnSpc>
                          <a:spcPct val="125000"/>
                        </a:lnSpc>
                        <a:spcAft>
                          <a:spcPts val="0"/>
                        </a:spcAft>
                      </a:pPr>
                      <a:r>
                        <a:rPr lang="zh-CN" sz="1000" b="1" kern="0" dirty="0">
                          <a:effectLst/>
                          <a:latin typeface="Times New Roman" pitchFamily="18" charset="0"/>
                          <a:cs typeface="Times New Roman" pitchFamily="18" charset="0"/>
                        </a:rPr>
                        <a:t>子市场</a:t>
                      </a:r>
                      <a:endParaRPr lang="zh-CN" sz="1000" b="1" kern="100" dirty="0">
                        <a:effectLst/>
                        <a:latin typeface="Times New Roman" pitchFamily="18" charset="0"/>
                        <a:ea typeface="宋体"/>
                        <a:cs typeface="Times New Roman" pitchFamily="18" charset="0"/>
                      </a:endParaRPr>
                    </a:p>
                  </a:txBody>
                  <a:tcPr marL="2369" marR="2369" marT="0" marB="0" anchor="ctr"/>
                </a:tc>
                <a:tc>
                  <a:txBody>
                    <a:bodyPr/>
                    <a:lstStyle/>
                    <a:p>
                      <a:pPr algn="ctr">
                        <a:lnSpc>
                          <a:spcPct val="125000"/>
                        </a:lnSpc>
                        <a:spcAft>
                          <a:spcPts val="0"/>
                        </a:spcAft>
                      </a:pPr>
                      <a:r>
                        <a:rPr lang="zh-CN" sz="1000" b="1" kern="0">
                          <a:effectLst/>
                          <a:latin typeface="Times New Roman" pitchFamily="18" charset="0"/>
                          <a:cs typeface="Times New Roman" pitchFamily="18" charset="0"/>
                        </a:rPr>
                        <a:t>指标对应市场</a:t>
                      </a:r>
                      <a:endParaRPr lang="zh-CN" sz="1000" b="1" kern="100">
                        <a:effectLst/>
                        <a:latin typeface="Times New Roman" pitchFamily="18" charset="0"/>
                        <a:ea typeface="宋体"/>
                        <a:cs typeface="Times New Roman" pitchFamily="18" charset="0"/>
                      </a:endParaRPr>
                    </a:p>
                  </a:txBody>
                  <a:tcPr marL="2369" marR="2369" marT="0" marB="0" anchor="ctr"/>
                </a:tc>
                <a:tc>
                  <a:txBody>
                    <a:bodyPr/>
                    <a:lstStyle/>
                    <a:p>
                      <a:pPr algn="ctr">
                        <a:lnSpc>
                          <a:spcPct val="125000"/>
                        </a:lnSpc>
                        <a:spcAft>
                          <a:spcPts val="0"/>
                        </a:spcAft>
                      </a:pPr>
                      <a:r>
                        <a:rPr lang="zh-CN" sz="1000" b="1" kern="0">
                          <a:effectLst/>
                          <a:latin typeface="Times New Roman" pitchFamily="18" charset="0"/>
                          <a:cs typeface="Times New Roman" pitchFamily="18" charset="0"/>
                        </a:rPr>
                        <a:t>对应指标</a:t>
                      </a:r>
                      <a:endParaRPr lang="zh-CN" sz="1000" b="1" kern="100">
                        <a:effectLst/>
                        <a:latin typeface="Times New Roman" pitchFamily="18" charset="0"/>
                        <a:ea typeface="宋体"/>
                        <a:cs typeface="Times New Roman" pitchFamily="18" charset="0"/>
                      </a:endParaRPr>
                    </a:p>
                  </a:txBody>
                  <a:tcPr marL="2369" marR="2369" marT="0" marB="0" anchor="ctr"/>
                </a:tc>
                <a:tc>
                  <a:txBody>
                    <a:bodyPr/>
                    <a:lstStyle/>
                    <a:p>
                      <a:pPr algn="ctr">
                        <a:lnSpc>
                          <a:spcPct val="125000"/>
                        </a:lnSpc>
                        <a:spcAft>
                          <a:spcPts val="0"/>
                        </a:spcAft>
                      </a:pPr>
                      <a:r>
                        <a:rPr lang="zh-CN" sz="1000" b="1" kern="0">
                          <a:effectLst/>
                          <a:latin typeface="Times New Roman" pitchFamily="18" charset="0"/>
                          <a:cs typeface="Times New Roman" pitchFamily="18" charset="0"/>
                        </a:rPr>
                        <a:t>指标含义</a:t>
                      </a:r>
                      <a:endParaRPr lang="zh-CN" sz="1000" b="1" kern="100">
                        <a:effectLst/>
                        <a:latin typeface="Times New Roman" pitchFamily="18" charset="0"/>
                        <a:ea typeface="宋体"/>
                        <a:cs typeface="Times New Roman" pitchFamily="18" charset="0"/>
                      </a:endParaRPr>
                    </a:p>
                  </a:txBody>
                  <a:tcPr marL="2369" marR="2369" marT="0" marB="0" anchor="ctr"/>
                </a:tc>
                <a:extLst>
                  <a:ext uri="{0D108BD9-81ED-4DB2-BD59-A6C34878D82A}">
                    <a16:rowId xmlns="" xmlns:a16="http://schemas.microsoft.com/office/drawing/2014/main" val="10000"/>
                  </a:ext>
                </a:extLst>
              </a:tr>
              <a:tr h="627112">
                <a:tc rowSpan="6">
                  <a:txBody>
                    <a:bodyPr/>
                    <a:lstStyle/>
                    <a:p>
                      <a:pPr algn="ctr">
                        <a:lnSpc>
                          <a:spcPct val="125000"/>
                        </a:lnSpc>
                        <a:spcAft>
                          <a:spcPts val="0"/>
                        </a:spcAft>
                      </a:pPr>
                      <a:r>
                        <a:rPr lang="zh-CN" sz="1000" b="1" kern="0" dirty="0">
                          <a:effectLst/>
                          <a:latin typeface="Times New Roman" pitchFamily="18" charset="0"/>
                          <a:cs typeface="Times New Roman" pitchFamily="18" charset="0"/>
                        </a:rPr>
                        <a:t>航运市场</a:t>
                      </a:r>
                      <a:endParaRPr lang="zh-CN" sz="1000" b="1" kern="100" dirty="0">
                        <a:effectLst/>
                        <a:latin typeface="Times New Roman" pitchFamily="18" charset="0"/>
                        <a:ea typeface="宋体"/>
                        <a:cs typeface="Times New Roman" pitchFamily="18" charset="0"/>
                      </a:endParaRPr>
                    </a:p>
                  </a:txBody>
                  <a:tcPr marL="2369" marR="2369" marT="0" marB="0" anchor="ctr"/>
                </a:tc>
                <a:tc rowSpan="6">
                  <a:txBody>
                    <a:bodyPr/>
                    <a:lstStyle/>
                    <a:p>
                      <a:pPr algn="ctr">
                        <a:lnSpc>
                          <a:spcPct val="125000"/>
                        </a:lnSpc>
                        <a:spcAft>
                          <a:spcPts val="0"/>
                        </a:spcAft>
                      </a:pPr>
                      <a:r>
                        <a:rPr lang="zh-CN" sz="1000" b="1" kern="0" dirty="0">
                          <a:effectLst/>
                          <a:latin typeface="Times New Roman" pitchFamily="18" charset="0"/>
                          <a:cs typeface="Times New Roman" pitchFamily="18" charset="0"/>
                        </a:rPr>
                        <a:t>干散货市场</a:t>
                      </a:r>
                      <a:endParaRPr lang="zh-CN" sz="1000" b="1" kern="100" dirty="0">
                        <a:effectLst/>
                        <a:latin typeface="Times New Roman" pitchFamily="18" charset="0"/>
                        <a:ea typeface="宋体"/>
                        <a:cs typeface="Times New Roman" pitchFamily="18" charset="0"/>
                      </a:endParaRPr>
                    </a:p>
                  </a:txBody>
                  <a:tcPr marL="2369" marR="2369" marT="0" marB="0" anchor="ctr"/>
                </a:tc>
                <a:tc>
                  <a:txBody>
                    <a:bodyPr/>
                    <a:lstStyle/>
                    <a:p>
                      <a:pPr algn="ctr">
                        <a:lnSpc>
                          <a:spcPct val="125000"/>
                        </a:lnSpc>
                        <a:spcAft>
                          <a:spcPts val="0"/>
                        </a:spcAft>
                      </a:pPr>
                      <a:r>
                        <a:rPr lang="zh-CN" sz="1000" b="1" kern="0" dirty="0">
                          <a:effectLst/>
                          <a:latin typeface="Times New Roman" pitchFamily="18" charset="0"/>
                          <a:cs typeface="Times New Roman" pitchFamily="18" charset="0"/>
                        </a:rPr>
                        <a:t>干</a:t>
                      </a:r>
                      <a:r>
                        <a:rPr lang="zh-CN" sz="1000" b="1" kern="0" dirty="0" smtClean="0">
                          <a:effectLst/>
                          <a:latin typeface="Times New Roman" pitchFamily="18" charset="0"/>
                          <a:cs typeface="Times New Roman" pitchFamily="18" charset="0"/>
                        </a:rPr>
                        <a:t>散货船</a:t>
                      </a:r>
                      <a:r>
                        <a:rPr lang="en-US" altLang="zh-CN" sz="1000" b="1" kern="0" dirty="0" smtClean="0">
                          <a:effectLst/>
                          <a:latin typeface="Times New Roman" pitchFamily="18" charset="0"/>
                          <a:cs typeface="Times New Roman" pitchFamily="18" charset="0"/>
                        </a:rPr>
                        <a:t>(</a:t>
                      </a:r>
                      <a:r>
                        <a:rPr lang="zh-CN" altLang="en-US" sz="1000" b="1" kern="0" dirty="0" smtClean="0">
                          <a:effectLst/>
                          <a:latin typeface="Times New Roman" pitchFamily="18" charset="0"/>
                          <a:cs typeface="Times New Roman" pitchFamily="18" charset="0"/>
                        </a:rPr>
                        <a:t>总</a:t>
                      </a:r>
                      <a:r>
                        <a:rPr lang="en-US" altLang="zh-CN" sz="1000" b="1" kern="0" dirty="0" smtClean="0">
                          <a:effectLst/>
                          <a:latin typeface="Times New Roman" pitchFamily="18" charset="0"/>
                          <a:cs typeface="Times New Roman" pitchFamily="18" charset="0"/>
                        </a:rPr>
                        <a:t>)</a:t>
                      </a:r>
                      <a:endParaRPr lang="zh-CN" sz="1000" b="1" kern="100" dirty="0">
                        <a:effectLst/>
                        <a:latin typeface="Times New Roman" pitchFamily="18" charset="0"/>
                        <a:ea typeface="宋体"/>
                        <a:cs typeface="Times New Roman" pitchFamily="18" charset="0"/>
                      </a:endParaRPr>
                    </a:p>
                  </a:txBody>
                  <a:tcPr marL="2369" marR="2369" marT="0" marB="0" anchor="ctr"/>
                </a:tc>
                <a:tc>
                  <a:txBody>
                    <a:bodyPr/>
                    <a:lstStyle/>
                    <a:p>
                      <a:pPr algn="ctr">
                        <a:lnSpc>
                          <a:spcPct val="125000"/>
                        </a:lnSpc>
                        <a:spcAft>
                          <a:spcPts val="0"/>
                        </a:spcAft>
                      </a:pPr>
                      <a:r>
                        <a:rPr lang="en-US" sz="1000" b="1" kern="0" dirty="0">
                          <a:solidFill>
                            <a:srgbClr val="FF0000"/>
                          </a:solidFill>
                          <a:effectLst/>
                          <a:latin typeface="Times New Roman" pitchFamily="18" charset="0"/>
                          <a:cs typeface="Times New Roman" pitchFamily="18" charset="0"/>
                        </a:rPr>
                        <a:t>BDI</a:t>
                      </a:r>
                      <a:endParaRPr lang="zh-CN" sz="1000" b="1" kern="100" dirty="0">
                        <a:solidFill>
                          <a:srgbClr val="FF0000"/>
                        </a:solidFill>
                        <a:effectLst/>
                        <a:latin typeface="Times New Roman" pitchFamily="18" charset="0"/>
                        <a:ea typeface="宋体"/>
                        <a:cs typeface="Times New Roman" pitchFamily="18" charset="0"/>
                      </a:endParaRPr>
                    </a:p>
                  </a:txBody>
                  <a:tcPr marL="2369" marR="2369" marT="0" marB="0" anchor="ctr"/>
                </a:tc>
                <a:tc>
                  <a:txBody>
                    <a:bodyPr/>
                    <a:lstStyle/>
                    <a:p>
                      <a:pPr algn="ctr">
                        <a:lnSpc>
                          <a:spcPct val="125000"/>
                        </a:lnSpc>
                        <a:spcAft>
                          <a:spcPts val="0"/>
                        </a:spcAft>
                      </a:pPr>
                      <a:r>
                        <a:rPr lang="zh-CN" sz="1000" b="1" kern="0" dirty="0">
                          <a:effectLst/>
                          <a:latin typeface="Times New Roman" pitchFamily="18" charset="0"/>
                          <a:cs typeface="Times New Roman" pitchFamily="18" charset="0"/>
                        </a:rPr>
                        <a:t>波罗的海</a:t>
                      </a:r>
                      <a:r>
                        <a:rPr lang="zh-CN" sz="1000" b="1" kern="0" dirty="0">
                          <a:solidFill>
                            <a:srgbClr val="FF0000"/>
                          </a:solidFill>
                          <a:effectLst/>
                          <a:latin typeface="Times New Roman" pitchFamily="18" charset="0"/>
                          <a:ea typeface="+mn-ea"/>
                          <a:cs typeface="Times New Roman" pitchFamily="18" charset="0"/>
                        </a:rPr>
                        <a:t>干散货</a:t>
                      </a:r>
                      <a:r>
                        <a:rPr lang="zh-CN" sz="1000" b="1" kern="100" dirty="0">
                          <a:effectLst/>
                          <a:latin typeface="Times New Roman" pitchFamily="18" charset="0"/>
                          <a:cs typeface="Times New Roman" pitchFamily="18" charset="0"/>
                        </a:rPr>
                        <a:t>运价指数</a:t>
                      </a:r>
                      <a:r>
                        <a:rPr lang="en-US" sz="1000" b="1" kern="0" dirty="0">
                          <a:solidFill>
                            <a:srgbClr val="FF0000"/>
                          </a:solidFill>
                          <a:effectLst/>
                          <a:latin typeface="Times New Roman" pitchFamily="18" charset="0"/>
                          <a:ea typeface="+mn-ea"/>
                          <a:cs typeface="Times New Roman" pitchFamily="18" charset="0"/>
                        </a:rPr>
                        <a:t>(BDI</a:t>
                      </a:r>
                      <a:r>
                        <a:rPr lang="zh-CN" sz="1000" b="1" kern="0" dirty="0">
                          <a:solidFill>
                            <a:srgbClr val="FF0000"/>
                          </a:solidFill>
                          <a:effectLst/>
                          <a:latin typeface="Times New Roman" pitchFamily="18" charset="0"/>
                          <a:ea typeface="+mn-ea"/>
                          <a:cs typeface="Times New Roman" pitchFamily="18" charset="0"/>
                        </a:rPr>
                        <a:t>指数，</a:t>
                      </a:r>
                      <a:r>
                        <a:rPr lang="en-US" sz="1000" b="1" kern="0" dirty="0">
                          <a:solidFill>
                            <a:srgbClr val="FF0000"/>
                          </a:solidFill>
                          <a:effectLst/>
                          <a:latin typeface="Times New Roman" pitchFamily="18" charset="0"/>
                          <a:ea typeface="+mn-ea"/>
                          <a:cs typeface="Times New Roman" pitchFamily="18" charset="0"/>
                        </a:rPr>
                        <a:t>Baltic Dry Index)</a:t>
                      </a:r>
                      <a:r>
                        <a:rPr lang="zh-CN" sz="1000" b="1" kern="100" dirty="0">
                          <a:effectLst/>
                          <a:latin typeface="Times New Roman" pitchFamily="18" charset="0"/>
                          <a:cs typeface="Times New Roman" pitchFamily="18" charset="0"/>
                        </a:rPr>
                        <a:t>是由几条主要航线的即期运费加权计算而成，反映的是即期市场的行情。</a:t>
                      </a:r>
                      <a:r>
                        <a:rPr lang="en-US" sz="1000" b="1" kern="100" dirty="0">
                          <a:effectLst/>
                          <a:latin typeface="Times New Roman" pitchFamily="18" charset="0"/>
                          <a:cs typeface="Times New Roman" pitchFamily="18" charset="0"/>
                        </a:rPr>
                        <a:t>BDI</a:t>
                      </a:r>
                      <a:r>
                        <a:rPr lang="zh-CN" sz="1000" b="1" kern="100" dirty="0">
                          <a:effectLst/>
                          <a:latin typeface="Times New Roman" pitchFamily="18" charset="0"/>
                          <a:cs typeface="Times New Roman" pitchFamily="18" charset="0"/>
                        </a:rPr>
                        <a:t>指数一向是散装原物料的运费指数，散装船运以运输钢材、纸浆、谷物、煤、矿砂、磷矿石、铝矾土等民生物资及工业原料为主。</a:t>
                      </a:r>
                      <a:endParaRPr lang="zh-CN" sz="1000" b="1" kern="100" dirty="0">
                        <a:effectLst/>
                        <a:latin typeface="Times New Roman" pitchFamily="18" charset="0"/>
                        <a:ea typeface="宋体"/>
                        <a:cs typeface="Times New Roman" pitchFamily="18" charset="0"/>
                      </a:endParaRPr>
                    </a:p>
                  </a:txBody>
                  <a:tcPr marL="2369" marR="2369" marT="0" marB="0" anchor="ctr"/>
                </a:tc>
                <a:extLst>
                  <a:ext uri="{0D108BD9-81ED-4DB2-BD59-A6C34878D82A}">
                    <a16:rowId xmlns="" xmlns:a16="http://schemas.microsoft.com/office/drawing/2014/main" val="10001"/>
                  </a:ext>
                </a:extLst>
              </a:tr>
              <a:tr h="359330">
                <a:tc vMerge="1">
                  <a:txBody>
                    <a:bodyPr/>
                    <a:lstStyle/>
                    <a:p>
                      <a:endParaRPr lang="zh-CN" altLang="en-US"/>
                    </a:p>
                  </a:txBody>
                  <a:tcPr/>
                </a:tc>
                <a:tc vMerge="1">
                  <a:txBody>
                    <a:bodyPr/>
                    <a:lstStyle/>
                    <a:p>
                      <a:endParaRPr lang="zh-CN" altLang="en-US"/>
                    </a:p>
                  </a:txBody>
                  <a:tcPr/>
                </a:tc>
                <a:tc>
                  <a:txBody>
                    <a:bodyPr/>
                    <a:lstStyle/>
                    <a:p>
                      <a:pPr algn="ctr">
                        <a:lnSpc>
                          <a:spcPct val="125000"/>
                        </a:lnSpc>
                        <a:spcAft>
                          <a:spcPts val="0"/>
                        </a:spcAft>
                      </a:pPr>
                      <a:r>
                        <a:rPr lang="zh-CN" sz="1000" b="1" kern="0" dirty="0">
                          <a:effectLst/>
                          <a:latin typeface="Times New Roman" pitchFamily="18" charset="0"/>
                          <a:cs typeface="Times New Roman" pitchFamily="18" charset="0"/>
                        </a:rPr>
                        <a:t>好望角型干散货船</a:t>
                      </a:r>
                      <a:endParaRPr lang="zh-CN" sz="1000" b="1" kern="100" dirty="0">
                        <a:effectLst/>
                        <a:latin typeface="Times New Roman" pitchFamily="18" charset="0"/>
                        <a:ea typeface="宋体"/>
                        <a:cs typeface="Times New Roman" pitchFamily="18" charset="0"/>
                      </a:endParaRPr>
                    </a:p>
                  </a:txBody>
                  <a:tcPr marL="2369" marR="2369" marT="0" marB="0" anchor="ctr"/>
                </a:tc>
                <a:tc>
                  <a:txBody>
                    <a:bodyPr/>
                    <a:lstStyle/>
                    <a:p>
                      <a:pPr algn="ctr">
                        <a:lnSpc>
                          <a:spcPct val="125000"/>
                        </a:lnSpc>
                        <a:spcAft>
                          <a:spcPts val="0"/>
                        </a:spcAft>
                      </a:pPr>
                      <a:r>
                        <a:rPr lang="en-US" sz="1000" b="1" kern="0" dirty="0">
                          <a:solidFill>
                            <a:srgbClr val="FF0000"/>
                          </a:solidFill>
                          <a:effectLst/>
                          <a:latin typeface="Times New Roman" pitchFamily="18" charset="0"/>
                          <a:cs typeface="Times New Roman" pitchFamily="18" charset="0"/>
                        </a:rPr>
                        <a:t>BCI</a:t>
                      </a:r>
                      <a:endParaRPr lang="zh-CN" sz="1000" b="1" kern="100" dirty="0">
                        <a:solidFill>
                          <a:srgbClr val="FF0000"/>
                        </a:solidFill>
                        <a:effectLst/>
                        <a:latin typeface="Times New Roman" pitchFamily="18" charset="0"/>
                        <a:ea typeface="宋体"/>
                        <a:cs typeface="Times New Roman" pitchFamily="18" charset="0"/>
                      </a:endParaRPr>
                    </a:p>
                  </a:txBody>
                  <a:tcPr marL="2369" marR="2369" marT="0" marB="0" anchor="ctr"/>
                </a:tc>
                <a:tc>
                  <a:txBody>
                    <a:bodyPr/>
                    <a:lstStyle/>
                    <a:p>
                      <a:pPr algn="ctr">
                        <a:lnSpc>
                          <a:spcPct val="125000"/>
                        </a:lnSpc>
                        <a:spcAft>
                          <a:spcPts val="0"/>
                        </a:spcAft>
                      </a:pPr>
                      <a:r>
                        <a:rPr lang="zh-CN" sz="1000" b="1" kern="0" dirty="0">
                          <a:effectLst/>
                          <a:latin typeface="Times New Roman" pitchFamily="18" charset="0"/>
                          <a:cs typeface="Times New Roman" pitchFamily="18" charset="0"/>
                        </a:rPr>
                        <a:t>波罗的海</a:t>
                      </a:r>
                      <a:r>
                        <a:rPr lang="zh-CN" sz="1000" b="1" kern="0" dirty="0">
                          <a:solidFill>
                            <a:srgbClr val="FF0000"/>
                          </a:solidFill>
                          <a:effectLst/>
                          <a:latin typeface="Times New Roman" pitchFamily="18" charset="0"/>
                          <a:ea typeface="+mn-ea"/>
                          <a:cs typeface="Times New Roman" pitchFamily="18" charset="0"/>
                        </a:rPr>
                        <a:t>好望角型船</a:t>
                      </a:r>
                      <a:r>
                        <a:rPr lang="zh-CN" sz="1000" b="1" kern="0" dirty="0">
                          <a:effectLst/>
                          <a:latin typeface="Times New Roman" pitchFamily="18" charset="0"/>
                          <a:cs typeface="Times New Roman" pitchFamily="18" charset="0"/>
                        </a:rPr>
                        <a:t>运价指数</a:t>
                      </a:r>
                      <a:r>
                        <a:rPr lang="en-US" sz="1000" b="1" kern="0" dirty="0">
                          <a:solidFill>
                            <a:srgbClr val="FF0000"/>
                          </a:solidFill>
                          <a:effectLst/>
                          <a:latin typeface="Times New Roman" pitchFamily="18" charset="0"/>
                          <a:ea typeface="+mn-ea"/>
                          <a:cs typeface="Times New Roman" pitchFamily="18" charset="0"/>
                        </a:rPr>
                        <a:t>(BCI</a:t>
                      </a:r>
                      <a:r>
                        <a:rPr lang="zh-CN" sz="1000" b="1" kern="0" dirty="0">
                          <a:solidFill>
                            <a:srgbClr val="FF0000"/>
                          </a:solidFill>
                          <a:effectLst/>
                          <a:latin typeface="Times New Roman" pitchFamily="18" charset="0"/>
                          <a:ea typeface="+mn-ea"/>
                          <a:cs typeface="Times New Roman" pitchFamily="18" charset="0"/>
                        </a:rPr>
                        <a:t>指数，</a:t>
                      </a:r>
                      <a:r>
                        <a:rPr lang="en-US" sz="1000" b="1" kern="0" dirty="0">
                          <a:solidFill>
                            <a:srgbClr val="FF0000"/>
                          </a:solidFill>
                          <a:effectLst/>
                          <a:latin typeface="Times New Roman" pitchFamily="18" charset="0"/>
                          <a:ea typeface="+mn-ea"/>
                          <a:cs typeface="Times New Roman" pitchFamily="18" charset="0"/>
                        </a:rPr>
                        <a:t>Baltic </a:t>
                      </a:r>
                      <a:r>
                        <a:rPr lang="en-US" sz="1000" b="1" kern="0" dirty="0" err="1">
                          <a:solidFill>
                            <a:srgbClr val="FF0000"/>
                          </a:solidFill>
                          <a:effectLst/>
                          <a:latin typeface="Times New Roman" pitchFamily="18" charset="0"/>
                          <a:ea typeface="+mn-ea"/>
                          <a:cs typeface="Times New Roman" pitchFamily="18" charset="0"/>
                        </a:rPr>
                        <a:t>Capesize</a:t>
                      </a:r>
                      <a:r>
                        <a:rPr lang="en-US" sz="1000" b="1" kern="0" dirty="0">
                          <a:solidFill>
                            <a:srgbClr val="FF0000"/>
                          </a:solidFill>
                          <a:effectLst/>
                          <a:latin typeface="Times New Roman" pitchFamily="18" charset="0"/>
                          <a:ea typeface="+mn-ea"/>
                          <a:cs typeface="Times New Roman" pitchFamily="18" charset="0"/>
                        </a:rPr>
                        <a:t> Index)</a:t>
                      </a:r>
                      <a:r>
                        <a:rPr lang="zh-CN" sz="1000" b="1" kern="0" dirty="0">
                          <a:effectLst/>
                          <a:latin typeface="Times New Roman" pitchFamily="18" charset="0"/>
                          <a:cs typeface="Times New Roman" pitchFamily="18" charset="0"/>
                        </a:rPr>
                        <a:t>，由</a:t>
                      </a:r>
                      <a:r>
                        <a:rPr lang="en-US" sz="1000" b="1" kern="0" dirty="0">
                          <a:effectLst/>
                          <a:latin typeface="Times New Roman" pitchFamily="18" charset="0"/>
                          <a:cs typeface="Times New Roman" pitchFamily="18" charset="0"/>
                        </a:rPr>
                        <a:t>11</a:t>
                      </a:r>
                      <a:r>
                        <a:rPr lang="zh-CN" sz="1000" b="1" kern="0" dirty="0">
                          <a:effectLst/>
                          <a:latin typeface="Times New Roman" pitchFamily="18" charset="0"/>
                          <a:cs typeface="Times New Roman" pitchFamily="18" charset="0"/>
                        </a:rPr>
                        <a:t>条航线构成。</a:t>
                      </a:r>
                      <a:endParaRPr lang="zh-CN" sz="1000" b="1" kern="100" dirty="0">
                        <a:effectLst/>
                        <a:latin typeface="Times New Roman" pitchFamily="18" charset="0"/>
                        <a:ea typeface="宋体"/>
                        <a:cs typeface="Times New Roman" pitchFamily="18" charset="0"/>
                      </a:endParaRPr>
                    </a:p>
                  </a:txBody>
                  <a:tcPr marL="2369" marR="2369" marT="0" marB="0" anchor="ctr"/>
                </a:tc>
                <a:extLst>
                  <a:ext uri="{0D108BD9-81ED-4DB2-BD59-A6C34878D82A}">
                    <a16:rowId xmlns="" xmlns:a16="http://schemas.microsoft.com/office/drawing/2014/main" val="10002"/>
                  </a:ext>
                </a:extLst>
              </a:tr>
              <a:tr h="304950">
                <a:tc vMerge="1">
                  <a:txBody>
                    <a:bodyPr/>
                    <a:lstStyle/>
                    <a:p>
                      <a:endParaRPr lang="zh-CN" altLang="en-US"/>
                    </a:p>
                  </a:txBody>
                  <a:tcPr/>
                </a:tc>
                <a:tc vMerge="1">
                  <a:txBody>
                    <a:bodyPr/>
                    <a:lstStyle/>
                    <a:p>
                      <a:endParaRPr lang="zh-CN" altLang="en-US"/>
                    </a:p>
                  </a:txBody>
                  <a:tcPr/>
                </a:tc>
                <a:tc>
                  <a:txBody>
                    <a:bodyPr/>
                    <a:lstStyle/>
                    <a:p>
                      <a:pPr algn="ctr">
                        <a:lnSpc>
                          <a:spcPct val="125000"/>
                        </a:lnSpc>
                        <a:spcAft>
                          <a:spcPts val="0"/>
                        </a:spcAft>
                      </a:pPr>
                      <a:r>
                        <a:rPr lang="zh-CN" sz="1000" b="1" kern="0" dirty="0">
                          <a:effectLst/>
                          <a:latin typeface="Times New Roman" pitchFamily="18" charset="0"/>
                          <a:cs typeface="Times New Roman" pitchFamily="18" charset="0"/>
                        </a:rPr>
                        <a:t>巴拿马型干散货船</a:t>
                      </a:r>
                      <a:endParaRPr lang="zh-CN" sz="1000" b="1" kern="100" dirty="0">
                        <a:effectLst/>
                        <a:latin typeface="Times New Roman" pitchFamily="18" charset="0"/>
                        <a:ea typeface="宋体"/>
                        <a:cs typeface="Times New Roman" pitchFamily="18" charset="0"/>
                      </a:endParaRPr>
                    </a:p>
                  </a:txBody>
                  <a:tcPr marL="2369" marR="2369" marT="0" marB="0" anchor="ctr"/>
                </a:tc>
                <a:tc>
                  <a:txBody>
                    <a:bodyPr/>
                    <a:lstStyle/>
                    <a:p>
                      <a:pPr algn="ctr">
                        <a:lnSpc>
                          <a:spcPct val="125000"/>
                        </a:lnSpc>
                        <a:spcAft>
                          <a:spcPts val="0"/>
                        </a:spcAft>
                      </a:pPr>
                      <a:r>
                        <a:rPr lang="en-US" sz="1000" b="1" kern="0" dirty="0">
                          <a:solidFill>
                            <a:srgbClr val="FF0000"/>
                          </a:solidFill>
                          <a:effectLst/>
                          <a:latin typeface="Times New Roman" pitchFamily="18" charset="0"/>
                          <a:cs typeface="Times New Roman" pitchFamily="18" charset="0"/>
                        </a:rPr>
                        <a:t>BPI</a:t>
                      </a:r>
                      <a:endParaRPr lang="zh-CN" sz="1000" b="1" kern="100" dirty="0">
                        <a:solidFill>
                          <a:srgbClr val="FF0000"/>
                        </a:solidFill>
                        <a:effectLst/>
                        <a:latin typeface="Times New Roman" pitchFamily="18" charset="0"/>
                        <a:ea typeface="宋体"/>
                        <a:cs typeface="Times New Roman" pitchFamily="18" charset="0"/>
                      </a:endParaRPr>
                    </a:p>
                  </a:txBody>
                  <a:tcPr marL="2369" marR="2369" marT="0" marB="0" anchor="ctr"/>
                </a:tc>
                <a:tc>
                  <a:txBody>
                    <a:bodyPr/>
                    <a:lstStyle/>
                    <a:p>
                      <a:pPr algn="ctr">
                        <a:lnSpc>
                          <a:spcPct val="125000"/>
                        </a:lnSpc>
                        <a:spcAft>
                          <a:spcPts val="0"/>
                        </a:spcAft>
                      </a:pPr>
                      <a:r>
                        <a:rPr lang="zh-CN" sz="1000" b="1" kern="0" dirty="0">
                          <a:effectLst/>
                          <a:latin typeface="Times New Roman" pitchFamily="18" charset="0"/>
                          <a:cs typeface="Times New Roman" pitchFamily="18" charset="0"/>
                        </a:rPr>
                        <a:t>波罗的海</a:t>
                      </a:r>
                      <a:r>
                        <a:rPr lang="zh-CN" sz="1000" b="1" kern="0" dirty="0">
                          <a:solidFill>
                            <a:srgbClr val="FF0000"/>
                          </a:solidFill>
                          <a:effectLst/>
                          <a:latin typeface="Times New Roman" pitchFamily="18" charset="0"/>
                          <a:ea typeface="+mn-ea"/>
                          <a:cs typeface="Times New Roman" pitchFamily="18" charset="0"/>
                        </a:rPr>
                        <a:t>巴拿马型船</a:t>
                      </a:r>
                      <a:r>
                        <a:rPr lang="zh-CN" sz="1000" b="1" kern="0" dirty="0">
                          <a:effectLst/>
                          <a:latin typeface="Times New Roman" pitchFamily="18" charset="0"/>
                          <a:cs typeface="Times New Roman" pitchFamily="18" charset="0"/>
                        </a:rPr>
                        <a:t>运价指数</a:t>
                      </a:r>
                      <a:r>
                        <a:rPr lang="en-US" sz="1000" b="1" kern="0" dirty="0">
                          <a:solidFill>
                            <a:srgbClr val="FF0000"/>
                          </a:solidFill>
                          <a:effectLst/>
                          <a:latin typeface="Times New Roman" pitchFamily="18" charset="0"/>
                          <a:ea typeface="+mn-ea"/>
                          <a:cs typeface="Times New Roman" pitchFamily="18" charset="0"/>
                        </a:rPr>
                        <a:t>(BPI</a:t>
                      </a:r>
                      <a:r>
                        <a:rPr lang="zh-CN" sz="1000" b="1" kern="0" dirty="0">
                          <a:solidFill>
                            <a:srgbClr val="FF0000"/>
                          </a:solidFill>
                          <a:effectLst/>
                          <a:latin typeface="Times New Roman" pitchFamily="18" charset="0"/>
                          <a:ea typeface="+mn-ea"/>
                          <a:cs typeface="Times New Roman" pitchFamily="18" charset="0"/>
                        </a:rPr>
                        <a:t>指数，</a:t>
                      </a:r>
                      <a:r>
                        <a:rPr lang="en-US" sz="1000" b="1" kern="0" dirty="0">
                          <a:solidFill>
                            <a:srgbClr val="FF0000"/>
                          </a:solidFill>
                          <a:effectLst/>
                          <a:latin typeface="Times New Roman" pitchFamily="18" charset="0"/>
                          <a:ea typeface="+mn-ea"/>
                          <a:cs typeface="Times New Roman" pitchFamily="18" charset="0"/>
                        </a:rPr>
                        <a:t>Baltic </a:t>
                      </a:r>
                      <a:r>
                        <a:rPr lang="en-US" sz="1000" b="1" kern="0" dirty="0" err="1">
                          <a:solidFill>
                            <a:srgbClr val="FF0000"/>
                          </a:solidFill>
                          <a:effectLst/>
                          <a:latin typeface="Times New Roman" pitchFamily="18" charset="0"/>
                          <a:ea typeface="+mn-ea"/>
                          <a:cs typeface="Times New Roman" pitchFamily="18" charset="0"/>
                        </a:rPr>
                        <a:t>Panamax</a:t>
                      </a:r>
                      <a:r>
                        <a:rPr lang="en-US" sz="1000" b="1" kern="0" dirty="0">
                          <a:solidFill>
                            <a:srgbClr val="FF0000"/>
                          </a:solidFill>
                          <a:effectLst/>
                          <a:latin typeface="Times New Roman" pitchFamily="18" charset="0"/>
                          <a:ea typeface="+mn-ea"/>
                          <a:cs typeface="Times New Roman" pitchFamily="18" charset="0"/>
                        </a:rPr>
                        <a:t> Index)</a:t>
                      </a:r>
                      <a:r>
                        <a:rPr lang="zh-CN" sz="1000" b="1" kern="0" dirty="0">
                          <a:effectLst/>
                          <a:latin typeface="Times New Roman" pitchFamily="18" charset="0"/>
                          <a:cs typeface="Times New Roman" pitchFamily="18" charset="0"/>
                        </a:rPr>
                        <a:t>，反映航运制造业的不同时期的连续变化，占</a:t>
                      </a:r>
                      <a:r>
                        <a:rPr lang="en-US" sz="1000" b="1" kern="0" dirty="0">
                          <a:effectLst/>
                          <a:latin typeface="Times New Roman" pitchFamily="18" charset="0"/>
                          <a:cs typeface="Times New Roman" pitchFamily="18" charset="0"/>
                        </a:rPr>
                        <a:t>BDI(</a:t>
                      </a:r>
                      <a:r>
                        <a:rPr lang="zh-CN" sz="1000" b="1" kern="0" dirty="0">
                          <a:effectLst/>
                          <a:latin typeface="Times New Roman" pitchFamily="18" charset="0"/>
                          <a:cs typeface="Times New Roman" pitchFamily="18" charset="0"/>
                        </a:rPr>
                        <a:t>波罗的海指数</a:t>
                      </a:r>
                      <a:r>
                        <a:rPr lang="en-US" sz="1000" b="1" kern="0" dirty="0">
                          <a:effectLst/>
                          <a:latin typeface="Times New Roman" pitchFamily="18" charset="0"/>
                          <a:cs typeface="Times New Roman" pitchFamily="18" charset="0"/>
                        </a:rPr>
                        <a:t>)</a:t>
                      </a:r>
                      <a:r>
                        <a:rPr lang="zh-CN" sz="1000" b="1" kern="0" dirty="0">
                          <a:effectLst/>
                          <a:latin typeface="Times New Roman" pitchFamily="18" charset="0"/>
                          <a:cs typeface="Times New Roman" pitchFamily="18" charset="0"/>
                        </a:rPr>
                        <a:t>权重的三分之一。</a:t>
                      </a:r>
                      <a:endParaRPr lang="zh-CN" sz="1000" b="1" kern="100" dirty="0">
                        <a:effectLst/>
                        <a:latin typeface="Times New Roman" pitchFamily="18" charset="0"/>
                        <a:ea typeface="宋体"/>
                        <a:cs typeface="Times New Roman" pitchFamily="18" charset="0"/>
                      </a:endParaRPr>
                    </a:p>
                  </a:txBody>
                  <a:tcPr marL="2369" marR="2369" marT="0" marB="0" anchor="ctr"/>
                </a:tc>
                <a:extLst>
                  <a:ext uri="{0D108BD9-81ED-4DB2-BD59-A6C34878D82A}">
                    <a16:rowId xmlns="" xmlns:a16="http://schemas.microsoft.com/office/drawing/2014/main" val="10003"/>
                  </a:ext>
                </a:extLst>
              </a:tr>
              <a:tr h="649559">
                <a:tc vMerge="1">
                  <a:txBody>
                    <a:bodyPr/>
                    <a:lstStyle/>
                    <a:p>
                      <a:endParaRPr lang="zh-CN" altLang="en-US"/>
                    </a:p>
                  </a:txBody>
                  <a:tcPr/>
                </a:tc>
                <a:tc vMerge="1">
                  <a:txBody>
                    <a:bodyPr/>
                    <a:lstStyle/>
                    <a:p>
                      <a:endParaRPr lang="zh-CN" altLang="en-US"/>
                    </a:p>
                  </a:txBody>
                  <a:tcPr/>
                </a:tc>
                <a:tc>
                  <a:txBody>
                    <a:bodyPr/>
                    <a:lstStyle/>
                    <a:p>
                      <a:pPr algn="ctr">
                        <a:lnSpc>
                          <a:spcPct val="125000"/>
                        </a:lnSpc>
                        <a:spcAft>
                          <a:spcPts val="0"/>
                        </a:spcAft>
                      </a:pPr>
                      <a:r>
                        <a:rPr lang="zh-CN" sz="1000" b="1" kern="0" dirty="0">
                          <a:effectLst/>
                          <a:latin typeface="Times New Roman" pitchFamily="18" charset="0"/>
                          <a:cs typeface="Times New Roman" pitchFamily="18" charset="0"/>
                        </a:rPr>
                        <a:t>波罗的海超灵便型散货船</a:t>
                      </a:r>
                      <a:endParaRPr lang="zh-CN" sz="1000" b="1" kern="100" dirty="0">
                        <a:effectLst/>
                        <a:latin typeface="Times New Roman" pitchFamily="18" charset="0"/>
                        <a:ea typeface="宋体"/>
                        <a:cs typeface="Times New Roman" pitchFamily="18" charset="0"/>
                      </a:endParaRPr>
                    </a:p>
                  </a:txBody>
                  <a:tcPr marL="2369" marR="2369" marT="0" marB="0" anchor="ctr"/>
                </a:tc>
                <a:tc>
                  <a:txBody>
                    <a:bodyPr/>
                    <a:lstStyle/>
                    <a:p>
                      <a:pPr algn="ctr">
                        <a:lnSpc>
                          <a:spcPct val="125000"/>
                        </a:lnSpc>
                        <a:spcAft>
                          <a:spcPts val="0"/>
                        </a:spcAft>
                      </a:pPr>
                      <a:r>
                        <a:rPr lang="en-US" sz="1000" b="1" kern="0" dirty="0">
                          <a:solidFill>
                            <a:srgbClr val="0D4B8E"/>
                          </a:solidFill>
                          <a:effectLst/>
                          <a:latin typeface="Times New Roman" pitchFamily="18" charset="0"/>
                          <a:cs typeface="Times New Roman" pitchFamily="18" charset="0"/>
                        </a:rPr>
                        <a:t>BSI</a:t>
                      </a:r>
                      <a:endParaRPr lang="zh-CN" sz="1000" b="1" kern="100" dirty="0">
                        <a:solidFill>
                          <a:srgbClr val="0D4B8E"/>
                        </a:solidFill>
                        <a:effectLst/>
                        <a:latin typeface="Times New Roman" pitchFamily="18" charset="0"/>
                        <a:ea typeface="宋体"/>
                        <a:cs typeface="Times New Roman" pitchFamily="18" charset="0"/>
                      </a:endParaRPr>
                    </a:p>
                  </a:txBody>
                  <a:tcPr marL="2369" marR="2369" marT="0" marB="0" anchor="ctr"/>
                </a:tc>
                <a:tc>
                  <a:txBody>
                    <a:bodyPr/>
                    <a:lstStyle/>
                    <a:p>
                      <a:pPr algn="ctr">
                        <a:lnSpc>
                          <a:spcPct val="125000"/>
                        </a:lnSpc>
                        <a:spcAft>
                          <a:spcPts val="0"/>
                        </a:spcAft>
                      </a:pPr>
                      <a:r>
                        <a:rPr lang="zh-CN" sz="1000" b="1" kern="0" dirty="0">
                          <a:effectLst/>
                          <a:latin typeface="Times New Roman" pitchFamily="18" charset="0"/>
                          <a:cs typeface="Times New Roman" pitchFamily="18" charset="0"/>
                        </a:rPr>
                        <a:t>波罗的海</a:t>
                      </a:r>
                      <a:r>
                        <a:rPr lang="zh-CN" sz="1000" b="1" kern="0" dirty="0">
                          <a:solidFill>
                            <a:srgbClr val="FF0000"/>
                          </a:solidFill>
                          <a:effectLst/>
                          <a:latin typeface="Times New Roman" pitchFamily="18" charset="0"/>
                          <a:ea typeface="+mn-ea"/>
                          <a:cs typeface="Times New Roman" pitchFamily="18" charset="0"/>
                        </a:rPr>
                        <a:t>超灵便</a:t>
                      </a:r>
                      <a:r>
                        <a:rPr lang="zh-CN" sz="1000" b="1" kern="0" dirty="0" smtClean="0">
                          <a:solidFill>
                            <a:srgbClr val="FF0000"/>
                          </a:solidFill>
                          <a:effectLst/>
                          <a:latin typeface="Times New Roman" pitchFamily="18" charset="0"/>
                          <a:ea typeface="+mn-ea"/>
                          <a:cs typeface="Times New Roman" pitchFamily="18" charset="0"/>
                        </a:rPr>
                        <a:t>型</a:t>
                      </a:r>
                      <a:r>
                        <a:rPr lang="zh-CN" altLang="zh-CN" sz="1000" b="1" kern="0" dirty="0" smtClean="0">
                          <a:solidFill>
                            <a:srgbClr val="FF0000"/>
                          </a:solidFill>
                          <a:effectLst/>
                          <a:latin typeface="Times New Roman" pitchFamily="18" charset="0"/>
                          <a:ea typeface="+mn-ea"/>
                          <a:cs typeface="Times New Roman" pitchFamily="18" charset="0"/>
                        </a:rPr>
                        <a:t>船</a:t>
                      </a:r>
                      <a:r>
                        <a:rPr lang="zh-CN" sz="1000" b="1" kern="0" dirty="0" smtClean="0">
                          <a:effectLst/>
                          <a:latin typeface="Times New Roman" pitchFamily="18" charset="0"/>
                          <a:cs typeface="Times New Roman" pitchFamily="18" charset="0"/>
                        </a:rPr>
                        <a:t>运价</a:t>
                      </a:r>
                      <a:r>
                        <a:rPr lang="zh-CN" sz="1000" b="1" kern="0" dirty="0">
                          <a:effectLst/>
                          <a:latin typeface="Times New Roman" pitchFamily="18" charset="0"/>
                          <a:cs typeface="Times New Roman" pitchFamily="18" charset="0"/>
                        </a:rPr>
                        <a:t>指数</a:t>
                      </a:r>
                      <a:r>
                        <a:rPr lang="en-US" sz="1000" b="1" kern="0" dirty="0">
                          <a:solidFill>
                            <a:srgbClr val="FF0000"/>
                          </a:solidFill>
                          <a:effectLst/>
                          <a:latin typeface="Times New Roman" pitchFamily="18" charset="0"/>
                          <a:cs typeface="Times New Roman" pitchFamily="18" charset="0"/>
                        </a:rPr>
                        <a:t>(BSI</a:t>
                      </a:r>
                      <a:r>
                        <a:rPr lang="zh-CN" sz="1000" b="1" kern="0" dirty="0">
                          <a:solidFill>
                            <a:srgbClr val="FF0000"/>
                          </a:solidFill>
                          <a:effectLst/>
                          <a:latin typeface="Times New Roman" pitchFamily="18" charset="0"/>
                          <a:cs typeface="Times New Roman" pitchFamily="18" charset="0"/>
                        </a:rPr>
                        <a:t>指数，</a:t>
                      </a:r>
                      <a:r>
                        <a:rPr lang="en-US" sz="1000" b="1" kern="0" dirty="0">
                          <a:solidFill>
                            <a:srgbClr val="FF0000"/>
                          </a:solidFill>
                          <a:effectLst/>
                          <a:latin typeface="Times New Roman" pitchFamily="18" charset="0"/>
                          <a:cs typeface="Times New Roman" pitchFamily="18" charset="0"/>
                        </a:rPr>
                        <a:t>Baltic </a:t>
                      </a:r>
                      <a:r>
                        <a:rPr lang="en-US" sz="1000" b="1" kern="0" dirty="0" err="1">
                          <a:solidFill>
                            <a:srgbClr val="FF0000"/>
                          </a:solidFill>
                          <a:effectLst/>
                          <a:latin typeface="Times New Roman" pitchFamily="18" charset="0"/>
                          <a:cs typeface="Times New Roman" pitchFamily="18" charset="0"/>
                        </a:rPr>
                        <a:t>Supramax</a:t>
                      </a:r>
                      <a:r>
                        <a:rPr lang="en-US" sz="1000" b="1" kern="0" dirty="0">
                          <a:solidFill>
                            <a:srgbClr val="FF0000"/>
                          </a:solidFill>
                          <a:effectLst/>
                          <a:latin typeface="Times New Roman" pitchFamily="18" charset="0"/>
                          <a:cs typeface="Times New Roman" pitchFamily="18" charset="0"/>
                        </a:rPr>
                        <a:t> Index)</a:t>
                      </a:r>
                      <a:r>
                        <a:rPr lang="zh-CN" sz="1000" b="1" kern="0" dirty="0">
                          <a:effectLst/>
                          <a:latin typeface="Times New Roman" pitchFamily="18" charset="0"/>
                          <a:cs typeface="Times New Roman" pitchFamily="18" charset="0"/>
                        </a:rPr>
                        <a:t>，该指数反映载重</a:t>
                      </a:r>
                      <a:r>
                        <a:rPr lang="en-US" sz="1000" b="1" kern="0" dirty="0">
                          <a:effectLst/>
                          <a:latin typeface="Times New Roman" pitchFamily="18" charset="0"/>
                          <a:cs typeface="Times New Roman" pitchFamily="18" charset="0"/>
                        </a:rPr>
                        <a:t>5.24</a:t>
                      </a:r>
                      <a:r>
                        <a:rPr lang="zh-CN" sz="1000" b="1" kern="0" dirty="0">
                          <a:effectLst/>
                          <a:latin typeface="Times New Roman" pitchFamily="18" charset="0"/>
                          <a:cs typeface="Times New Roman" pitchFamily="18" charset="0"/>
                        </a:rPr>
                        <a:t>万吨级大灵便型船的市场租金变化情况，取代反映</a:t>
                      </a:r>
                      <a:r>
                        <a:rPr lang="en-US" sz="1000" b="1" kern="0" dirty="0">
                          <a:effectLst/>
                          <a:latin typeface="Times New Roman" pitchFamily="18" charset="0"/>
                          <a:cs typeface="Times New Roman" pitchFamily="18" charset="0"/>
                        </a:rPr>
                        <a:t>4.5</a:t>
                      </a:r>
                      <a:r>
                        <a:rPr lang="zh-CN" sz="1000" b="1" kern="0" dirty="0">
                          <a:effectLst/>
                          <a:latin typeface="Times New Roman" pitchFamily="18" charset="0"/>
                          <a:cs typeface="Times New Roman" pitchFamily="18" charset="0"/>
                        </a:rPr>
                        <a:t>万吨级大灵便型船的</a:t>
                      </a:r>
                      <a:r>
                        <a:rPr lang="en-US" sz="1000" b="1" kern="0" dirty="0">
                          <a:effectLst/>
                          <a:latin typeface="Times New Roman" pitchFamily="18" charset="0"/>
                          <a:cs typeface="Times New Roman" pitchFamily="18" charset="0"/>
                        </a:rPr>
                        <a:t>BHMI</a:t>
                      </a:r>
                      <a:r>
                        <a:rPr lang="zh-CN" sz="1000" b="1" kern="0" dirty="0">
                          <a:effectLst/>
                          <a:latin typeface="Times New Roman" pitchFamily="18" charset="0"/>
                          <a:cs typeface="Times New Roman" pitchFamily="18" charset="0"/>
                        </a:rPr>
                        <a:t>指数。</a:t>
                      </a:r>
                      <a:endParaRPr lang="zh-CN" sz="1000" b="1" kern="100" dirty="0">
                        <a:effectLst/>
                        <a:latin typeface="Times New Roman" pitchFamily="18" charset="0"/>
                        <a:ea typeface="宋体"/>
                        <a:cs typeface="Times New Roman" pitchFamily="18" charset="0"/>
                      </a:endParaRPr>
                    </a:p>
                  </a:txBody>
                  <a:tcPr marL="2369" marR="2369" marT="0" marB="0" anchor="ctr"/>
                </a:tc>
                <a:extLst>
                  <a:ext uri="{0D108BD9-81ED-4DB2-BD59-A6C34878D82A}">
                    <a16:rowId xmlns="" xmlns:a16="http://schemas.microsoft.com/office/drawing/2014/main" val="10004"/>
                  </a:ext>
                </a:extLst>
              </a:tr>
              <a:tr h="649559">
                <a:tc vMerge="1">
                  <a:txBody>
                    <a:bodyPr/>
                    <a:lstStyle/>
                    <a:p>
                      <a:endParaRPr lang="zh-CN" altLang="en-US"/>
                    </a:p>
                  </a:txBody>
                  <a:tcPr/>
                </a:tc>
                <a:tc vMerge="1">
                  <a:txBody>
                    <a:bodyPr/>
                    <a:lstStyle/>
                    <a:p>
                      <a:endParaRPr lang="zh-CN" altLang="en-US"/>
                    </a:p>
                  </a:txBody>
                  <a:tcPr/>
                </a:tc>
                <a:tc>
                  <a:txBody>
                    <a:bodyPr/>
                    <a:lstStyle/>
                    <a:p>
                      <a:pPr marL="0" marR="0" indent="0" algn="ctr" defTabSz="511175" rtl="0" eaLnBrk="1" fontAlgn="auto" latinLnBrk="0" hangingPunct="1">
                        <a:lnSpc>
                          <a:spcPct val="125000"/>
                        </a:lnSpc>
                        <a:spcBef>
                          <a:spcPts val="0"/>
                        </a:spcBef>
                        <a:spcAft>
                          <a:spcPts val="0"/>
                        </a:spcAft>
                        <a:buClrTx/>
                        <a:buSzTx/>
                        <a:buFontTx/>
                        <a:buNone/>
                        <a:tabLst/>
                        <a:defRPr/>
                      </a:pPr>
                      <a:r>
                        <a:rPr lang="zh-CN" altLang="zh-CN" sz="1000" b="1" kern="0" dirty="0" smtClean="0">
                          <a:effectLst/>
                          <a:latin typeface="Times New Roman" pitchFamily="18" charset="0"/>
                          <a:cs typeface="Times New Roman" pitchFamily="18" charset="0"/>
                        </a:rPr>
                        <a:t>波罗的海</a:t>
                      </a:r>
                      <a:r>
                        <a:rPr lang="zh-CN" altLang="en-US" sz="1000" b="1" kern="0" dirty="0" smtClean="0">
                          <a:effectLst/>
                          <a:latin typeface="Times New Roman" pitchFamily="18" charset="0"/>
                          <a:cs typeface="Times New Roman" pitchFamily="18" charset="0"/>
                        </a:rPr>
                        <a:t>大灵便</a:t>
                      </a:r>
                      <a:r>
                        <a:rPr lang="zh-CN" altLang="zh-CN" sz="1000" b="1" kern="0" dirty="0" smtClean="0">
                          <a:effectLst/>
                          <a:latin typeface="Times New Roman" pitchFamily="18" charset="0"/>
                          <a:cs typeface="Times New Roman" pitchFamily="18" charset="0"/>
                        </a:rPr>
                        <a:t>型船</a:t>
                      </a:r>
                      <a:endParaRPr lang="zh-CN" sz="1000" b="1" kern="100" dirty="0">
                        <a:effectLst/>
                        <a:latin typeface="Times New Roman" pitchFamily="18" charset="0"/>
                        <a:ea typeface="宋体"/>
                        <a:cs typeface="Times New Roman" pitchFamily="18" charset="0"/>
                      </a:endParaRPr>
                    </a:p>
                  </a:txBody>
                  <a:tcPr marL="2369" marR="2369" marT="0" marB="0" anchor="ctr"/>
                </a:tc>
                <a:tc>
                  <a:txBody>
                    <a:bodyPr/>
                    <a:lstStyle/>
                    <a:p>
                      <a:pPr algn="ctr">
                        <a:lnSpc>
                          <a:spcPct val="125000"/>
                        </a:lnSpc>
                        <a:spcAft>
                          <a:spcPts val="0"/>
                        </a:spcAft>
                      </a:pPr>
                      <a:r>
                        <a:rPr lang="en-US" altLang="zh-CN" sz="1000" b="1" kern="100" dirty="0" smtClean="0">
                          <a:solidFill>
                            <a:srgbClr val="0D4B8E"/>
                          </a:solidFill>
                          <a:effectLst/>
                          <a:latin typeface="Times New Roman" pitchFamily="18" charset="0"/>
                          <a:ea typeface="宋体"/>
                          <a:cs typeface="Times New Roman" pitchFamily="18" charset="0"/>
                        </a:rPr>
                        <a:t>BHMI</a:t>
                      </a:r>
                      <a:endParaRPr lang="zh-CN" sz="1000" b="1" kern="100" dirty="0">
                        <a:solidFill>
                          <a:srgbClr val="0D4B8E"/>
                        </a:solidFill>
                        <a:effectLst/>
                        <a:latin typeface="Times New Roman" pitchFamily="18" charset="0"/>
                        <a:ea typeface="宋体"/>
                        <a:cs typeface="Times New Roman" pitchFamily="18" charset="0"/>
                      </a:endParaRPr>
                    </a:p>
                  </a:txBody>
                  <a:tcPr marL="2369" marR="2369" marT="0" marB="0" anchor="ctr"/>
                </a:tc>
                <a:tc>
                  <a:txBody>
                    <a:bodyPr/>
                    <a:lstStyle/>
                    <a:p>
                      <a:pPr algn="ctr">
                        <a:lnSpc>
                          <a:spcPct val="125000"/>
                        </a:lnSpc>
                        <a:spcAft>
                          <a:spcPts val="0"/>
                        </a:spcAft>
                      </a:pPr>
                      <a:r>
                        <a:rPr lang="zh-CN" altLang="zh-CN" sz="1000" b="1" kern="0" dirty="0" smtClean="0">
                          <a:effectLst/>
                          <a:latin typeface="Times New Roman" pitchFamily="18" charset="0"/>
                          <a:cs typeface="Times New Roman" pitchFamily="18" charset="0"/>
                        </a:rPr>
                        <a:t>波罗的海</a:t>
                      </a:r>
                      <a:r>
                        <a:rPr lang="zh-CN" altLang="en-US" sz="1000" b="1" kern="0" dirty="0" smtClean="0">
                          <a:solidFill>
                            <a:srgbClr val="FF0000"/>
                          </a:solidFill>
                          <a:effectLst/>
                          <a:latin typeface="Times New Roman" pitchFamily="18" charset="0"/>
                          <a:ea typeface="+mn-ea"/>
                          <a:cs typeface="Times New Roman" pitchFamily="18" charset="0"/>
                        </a:rPr>
                        <a:t>大灵便型</a:t>
                      </a:r>
                      <a:r>
                        <a:rPr lang="zh-CN" altLang="zh-CN" sz="1000" b="1" kern="0" dirty="0" smtClean="0">
                          <a:solidFill>
                            <a:srgbClr val="FF0000"/>
                          </a:solidFill>
                          <a:effectLst/>
                          <a:latin typeface="Times New Roman" pitchFamily="18" charset="0"/>
                          <a:ea typeface="+mn-ea"/>
                          <a:cs typeface="Times New Roman" pitchFamily="18" charset="0"/>
                        </a:rPr>
                        <a:t>船</a:t>
                      </a:r>
                      <a:r>
                        <a:rPr lang="zh-CN" altLang="zh-CN" sz="1000" b="1" kern="0" dirty="0" smtClean="0">
                          <a:effectLst/>
                          <a:latin typeface="Times New Roman" pitchFamily="18" charset="0"/>
                          <a:cs typeface="Times New Roman" pitchFamily="18" charset="0"/>
                        </a:rPr>
                        <a:t>运价指数</a:t>
                      </a:r>
                      <a:r>
                        <a:rPr lang="en-US" altLang="zh-CN" sz="1000" b="1" kern="0" dirty="0" smtClean="0">
                          <a:solidFill>
                            <a:srgbClr val="FF0000"/>
                          </a:solidFill>
                          <a:effectLst/>
                          <a:latin typeface="Times New Roman" pitchFamily="18" charset="0"/>
                          <a:ea typeface="+mn-ea"/>
                          <a:cs typeface="Times New Roman" pitchFamily="18" charset="0"/>
                        </a:rPr>
                        <a:t>(BHMI</a:t>
                      </a:r>
                      <a:r>
                        <a:rPr lang="zh-CN" altLang="zh-CN" sz="1000" b="1" kern="0" dirty="0" smtClean="0">
                          <a:solidFill>
                            <a:srgbClr val="FF0000"/>
                          </a:solidFill>
                          <a:effectLst/>
                          <a:latin typeface="Times New Roman" pitchFamily="18" charset="0"/>
                          <a:ea typeface="+mn-ea"/>
                          <a:cs typeface="Times New Roman" pitchFamily="18" charset="0"/>
                        </a:rPr>
                        <a:t>指数，</a:t>
                      </a:r>
                      <a:r>
                        <a:rPr lang="en-US" altLang="zh-CN" sz="1000" b="1" kern="0" dirty="0" smtClean="0">
                          <a:solidFill>
                            <a:srgbClr val="FF0000"/>
                          </a:solidFill>
                          <a:effectLst/>
                          <a:latin typeface="Times New Roman" pitchFamily="18" charset="0"/>
                          <a:ea typeface="+mn-ea"/>
                          <a:cs typeface="Times New Roman" pitchFamily="18" charset="0"/>
                        </a:rPr>
                        <a:t>Baltic </a:t>
                      </a:r>
                      <a:r>
                        <a:rPr lang="en-US" altLang="zh-CN" sz="1000" b="1" kern="0" dirty="0" err="1" smtClean="0">
                          <a:solidFill>
                            <a:srgbClr val="FF0000"/>
                          </a:solidFill>
                          <a:effectLst/>
                          <a:latin typeface="Times New Roman" pitchFamily="18" charset="0"/>
                          <a:ea typeface="+mn-ea"/>
                          <a:cs typeface="Times New Roman" pitchFamily="18" charset="0"/>
                        </a:rPr>
                        <a:t>Handymax</a:t>
                      </a:r>
                      <a:r>
                        <a:rPr lang="en-US" altLang="zh-CN" sz="1000" b="1" kern="0" dirty="0" smtClean="0">
                          <a:solidFill>
                            <a:srgbClr val="FF0000"/>
                          </a:solidFill>
                          <a:effectLst/>
                          <a:latin typeface="Times New Roman" pitchFamily="18" charset="0"/>
                          <a:ea typeface="+mn-ea"/>
                          <a:cs typeface="Times New Roman" pitchFamily="18" charset="0"/>
                        </a:rPr>
                        <a:t> Index)</a:t>
                      </a:r>
                      <a:r>
                        <a:rPr lang="zh-CN" altLang="zh-CN" sz="1000" b="1" kern="0" dirty="0" smtClean="0">
                          <a:effectLst/>
                          <a:latin typeface="Times New Roman" pitchFamily="18" charset="0"/>
                          <a:cs typeface="Times New Roman" pitchFamily="18" charset="0"/>
                        </a:rPr>
                        <a:t> 。</a:t>
                      </a:r>
                      <a:endParaRPr lang="zh-CN" altLang="zh-CN" sz="1000" b="1" kern="100" dirty="0">
                        <a:effectLst/>
                        <a:latin typeface="Times New Roman" pitchFamily="18" charset="0"/>
                        <a:ea typeface="+mn-ea"/>
                        <a:cs typeface="Times New Roman" pitchFamily="18" charset="0"/>
                      </a:endParaRPr>
                    </a:p>
                  </a:txBody>
                  <a:tcPr marL="2369" marR="2369" marT="0" marB="0" anchor="ctr"/>
                </a:tc>
                <a:extLst>
                  <a:ext uri="{0D108BD9-81ED-4DB2-BD59-A6C34878D82A}">
                    <a16:rowId xmlns="" xmlns:a16="http://schemas.microsoft.com/office/drawing/2014/main" val="10005"/>
                  </a:ext>
                </a:extLst>
              </a:tr>
              <a:tr h="542735">
                <a:tc vMerge="1">
                  <a:txBody>
                    <a:bodyPr/>
                    <a:lstStyle/>
                    <a:p>
                      <a:endParaRPr lang="zh-CN" altLang="en-US"/>
                    </a:p>
                  </a:txBody>
                  <a:tcPr/>
                </a:tc>
                <a:tc vMerge="1">
                  <a:txBody>
                    <a:bodyPr/>
                    <a:lstStyle/>
                    <a:p>
                      <a:endParaRPr lang="zh-CN" altLang="en-US"/>
                    </a:p>
                  </a:txBody>
                  <a:tcPr/>
                </a:tc>
                <a:tc>
                  <a:txBody>
                    <a:bodyPr/>
                    <a:lstStyle/>
                    <a:p>
                      <a:pPr algn="ctr">
                        <a:lnSpc>
                          <a:spcPct val="125000"/>
                        </a:lnSpc>
                        <a:spcAft>
                          <a:spcPts val="0"/>
                        </a:spcAft>
                      </a:pPr>
                      <a:r>
                        <a:rPr lang="zh-CN" sz="1000" b="1" kern="0" dirty="0">
                          <a:effectLst/>
                          <a:latin typeface="Times New Roman" pitchFamily="18" charset="0"/>
                          <a:cs typeface="Times New Roman" pitchFamily="18" charset="0"/>
                        </a:rPr>
                        <a:t>波罗的海灵便型船</a:t>
                      </a:r>
                      <a:endParaRPr lang="zh-CN" sz="1000" b="1" kern="100" dirty="0">
                        <a:effectLst/>
                        <a:latin typeface="Times New Roman" pitchFamily="18" charset="0"/>
                        <a:ea typeface="宋体"/>
                        <a:cs typeface="Times New Roman" pitchFamily="18" charset="0"/>
                      </a:endParaRPr>
                    </a:p>
                  </a:txBody>
                  <a:tcPr marL="2369" marR="2369" marT="0" marB="0" anchor="ctr"/>
                </a:tc>
                <a:tc>
                  <a:txBody>
                    <a:bodyPr/>
                    <a:lstStyle/>
                    <a:p>
                      <a:pPr algn="ctr">
                        <a:lnSpc>
                          <a:spcPct val="125000"/>
                        </a:lnSpc>
                        <a:spcAft>
                          <a:spcPts val="0"/>
                        </a:spcAft>
                      </a:pPr>
                      <a:r>
                        <a:rPr lang="en-US" sz="1000" b="1" kern="0" dirty="0" smtClean="0">
                          <a:solidFill>
                            <a:srgbClr val="0D4B8E"/>
                          </a:solidFill>
                          <a:effectLst/>
                          <a:latin typeface="Times New Roman" pitchFamily="18" charset="0"/>
                          <a:cs typeface="Times New Roman" pitchFamily="18" charset="0"/>
                        </a:rPr>
                        <a:t>BHI</a:t>
                      </a:r>
                      <a:endParaRPr lang="zh-CN" sz="1000" b="1" kern="100" dirty="0">
                        <a:solidFill>
                          <a:srgbClr val="0D4B8E"/>
                        </a:solidFill>
                        <a:effectLst/>
                        <a:latin typeface="Times New Roman" pitchFamily="18" charset="0"/>
                        <a:ea typeface="宋体"/>
                        <a:cs typeface="Times New Roman" pitchFamily="18" charset="0"/>
                      </a:endParaRPr>
                    </a:p>
                  </a:txBody>
                  <a:tcPr marL="2369" marR="2369" marT="0" marB="0" anchor="ctr"/>
                </a:tc>
                <a:tc>
                  <a:txBody>
                    <a:bodyPr/>
                    <a:lstStyle/>
                    <a:p>
                      <a:pPr algn="ctr">
                        <a:lnSpc>
                          <a:spcPct val="125000"/>
                        </a:lnSpc>
                        <a:spcAft>
                          <a:spcPts val="0"/>
                        </a:spcAft>
                      </a:pPr>
                      <a:r>
                        <a:rPr lang="zh-CN" sz="1000" b="1" kern="0" dirty="0" smtClean="0">
                          <a:effectLst/>
                          <a:latin typeface="Times New Roman" pitchFamily="18" charset="0"/>
                          <a:cs typeface="Times New Roman" pitchFamily="18" charset="0"/>
                        </a:rPr>
                        <a:t>波罗的海</a:t>
                      </a:r>
                      <a:r>
                        <a:rPr lang="zh-CN" sz="1000" b="1" kern="0" dirty="0" smtClean="0">
                          <a:solidFill>
                            <a:srgbClr val="FF0000"/>
                          </a:solidFill>
                          <a:effectLst/>
                          <a:latin typeface="Times New Roman" pitchFamily="18" charset="0"/>
                          <a:ea typeface="+mn-ea"/>
                          <a:cs typeface="Times New Roman" pitchFamily="18" charset="0"/>
                        </a:rPr>
                        <a:t>灵便</a:t>
                      </a:r>
                      <a:r>
                        <a:rPr lang="zh-CN" sz="1000" b="1" kern="0" dirty="0">
                          <a:solidFill>
                            <a:srgbClr val="FF0000"/>
                          </a:solidFill>
                          <a:effectLst/>
                          <a:latin typeface="Times New Roman" pitchFamily="18" charset="0"/>
                          <a:ea typeface="+mn-ea"/>
                          <a:cs typeface="Times New Roman" pitchFamily="18" charset="0"/>
                        </a:rPr>
                        <a:t>型</a:t>
                      </a:r>
                      <a:r>
                        <a:rPr lang="zh-CN" sz="1000" b="1" kern="0" dirty="0" smtClean="0">
                          <a:solidFill>
                            <a:srgbClr val="FF0000"/>
                          </a:solidFill>
                          <a:effectLst/>
                          <a:latin typeface="Times New Roman" pitchFamily="18" charset="0"/>
                          <a:ea typeface="+mn-ea"/>
                          <a:cs typeface="Times New Roman" pitchFamily="18" charset="0"/>
                        </a:rPr>
                        <a:t>船</a:t>
                      </a:r>
                      <a:r>
                        <a:rPr lang="zh-CN" altLang="zh-CN" sz="1000" b="1" kern="0" dirty="0" smtClean="0">
                          <a:effectLst/>
                          <a:latin typeface="Times New Roman" pitchFamily="18" charset="0"/>
                          <a:cs typeface="Times New Roman" pitchFamily="18" charset="0"/>
                        </a:rPr>
                        <a:t>运价</a:t>
                      </a:r>
                      <a:r>
                        <a:rPr lang="zh-CN" sz="1000" b="1" kern="0" dirty="0" smtClean="0">
                          <a:effectLst/>
                          <a:latin typeface="Times New Roman" pitchFamily="18" charset="0"/>
                          <a:cs typeface="Times New Roman" pitchFamily="18" charset="0"/>
                        </a:rPr>
                        <a:t>指数</a:t>
                      </a:r>
                      <a:r>
                        <a:rPr lang="en-US" sz="1000" b="1" kern="0" dirty="0">
                          <a:solidFill>
                            <a:srgbClr val="FF0000"/>
                          </a:solidFill>
                          <a:effectLst/>
                          <a:latin typeface="Times New Roman" pitchFamily="18" charset="0"/>
                          <a:ea typeface="+mn-ea"/>
                          <a:cs typeface="Times New Roman" pitchFamily="18" charset="0"/>
                        </a:rPr>
                        <a:t>(</a:t>
                      </a:r>
                      <a:r>
                        <a:rPr lang="en-US" sz="1000" b="1" kern="0" dirty="0" smtClean="0">
                          <a:solidFill>
                            <a:srgbClr val="FF0000"/>
                          </a:solidFill>
                          <a:effectLst/>
                          <a:latin typeface="Times New Roman" pitchFamily="18" charset="0"/>
                          <a:ea typeface="+mn-ea"/>
                          <a:cs typeface="Times New Roman" pitchFamily="18" charset="0"/>
                        </a:rPr>
                        <a:t>BHI</a:t>
                      </a:r>
                      <a:r>
                        <a:rPr lang="zh-CN" sz="1000" b="1" kern="0" dirty="0">
                          <a:solidFill>
                            <a:srgbClr val="FF0000"/>
                          </a:solidFill>
                          <a:effectLst/>
                          <a:latin typeface="Times New Roman" pitchFamily="18" charset="0"/>
                          <a:ea typeface="+mn-ea"/>
                          <a:cs typeface="Times New Roman" pitchFamily="18" charset="0"/>
                        </a:rPr>
                        <a:t>指数，</a:t>
                      </a:r>
                      <a:r>
                        <a:rPr lang="en-US" sz="1000" b="1" kern="0" dirty="0">
                          <a:solidFill>
                            <a:srgbClr val="FF0000"/>
                          </a:solidFill>
                          <a:effectLst/>
                          <a:latin typeface="Times New Roman" pitchFamily="18" charset="0"/>
                          <a:ea typeface="+mn-ea"/>
                          <a:cs typeface="Times New Roman" pitchFamily="18" charset="0"/>
                        </a:rPr>
                        <a:t>Baltic Exchange </a:t>
                      </a:r>
                      <a:r>
                        <a:rPr lang="en-US" sz="1000" b="1" kern="0" dirty="0" err="1">
                          <a:solidFill>
                            <a:srgbClr val="FF0000"/>
                          </a:solidFill>
                          <a:effectLst/>
                          <a:latin typeface="Times New Roman" pitchFamily="18" charset="0"/>
                          <a:ea typeface="+mn-ea"/>
                          <a:cs typeface="Times New Roman" pitchFamily="18" charset="0"/>
                        </a:rPr>
                        <a:t>Handysize</a:t>
                      </a:r>
                      <a:r>
                        <a:rPr lang="en-US" sz="1000" b="1" kern="0" dirty="0">
                          <a:solidFill>
                            <a:srgbClr val="FF0000"/>
                          </a:solidFill>
                          <a:effectLst/>
                          <a:latin typeface="Times New Roman" pitchFamily="18" charset="0"/>
                          <a:ea typeface="+mn-ea"/>
                          <a:cs typeface="Times New Roman" pitchFamily="18" charset="0"/>
                        </a:rPr>
                        <a:t> Index)</a:t>
                      </a:r>
                      <a:r>
                        <a:rPr lang="zh-CN" sz="1000" b="1" kern="0" dirty="0">
                          <a:effectLst/>
                          <a:latin typeface="Times New Roman" pitchFamily="18" charset="0"/>
                          <a:cs typeface="Times New Roman" pitchFamily="18" charset="0"/>
                        </a:rPr>
                        <a:t>，由六条分航线指数构成，权重由</a:t>
                      </a:r>
                      <a:r>
                        <a:rPr lang="en-US" sz="1000" b="1" kern="0" dirty="0">
                          <a:effectLst/>
                          <a:latin typeface="Times New Roman" pitchFamily="18" charset="0"/>
                          <a:cs typeface="Times New Roman" pitchFamily="18" charset="0"/>
                        </a:rPr>
                        <a:t>12.5%</a:t>
                      </a:r>
                      <a:r>
                        <a:rPr lang="zh-CN" sz="1000" b="1" kern="0" dirty="0">
                          <a:effectLst/>
                          <a:latin typeface="Times New Roman" pitchFamily="18" charset="0"/>
                          <a:cs typeface="Times New Roman" pitchFamily="18" charset="0"/>
                        </a:rPr>
                        <a:t>至</a:t>
                      </a:r>
                      <a:r>
                        <a:rPr lang="en-US" sz="1000" b="1" kern="0" dirty="0">
                          <a:effectLst/>
                          <a:latin typeface="Times New Roman" pitchFamily="18" charset="0"/>
                          <a:cs typeface="Times New Roman" pitchFamily="18" charset="0"/>
                        </a:rPr>
                        <a:t>25%</a:t>
                      </a:r>
                      <a:r>
                        <a:rPr lang="zh-CN" sz="1000" b="1" kern="0" dirty="0">
                          <a:effectLst/>
                          <a:latin typeface="Times New Roman" pitchFamily="18" charset="0"/>
                          <a:cs typeface="Times New Roman" pitchFamily="18" charset="0"/>
                        </a:rPr>
                        <a:t>不等，船型主要参数</a:t>
                      </a:r>
                      <a:r>
                        <a:rPr lang="en-US" sz="1000" b="1" kern="0" dirty="0">
                          <a:effectLst/>
                          <a:latin typeface="Times New Roman" pitchFamily="18" charset="0"/>
                          <a:cs typeface="Times New Roman" pitchFamily="18" charset="0"/>
                        </a:rPr>
                        <a:t>——</a:t>
                      </a:r>
                      <a:r>
                        <a:rPr lang="zh-CN" sz="1000" b="1" kern="0" dirty="0">
                          <a:effectLst/>
                          <a:latin typeface="Times New Roman" pitchFamily="18" charset="0"/>
                          <a:cs typeface="Times New Roman" pitchFamily="18" charset="0"/>
                        </a:rPr>
                        <a:t>带四台</a:t>
                      </a:r>
                      <a:r>
                        <a:rPr lang="en-US" sz="1000" b="1" kern="0" dirty="0">
                          <a:effectLst/>
                          <a:latin typeface="Times New Roman" pitchFamily="18" charset="0"/>
                          <a:cs typeface="Times New Roman" pitchFamily="18" charset="0"/>
                        </a:rPr>
                        <a:t>30</a:t>
                      </a:r>
                      <a:r>
                        <a:rPr lang="zh-CN" sz="1000" b="1" kern="0" dirty="0">
                          <a:effectLst/>
                          <a:latin typeface="Times New Roman" pitchFamily="18" charset="0"/>
                          <a:cs typeface="Times New Roman" pitchFamily="18" charset="0"/>
                        </a:rPr>
                        <a:t>吨抓斗的克林吊、</a:t>
                      </a:r>
                      <a:r>
                        <a:rPr lang="en-US" sz="1000" b="1" kern="0" dirty="0">
                          <a:effectLst/>
                          <a:latin typeface="Times New Roman" pitchFamily="18" charset="0"/>
                          <a:cs typeface="Times New Roman" pitchFamily="18" charset="0"/>
                        </a:rPr>
                        <a:t>2.8</a:t>
                      </a:r>
                      <a:r>
                        <a:rPr lang="zh-CN" sz="1000" b="1" kern="0" dirty="0">
                          <a:effectLst/>
                          <a:latin typeface="Times New Roman" pitchFamily="18" charset="0"/>
                          <a:cs typeface="Times New Roman" pitchFamily="18" charset="0"/>
                        </a:rPr>
                        <a:t>万载重吨、最高船龄</a:t>
                      </a:r>
                      <a:r>
                        <a:rPr lang="en-US" sz="1000" b="1" kern="0" dirty="0">
                          <a:effectLst/>
                          <a:latin typeface="Times New Roman" pitchFamily="18" charset="0"/>
                          <a:cs typeface="Times New Roman" pitchFamily="18" charset="0"/>
                        </a:rPr>
                        <a:t>15</a:t>
                      </a:r>
                      <a:r>
                        <a:rPr lang="zh-CN" sz="1000" b="1" kern="0" dirty="0">
                          <a:effectLst/>
                          <a:latin typeface="Times New Roman" pitchFamily="18" charset="0"/>
                          <a:cs typeface="Times New Roman" pitchFamily="18" charset="0"/>
                        </a:rPr>
                        <a:t>年。</a:t>
                      </a:r>
                      <a:endParaRPr lang="zh-CN" sz="1000" b="1" kern="100" dirty="0">
                        <a:effectLst/>
                        <a:latin typeface="Times New Roman" pitchFamily="18" charset="0"/>
                        <a:ea typeface="宋体"/>
                        <a:cs typeface="Times New Roman" pitchFamily="18" charset="0"/>
                      </a:endParaRPr>
                    </a:p>
                  </a:txBody>
                  <a:tcPr marL="2369" marR="2369" marT="0" marB="0"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3931247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28169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2" name="文本框 1"/>
          <p:cNvSpPr txBox="1"/>
          <p:nvPr/>
        </p:nvSpPr>
        <p:spPr>
          <a:xfrm>
            <a:off x="444500" y="755650"/>
            <a:ext cx="3623047" cy="338554"/>
          </a:xfrm>
          <a:prstGeom prst="rect">
            <a:avLst/>
          </a:prstGeom>
          <a:noFill/>
        </p:spPr>
        <p:txBody>
          <a:bodyPr wrap="square" rtlCol="0">
            <a:spAutoFit/>
          </a:bodyPr>
          <a:lstStyle/>
          <a:p>
            <a:pPr lvl="0" algn="l">
              <a:spcBef>
                <a:spcPct val="20000"/>
              </a:spcBef>
            </a:pPr>
            <a:r>
              <a:rPr lang="zh-CN" altLang="en-US"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油轮、集装箱、衍生品运价指数</a:t>
            </a:r>
            <a:endPar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graphicFrame>
        <p:nvGraphicFramePr>
          <p:cNvPr id="4" name="表格 3"/>
          <p:cNvGraphicFramePr>
            <a:graphicFrameLocks noGrp="1"/>
          </p:cNvGraphicFramePr>
          <p:nvPr>
            <p:extLst>
              <p:ext uri="{D42A27DB-BD31-4B8C-83A1-F6EECF244321}">
                <p14:modId xmlns:p14="http://schemas.microsoft.com/office/powerpoint/2010/main" val="1892393983"/>
              </p:ext>
            </p:extLst>
          </p:nvPr>
        </p:nvGraphicFramePr>
        <p:xfrm>
          <a:off x="179115" y="1159048"/>
          <a:ext cx="6480721" cy="3649638"/>
        </p:xfrm>
        <a:graphic>
          <a:graphicData uri="http://schemas.openxmlformats.org/drawingml/2006/table">
            <a:tbl>
              <a:tblPr>
                <a:tableStyleId>{5C22544A-7EE6-4342-B048-85BDC9FD1C3A}</a:tableStyleId>
              </a:tblPr>
              <a:tblGrid>
                <a:gridCol w="360040">
                  <a:extLst>
                    <a:ext uri="{9D8B030D-6E8A-4147-A177-3AD203B41FA5}">
                      <a16:colId xmlns="" xmlns:a16="http://schemas.microsoft.com/office/drawing/2014/main" val="20000"/>
                    </a:ext>
                  </a:extLst>
                </a:gridCol>
                <a:gridCol w="489638">
                  <a:extLst>
                    <a:ext uri="{9D8B030D-6E8A-4147-A177-3AD203B41FA5}">
                      <a16:colId xmlns="" xmlns:a16="http://schemas.microsoft.com/office/drawing/2014/main" val="20001"/>
                    </a:ext>
                  </a:extLst>
                </a:gridCol>
                <a:gridCol w="1094539">
                  <a:extLst>
                    <a:ext uri="{9D8B030D-6E8A-4147-A177-3AD203B41FA5}">
                      <a16:colId xmlns="" xmlns:a16="http://schemas.microsoft.com/office/drawing/2014/main" val="20002"/>
                    </a:ext>
                  </a:extLst>
                </a:gridCol>
                <a:gridCol w="576064">
                  <a:extLst>
                    <a:ext uri="{9D8B030D-6E8A-4147-A177-3AD203B41FA5}">
                      <a16:colId xmlns="" xmlns:a16="http://schemas.microsoft.com/office/drawing/2014/main" val="20003"/>
                    </a:ext>
                  </a:extLst>
                </a:gridCol>
                <a:gridCol w="3960440">
                  <a:extLst>
                    <a:ext uri="{9D8B030D-6E8A-4147-A177-3AD203B41FA5}">
                      <a16:colId xmlns="" xmlns:a16="http://schemas.microsoft.com/office/drawing/2014/main" val="20004"/>
                    </a:ext>
                  </a:extLst>
                </a:gridCol>
              </a:tblGrid>
              <a:tr h="34993">
                <a:tc>
                  <a:txBody>
                    <a:bodyPr/>
                    <a:lstStyle/>
                    <a:p>
                      <a:pPr algn="ctr">
                        <a:lnSpc>
                          <a:spcPct val="125000"/>
                        </a:lnSpc>
                        <a:spcAft>
                          <a:spcPts val="0"/>
                        </a:spcAft>
                      </a:pPr>
                      <a:r>
                        <a:rPr lang="zh-CN" sz="1000" b="1" kern="0" dirty="0">
                          <a:effectLst/>
                          <a:latin typeface="Times New Roman" pitchFamily="18" charset="0"/>
                          <a:cs typeface="Times New Roman" pitchFamily="18" charset="0"/>
                        </a:rPr>
                        <a:t>市场</a:t>
                      </a:r>
                      <a:endParaRPr lang="zh-CN" sz="1000" b="1" kern="100" dirty="0">
                        <a:effectLst/>
                        <a:latin typeface="Times New Roman" pitchFamily="18" charset="0"/>
                        <a:ea typeface="宋体"/>
                        <a:cs typeface="Times New Roman" pitchFamily="18" charset="0"/>
                      </a:endParaRPr>
                    </a:p>
                  </a:txBody>
                  <a:tcPr marL="2999" marR="2999" marT="0" marB="0" anchor="ctr"/>
                </a:tc>
                <a:tc>
                  <a:txBody>
                    <a:bodyPr/>
                    <a:lstStyle/>
                    <a:p>
                      <a:pPr algn="ctr">
                        <a:lnSpc>
                          <a:spcPct val="125000"/>
                        </a:lnSpc>
                        <a:spcAft>
                          <a:spcPts val="0"/>
                        </a:spcAft>
                      </a:pPr>
                      <a:r>
                        <a:rPr lang="zh-CN" sz="1000" b="1" kern="0">
                          <a:effectLst/>
                          <a:latin typeface="Times New Roman" pitchFamily="18" charset="0"/>
                          <a:cs typeface="Times New Roman" pitchFamily="18" charset="0"/>
                        </a:rPr>
                        <a:t>子市场</a:t>
                      </a:r>
                      <a:endParaRPr lang="zh-CN" sz="1000" b="1" kern="100">
                        <a:effectLst/>
                        <a:latin typeface="Times New Roman" pitchFamily="18" charset="0"/>
                        <a:ea typeface="宋体"/>
                        <a:cs typeface="Times New Roman" pitchFamily="18" charset="0"/>
                      </a:endParaRPr>
                    </a:p>
                  </a:txBody>
                  <a:tcPr marL="2999" marR="2999" marT="0" marB="0" anchor="ctr"/>
                </a:tc>
                <a:tc>
                  <a:txBody>
                    <a:bodyPr/>
                    <a:lstStyle/>
                    <a:p>
                      <a:pPr algn="ctr">
                        <a:lnSpc>
                          <a:spcPct val="125000"/>
                        </a:lnSpc>
                        <a:spcAft>
                          <a:spcPts val="0"/>
                        </a:spcAft>
                      </a:pPr>
                      <a:r>
                        <a:rPr lang="zh-CN" sz="1000" b="1" kern="0">
                          <a:effectLst/>
                          <a:latin typeface="Times New Roman" pitchFamily="18" charset="0"/>
                          <a:cs typeface="Times New Roman" pitchFamily="18" charset="0"/>
                        </a:rPr>
                        <a:t>指标对应市场</a:t>
                      </a:r>
                      <a:endParaRPr lang="zh-CN" sz="1000" b="1" kern="100">
                        <a:effectLst/>
                        <a:latin typeface="Times New Roman" pitchFamily="18" charset="0"/>
                        <a:ea typeface="宋体"/>
                        <a:cs typeface="Times New Roman" pitchFamily="18" charset="0"/>
                      </a:endParaRPr>
                    </a:p>
                  </a:txBody>
                  <a:tcPr marL="2999" marR="2999" marT="0" marB="0" anchor="ctr"/>
                </a:tc>
                <a:tc>
                  <a:txBody>
                    <a:bodyPr/>
                    <a:lstStyle/>
                    <a:p>
                      <a:pPr algn="ctr">
                        <a:lnSpc>
                          <a:spcPct val="125000"/>
                        </a:lnSpc>
                        <a:spcAft>
                          <a:spcPts val="0"/>
                        </a:spcAft>
                      </a:pPr>
                      <a:r>
                        <a:rPr lang="zh-CN" sz="1000" b="1" kern="0">
                          <a:effectLst/>
                          <a:latin typeface="Times New Roman" pitchFamily="18" charset="0"/>
                          <a:cs typeface="Times New Roman" pitchFamily="18" charset="0"/>
                        </a:rPr>
                        <a:t>对应指标</a:t>
                      </a:r>
                      <a:endParaRPr lang="zh-CN" sz="1000" b="1" kern="100">
                        <a:effectLst/>
                        <a:latin typeface="Times New Roman" pitchFamily="18" charset="0"/>
                        <a:ea typeface="宋体"/>
                        <a:cs typeface="Times New Roman" pitchFamily="18" charset="0"/>
                      </a:endParaRPr>
                    </a:p>
                  </a:txBody>
                  <a:tcPr marL="2999" marR="2999" marT="0" marB="0" anchor="ctr"/>
                </a:tc>
                <a:tc>
                  <a:txBody>
                    <a:bodyPr/>
                    <a:lstStyle/>
                    <a:p>
                      <a:pPr algn="ctr">
                        <a:lnSpc>
                          <a:spcPct val="125000"/>
                        </a:lnSpc>
                        <a:spcAft>
                          <a:spcPts val="0"/>
                        </a:spcAft>
                      </a:pPr>
                      <a:r>
                        <a:rPr lang="zh-CN" sz="1000" b="1" kern="0">
                          <a:effectLst/>
                          <a:latin typeface="Times New Roman" pitchFamily="18" charset="0"/>
                          <a:cs typeface="Times New Roman" pitchFamily="18" charset="0"/>
                        </a:rPr>
                        <a:t>指标含义</a:t>
                      </a:r>
                      <a:endParaRPr lang="zh-CN" sz="1000" b="1" kern="100">
                        <a:effectLst/>
                        <a:latin typeface="Times New Roman" pitchFamily="18" charset="0"/>
                        <a:ea typeface="宋体"/>
                        <a:cs typeface="Times New Roman" pitchFamily="18" charset="0"/>
                      </a:endParaRPr>
                    </a:p>
                  </a:txBody>
                  <a:tcPr marL="2999" marR="2999" marT="0" marB="0" anchor="ctr"/>
                </a:tc>
                <a:extLst>
                  <a:ext uri="{0D108BD9-81ED-4DB2-BD59-A6C34878D82A}">
                    <a16:rowId xmlns="" xmlns:a16="http://schemas.microsoft.com/office/drawing/2014/main" val="10000"/>
                  </a:ext>
                </a:extLst>
              </a:tr>
              <a:tr h="673621">
                <a:tc rowSpan="6">
                  <a:txBody>
                    <a:bodyPr/>
                    <a:lstStyle/>
                    <a:p>
                      <a:pPr algn="ctr">
                        <a:lnSpc>
                          <a:spcPct val="125000"/>
                        </a:lnSpc>
                        <a:spcAft>
                          <a:spcPts val="0"/>
                        </a:spcAft>
                      </a:pPr>
                      <a:r>
                        <a:rPr lang="zh-CN" sz="1000" b="1" kern="0">
                          <a:effectLst/>
                          <a:latin typeface="Times New Roman" pitchFamily="18" charset="0"/>
                          <a:cs typeface="Times New Roman" pitchFamily="18" charset="0"/>
                        </a:rPr>
                        <a:t>航运市场</a:t>
                      </a:r>
                      <a:endParaRPr lang="zh-CN" sz="1000" b="1" kern="100">
                        <a:effectLst/>
                        <a:latin typeface="Times New Roman" pitchFamily="18" charset="0"/>
                        <a:ea typeface="宋体"/>
                        <a:cs typeface="Times New Roman" pitchFamily="18" charset="0"/>
                      </a:endParaRPr>
                    </a:p>
                  </a:txBody>
                  <a:tcPr marL="2999" marR="2999" marT="0" marB="0" anchor="ctr"/>
                </a:tc>
                <a:tc rowSpan="3">
                  <a:txBody>
                    <a:bodyPr/>
                    <a:lstStyle/>
                    <a:p>
                      <a:pPr algn="ctr">
                        <a:lnSpc>
                          <a:spcPct val="125000"/>
                        </a:lnSpc>
                        <a:spcAft>
                          <a:spcPts val="0"/>
                        </a:spcAft>
                      </a:pPr>
                      <a:r>
                        <a:rPr lang="zh-CN" sz="1000" b="1" kern="0" dirty="0">
                          <a:effectLst/>
                          <a:latin typeface="Times New Roman" pitchFamily="18" charset="0"/>
                          <a:cs typeface="Times New Roman" pitchFamily="18" charset="0"/>
                        </a:rPr>
                        <a:t>集装箱市场</a:t>
                      </a:r>
                      <a:endParaRPr lang="zh-CN" sz="1000" b="1" kern="100" dirty="0">
                        <a:effectLst/>
                        <a:latin typeface="Times New Roman" pitchFamily="18" charset="0"/>
                        <a:ea typeface="宋体"/>
                        <a:cs typeface="Times New Roman" pitchFamily="18" charset="0"/>
                      </a:endParaRPr>
                    </a:p>
                  </a:txBody>
                  <a:tcPr marL="2999" marR="2999" marT="0" marB="0" anchor="ctr"/>
                </a:tc>
                <a:tc rowSpan="3">
                  <a:txBody>
                    <a:bodyPr/>
                    <a:lstStyle/>
                    <a:p>
                      <a:pPr algn="ctr">
                        <a:lnSpc>
                          <a:spcPct val="125000"/>
                        </a:lnSpc>
                        <a:spcAft>
                          <a:spcPts val="0"/>
                        </a:spcAft>
                      </a:pPr>
                      <a:r>
                        <a:rPr lang="zh-CN" sz="1000" b="1" kern="0" dirty="0">
                          <a:effectLst/>
                          <a:latin typeface="Times New Roman" pitchFamily="18" charset="0"/>
                          <a:cs typeface="Times New Roman" pitchFamily="18" charset="0"/>
                        </a:rPr>
                        <a:t>按产品划分为食品、汽车配件、服装、日用百货、针织等市场</a:t>
                      </a:r>
                      <a:endParaRPr lang="zh-CN" sz="1000" b="1" kern="100" dirty="0">
                        <a:effectLst/>
                        <a:latin typeface="Times New Roman" pitchFamily="18" charset="0"/>
                        <a:ea typeface="宋体"/>
                        <a:cs typeface="Times New Roman" pitchFamily="18" charset="0"/>
                      </a:endParaRPr>
                    </a:p>
                  </a:txBody>
                  <a:tcPr marL="2999" marR="2999" marT="0" marB="0" anchor="ctr"/>
                </a:tc>
                <a:tc>
                  <a:txBody>
                    <a:bodyPr/>
                    <a:lstStyle/>
                    <a:p>
                      <a:pPr algn="ctr">
                        <a:lnSpc>
                          <a:spcPct val="125000"/>
                        </a:lnSpc>
                        <a:spcAft>
                          <a:spcPts val="0"/>
                        </a:spcAft>
                      </a:pPr>
                      <a:r>
                        <a:rPr lang="en-US" sz="1000" b="1" kern="0" dirty="0">
                          <a:solidFill>
                            <a:srgbClr val="0D4B8E"/>
                          </a:solidFill>
                          <a:effectLst/>
                          <a:latin typeface="Times New Roman" pitchFamily="18" charset="0"/>
                          <a:cs typeface="Times New Roman" pitchFamily="18" charset="0"/>
                        </a:rPr>
                        <a:t>CCFI</a:t>
                      </a:r>
                      <a:endParaRPr lang="zh-CN" sz="1000" b="1" kern="100" dirty="0">
                        <a:solidFill>
                          <a:srgbClr val="0D4B8E"/>
                        </a:solidFill>
                        <a:effectLst/>
                        <a:latin typeface="Times New Roman" pitchFamily="18" charset="0"/>
                        <a:ea typeface="宋体"/>
                        <a:cs typeface="Times New Roman" pitchFamily="18" charset="0"/>
                      </a:endParaRPr>
                    </a:p>
                  </a:txBody>
                  <a:tcPr marL="2999" marR="2999" marT="0" marB="0" anchor="ctr"/>
                </a:tc>
                <a:tc>
                  <a:txBody>
                    <a:bodyPr/>
                    <a:lstStyle/>
                    <a:p>
                      <a:pPr algn="just">
                        <a:lnSpc>
                          <a:spcPct val="125000"/>
                        </a:lnSpc>
                        <a:spcAft>
                          <a:spcPts val="0"/>
                        </a:spcAft>
                      </a:pPr>
                      <a:r>
                        <a:rPr lang="zh-CN" sz="1000" b="1" kern="0" dirty="0">
                          <a:solidFill>
                            <a:srgbClr val="FF0000"/>
                          </a:solidFill>
                          <a:effectLst/>
                          <a:latin typeface="Times New Roman" pitchFamily="18" charset="0"/>
                          <a:cs typeface="Times New Roman" pitchFamily="18" charset="0"/>
                        </a:rPr>
                        <a:t>中国出口集装箱运价指数</a:t>
                      </a:r>
                      <a:r>
                        <a:rPr lang="en-US" sz="1000" b="1" kern="0" dirty="0">
                          <a:solidFill>
                            <a:srgbClr val="FF0000"/>
                          </a:solidFill>
                          <a:effectLst/>
                          <a:latin typeface="Times New Roman" pitchFamily="18" charset="0"/>
                          <a:cs typeface="Times New Roman" pitchFamily="18" charset="0"/>
                        </a:rPr>
                        <a:t>(CCFI</a:t>
                      </a:r>
                      <a:r>
                        <a:rPr lang="zh-CN" sz="1000" b="1" kern="0" dirty="0">
                          <a:solidFill>
                            <a:srgbClr val="FF0000"/>
                          </a:solidFill>
                          <a:effectLst/>
                          <a:latin typeface="Times New Roman" pitchFamily="18" charset="0"/>
                          <a:cs typeface="Times New Roman" pitchFamily="18" charset="0"/>
                        </a:rPr>
                        <a:t>指数，</a:t>
                      </a:r>
                      <a:r>
                        <a:rPr lang="en-US" sz="1000" b="1" kern="0" dirty="0">
                          <a:solidFill>
                            <a:srgbClr val="FF0000"/>
                          </a:solidFill>
                          <a:effectLst/>
                          <a:latin typeface="Times New Roman" pitchFamily="18" charset="0"/>
                          <a:cs typeface="Times New Roman" pitchFamily="18" charset="0"/>
                        </a:rPr>
                        <a:t>China Container Freight Index)</a:t>
                      </a:r>
                      <a:r>
                        <a:rPr lang="zh-CN" sz="1000" b="1" kern="0" dirty="0">
                          <a:effectLst/>
                          <a:latin typeface="Times New Roman" pitchFamily="18" charset="0"/>
                          <a:cs typeface="Times New Roman" pitchFamily="18" charset="0"/>
                        </a:rPr>
                        <a:t>，反映中国出口集装箱运输市场价格变化的一种航运价格指数。</a:t>
                      </a:r>
                      <a:endParaRPr lang="zh-CN" sz="1000" b="1" kern="100" dirty="0">
                        <a:effectLst/>
                        <a:latin typeface="Times New Roman" pitchFamily="18" charset="0"/>
                        <a:ea typeface="宋体"/>
                        <a:cs typeface="Times New Roman" pitchFamily="18" charset="0"/>
                      </a:endParaRPr>
                    </a:p>
                  </a:txBody>
                  <a:tcPr marL="2999" marR="2999" marT="0" marB="0" anchor="ctr"/>
                </a:tc>
                <a:extLst>
                  <a:ext uri="{0D108BD9-81ED-4DB2-BD59-A6C34878D82A}">
                    <a16:rowId xmlns="" xmlns:a16="http://schemas.microsoft.com/office/drawing/2014/main" val="10001"/>
                  </a:ext>
                </a:extLst>
              </a:tr>
              <a:tr h="673621">
                <a:tc vMerge="1">
                  <a:txBody>
                    <a:bodyPr/>
                    <a:lstStyle/>
                    <a:p>
                      <a:endParaRPr lang="zh-CN" altLang="en-US"/>
                    </a:p>
                  </a:txBody>
                  <a:tcPr/>
                </a:tc>
                <a:tc vMerge="1">
                  <a:txBody>
                    <a:bodyPr/>
                    <a:lstStyle/>
                    <a:p>
                      <a:pPr algn="ctr">
                        <a:lnSpc>
                          <a:spcPct val="125000"/>
                        </a:lnSpc>
                        <a:spcAft>
                          <a:spcPts val="0"/>
                        </a:spcAft>
                      </a:pPr>
                      <a:endParaRPr lang="zh-CN" sz="1000" b="1" kern="100" dirty="0">
                        <a:effectLst/>
                        <a:latin typeface="Times New Roman" pitchFamily="18" charset="0"/>
                        <a:ea typeface="宋体"/>
                        <a:cs typeface="Times New Roman" pitchFamily="18" charset="0"/>
                      </a:endParaRPr>
                    </a:p>
                  </a:txBody>
                  <a:tcPr marL="2999" marR="2999" marT="0" marB="0" anchor="ctr"/>
                </a:tc>
                <a:tc vMerge="1">
                  <a:txBody>
                    <a:bodyPr/>
                    <a:lstStyle/>
                    <a:p>
                      <a:pPr algn="ctr">
                        <a:lnSpc>
                          <a:spcPct val="125000"/>
                        </a:lnSpc>
                        <a:spcAft>
                          <a:spcPts val="0"/>
                        </a:spcAft>
                      </a:pPr>
                      <a:endParaRPr lang="zh-CN" sz="1000" b="1" kern="100" dirty="0">
                        <a:effectLst/>
                        <a:latin typeface="Times New Roman" pitchFamily="18" charset="0"/>
                        <a:ea typeface="宋体"/>
                        <a:cs typeface="Times New Roman" pitchFamily="18" charset="0"/>
                      </a:endParaRPr>
                    </a:p>
                  </a:txBody>
                  <a:tcPr marL="2999" marR="2999" marT="0" marB="0" anchor="ctr"/>
                </a:tc>
                <a:tc>
                  <a:txBody>
                    <a:bodyPr/>
                    <a:lstStyle/>
                    <a:p>
                      <a:pPr algn="ctr">
                        <a:lnSpc>
                          <a:spcPct val="125000"/>
                        </a:lnSpc>
                        <a:spcAft>
                          <a:spcPts val="0"/>
                        </a:spcAft>
                      </a:pPr>
                      <a:r>
                        <a:rPr lang="en-US" altLang="zh-CN" sz="1000" b="1" kern="100" dirty="0" smtClean="0">
                          <a:solidFill>
                            <a:srgbClr val="0D4B8E"/>
                          </a:solidFill>
                          <a:effectLst/>
                          <a:latin typeface="Times New Roman" pitchFamily="18" charset="0"/>
                          <a:ea typeface="宋体"/>
                          <a:cs typeface="Times New Roman" pitchFamily="18" charset="0"/>
                        </a:rPr>
                        <a:t>SCFI</a:t>
                      </a:r>
                      <a:endParaRPr lang="zh-CN" sz="1000" b="1" kern="100" dirty="0">
                        <a:solidFill>
                          <a:srgbClr val="0D4B8E"/>
                        </a:solidFill>
                        <a:effectLst/>
                        <a:latin typeface="Times New Roman" pitchFamily="18" charset="0"/>
                        <a:ea typeface="宋体"/>
                        <a:cs typeface="Times New Roman" pitchFamily="18" charset="0"/>
                      </a:endParaRPr>
                    </a:p>
                  </a:txBody>
                  <a:tcPr marL="2999" marR="2999" marT="0" marB="0" anchor="ctr"/>
                </a:tc>
                <a:tc>
                  <a:txBody>
                    <a:bodyPr/>
                    <a:lstStyle/>
                    <a:p>
                      <a:pPr algn="just">
                        <a:lnSpc>
                          <a:spcPct val="125000"/>
                        </a:lnSpc>
                        <a:spcAft>
                          <a:spcPts val="0"/>
                        </a:spcAft>
                      </a:pPr>
                      <a:r>
                        <a:rPr lang="zh-CN" altLang="en-US" sz="1000" b="1" kern="0" dirty="0" smtClean="0">
                          <a:solidFill>
                            <a:srgbClr val="FF0000"/>
                          </a:solidFill>
                          <a:effectLst/>
                          <a:latin typeface="Times New Roman" pitchFamily="18" charset="0"/>
                          <a:cs typeface="Times New Roman" pitchFamily="18" charset="0"/>
                        </a:rPr>
                        <a:t>上海出口集装箱运价指数</a:t>
                      </a:r>
                      <a:r>
                        <a:rPr lang="en-US" altLang="zh-CN" sz="1000" b="1" kern="0" dirty="0" smtClean="0">
                          <a:solidFill>
                            <a:srgbClr val="FF0000"/>
                          </a:solidFill>
                          <a:effectLst/>
                          <a:latin typeface="Times New Roman" pitchFamily="18" charset="0"/>
                          <a:cs typeface="Times New Roman" pitchFamily="18" charset="0"/>
                        </a:rPr>
                        <a:t>(SCFI</a:t>
                      </a:r>
                      <a:r>
                        <a:rPr lang="zh-CN" altLang="zh-CN" sz="1000" b="1" kern="0" dirty="0" smtClean="0">
                          <a:solidFill>
                            <a:srgbClr val="FF0000"/>
                          </a:solidFill>
                          <a:effectLst/>
                          <a:latin typeface="Times New Roman" pitchFamily="18" charset="0"/>
                          <a:cs typeface="Times New Roman" pitchFamily="18" charset="0"/>
                        </a:rPr>
                        <a:t>指数，</a:t>
                      </a:r>
                      <a:r>
                        <a:rPr lang="en-US" altLang="zh-CN" sz="1000" b="1" kern="0" dirty="0" smtClean="0">
                          <a:solidFill>
                            <a:srgbClr val="FF0000"/>
                          </a:solidFill>
                          <a:effectLst/>
                          <a:latin typeface="Times New Roman" pitchFamily="18" charset="0"/>
                          <a:cs typeface="Times New Roman" pitchFamily="18" charset="0"/>
                        </a:rPr>
                        <a:t>Shanghai Container Freight Index)</a:t>
                      </a:r>
                      <a:r>
                        <a:rPr lang="zh-CN" altLang="en-US" sz="1000" b="1" kern="0" dirty="0" smtClean="0">
                          <a:solidFill>
                            <a:srgbClr val="FF0000"/>
                          </a:solidFill>
                          <a:effectLst/>
                          <a:latin typeface="Times New Roman" pitchFamily="18" charset="0"/>
                          <a:cs typeface="Times New Roman" pitchFamily="18" charset="0"/>
                        </a:rPr>
                        <a:t>。</a:t>
                      </a:r>
                      <a:endParaRPr lang="zh-CN" sz="1000" b="1" kern="100" dirty="0">
                        <a:effectLst/>
                        <a:latin typeface="Times New Roman" pitchFamily="18" charset="0"/>
                        <a:ea typeface="宋体"/>
                        <a:cs typeface="Times New Roman" pitchFamily="18" charset="0"/>
                      </a:endParaRPr>
                    </a:p>
                  </a:txBody>
                  <a:tcPr marL="2999" marR="2999" marT="0" marB="0" anchor="ctr"/>
                </a:tc>
                <a:extLst>
                  <a:ext uri="{0D108BD9-81ED-4DB2-BD59-A6C34878D82A}">
                    <a16:rowId xmlns="" xmlns:a16="http://schemas.microsoft.com/office/drawing/2014/main" val="10002"/>
                  </a:ext>
                </a:extLst>
              </a:tr>
              <a:tr h="587896">
                <a:tc vMerge="1">
                  <a:txBody>
                    <a:bodyPr/>
                    <a:lstStyle/>
                    <a:p>
                      <a:endParaRPr lang="zh-CN" altLang="en-US"/>
                    </a:p>
                  </a:txBody>
                  <a:tcPr/>
                </a:tc>
                <a:tc vMerge="1">
                  <a:txBody>
                    <a:bodyPr/>
                    <a:lstStyle/>
                    <a:p>
                      <a:pPr algn="ctr">
                        <a:lnSpc>
                          <a:spcPct val="125000"/>
                        </a:lnSpc>
                        <a:spcAft>
                          <a:spcPts val="0"/>
                        </a:spcAft>
                      </a:pPr>
                      <a:endParaRPr lang="zh-CN" sz="1000" b="1" kern="100" dirty="0">
                        <a:effectLst/>
                        <a:latin typeface="Times New Roman" pitchFamily="18" charset="0"/>
                        <a:ea typeface="宋体"/>
                        <a:cs typeface="Times New Roman" pitchFamily="18" charset="0"/>
                      </a:endParaRPr>
                    </a:p>
                  </a:txBody>
                  <a:tcPr marL="2999" marR="2999" marT="0" marB="0" anchor="ctr"/>
                </a:tc>
                <a:tc vMerge="1">
                  <a:txBody>
                    <a:bodyPr/>
                    <a:lstStyle/>
                    <a:p>
                      <a:pPr algn="ctr">
                        <a:lnSpc>
                          <a:spcPct val="125000"/>
                        </a:lnSpc>
                        <a:spcAft>
                          <a:spcPts val="0"/>
                        </a:spcAft>
                      </a:pPr>
                      <a:endParaRPr lang="zh-CN" sz="1000" b="1" kern="100" dirty="0">
                        <a:effectLst/>
                        <a:latin typeface="Times New Roman" pitchFamily="18" charset="0"/>
                        <a:ea typeface="宋体"/>
                        <a:cs typeface="Times New Roman" pitchFamily="18" charset="0"/>
                      </a:endParaRPr>
                    </a:p>
                  </a:txBody>
                  <a:tcPr marL="2999" marR="2999" marT="0" marB="0" anchor="ctr"/>
                </a:tc>
                <a:tc>
                  <a:txBody>
                    <a:bodyPr/>
                    <a:lstStyle/>
                    <a:p>
                      <a:pPr algn="ctr">
                        <a:lnSpc>
                          <a:spcPct val="125000"/>
                        </a:lnSpc>
                        <a:spcAft>
                          <a:spcPts val="0"/>
                        </a:spcAft>
                      </a:pPr>
                      <a:r>
                        <a:rPr lang="en-US" altLang="zh-CN" sz="1000" b="1" kern="100" dirty="0" smtClean="0">
                          <a:solidFill>
                            <a:srgbClr val="0D4B8E"/>
                          </a:solidFill>
                          <a:effectLst/>
                          <a:latin typeface="Times New Roman" pitchFamily="18" charset="0"/>
                          <a:ea typeface="宋体"/>
                          <a:cs typeface="Times New Roman" pitchFamily="18" charset="0"/>
                        </a:rPr>
                        <a:t>TCI</a:t>
                      </a:r>
                      <a:endParaRPr lang="zh-CN" sz="1000" b="1" kern="100" dirty="0">
                        <a:solidFill>
                          <a:srgbClr val="0D4B8E"/>
                        </a:solidFill>
                        <a:effectLst/>
                        <a:latin typeface="Times New Roman" pitchFamily="18" charset="0"/>
                        <a:ea typeface="宋体"/>
                        <a:cs typeface="Times New Roman" pitchFamily="18" charset="0"/>
                      </a:endParaRPr>
                    </a:p>
                  </a:txBody>
                  <a:tcPr marL="2999" marR="2999" marT="0" marB="0" anchor="ctr"/>
                </a:tc>
                <a:tc>
                  <a:txBody>
                    <a:bodyPr/>
                    <a:lstStyle/>
                    <a:p>
                      <a:pPr algn="ctr"/>
                      <a:r>
                        <a:rPr lang="zh-CN" altLang="en-US" sz="1000" b="1" kern="0" dirty="0" smtClean="0">
                          <a:solidFill>
                            <a:srgbClr val="FF0000"/>
                          </a:solidFill>
                          <a:effectLst/>
                          <a:latin typeface="Times New Roman" pitchFamily="18" charset="0"/>
                          <a:ea typeface="+mn-ea"/>
                          <a:cs typeface="Times New Roman" pitchFamily="18" charset="0"/>
                        </a:rPr>
                        <a:t>北方国际集装箱运价指数</a:t>
                      </a:r>
                      <a:r>
                        <a:rPr lang="en-US" altLang="zh-CN" sz="1000" b="1" kern="0" dirty="0" smtClean="0">
                          <a:solidFill>
                            <a:srgbClr val="FF0000"/>
                          </a:solidFill>
                          <a:effectLst/>
                          <a:latin typeface="Times New Roman" pitchFamily="18" charset="0"/>
                          <a:ea typeface="+mn-ea"/>
                          <a:cs typeface="Times New Roman" pitchFamily="18" charset="0"/>
                        </a:rPr>
                        <a:t>TCI</a:t>
                      </a:r>
                      <a:r>
                        <a:rPr lang="zh-CN" altLang="en-US" sz="1000" b="1" kern="0" dirty="0" smtClean="0">
                          <a:solidFill>
                            <a:srgbClr val="FF0000"/>
                          </a:solidFill>
                          <a:effectLst/>
                          <a:latin typeface="Times New Roman" pitchFamily="18" charset="0"/>
                          <a:ea typeface="+mn-ea"/>
                          <a:cs typeface="Times New Roman" pitchFamily="18" charset="0"/>
                        </a:rPr>
                        <a:t> </a:t>
                      </a:r>
                      <a:r>
                        <a:rPr lang="en-US" altLang="zh-CN" sz="1000" b="1" kern="0" dirty="0" smtClean="0">
                          <a:solidFill>
                            <a:srgbClr val="FF0000"/>
                          </a:solidFill>
                          <a:effectLst/>
                          <a:latin typeface="Times New Roman" pitchFamily="18" charset="0"/>
                          <a:ea typeface="+mn-ea"/>
                          <a:cs typeface="Times New Roman" pitchFamily="18" charset="0"/>
                        </a:rPr>
                        <a:t>(Tianjin Container Freight Index)</a:t>
                      </a:r>
                      <a:r>
                        <a:rPr lang="zh-CN" altLang="en-US" sz="1000" b="1" kern="0" dirty="0" smtClean="0">
                          <a:solidFill>
                            <a:schemeClr val="dk1"/>
                          </a:solidFill>
                          <a:effectLst/>
                          <a:latin typeface="Times New Roman" pitchFamily="18" charset="0"/>
                          <a:ea typeface="+mn-ea"/>
                          <a:cs typeface="Times New Roman" pitchFamily="18" charset="0"/>
                        </a:rPr>
                        <a:t>反映天津及北方地区集装箱市场在不同时期运力、运量等综合因素变动对集装箱运价影响的指数。</a:t>
                      </a:r>
                      <a:endParaRPr lang="zh-CN" sz="1000" b="1" kern="0" dirty="0">
                        <a:solidFill>
                          <a:schemeClr val="dk1"/>
                        </a:solidFill>
                        <a:effectLst/>
                        <a:latin typeface="Times New Roman" pitchFamily="18" charset="0"/>
                        <a:ea typeface="+mn-ea"/>
                        <a:cs typeface="Times New Roman" pitchFamily="18" charset="0"/>
                      </a:endParaRPr>
                    </a:p>
                  </a:txBody>
                  <a:tcPr marL="2999" marR="2999" marT="0" marB="0" anchor="ctr"/>
                </a:tc>
                <a:extLst>
                  <a:ext uri="{0D108BD9-81ED-4DB2-BD59-A6C34878D82A}">
                    <a16:rowId xmlns="" xmlns:a16="http://schemas.microsoft.com/office/drawing/2014/main" val="10003"/>
                  </a:ext>
                </a:extLst>
              </a:tr>
              <a:tr h="253848">
                <a:tc vMerge="1">
                  <a:txBody>
                    <a:bodyPr/>
                    <a:lstStyle/>
                    <a:p>
                      <a:endParaRPr lang="zh-CN" altLang="en-US"/>
                    </a:p>
                  </a:txBody>
                  <a:tcPr/>
                </a:tc>
                <a:tc rowSpan="2">
                  <a:txBody>
                    <a:bodyPr/>
                    <a:lstStyle/>
                    <a:p>
                      <a:pPr algn="ctr">
                        <a:lnSpc>
                          <a:spcPct val="125000"/>
                        </a:lnSpc>
                        <a:spcAft>
                          <a:spcPts val="0"/>
                        </a:spcAft>
                      </a:pPr>
                      <a:r>
                        <a:rPr lang="zh-CN" sz="1000" b="1" kern="0">
                          <a:effectLst/>
                          <a:latin typeface="Times New Roman" pitchFamily="18" charset="0"/>
                          <a:cs typeface="Times New Roman" pitchFamily="18" charset="0"/>
                        </a:rPr>
                        <a:t>油轮市场</a:t>
                      </a:r>
                      <a:endParaRPr lang="zh-CN" sz="1000" b="1" kern="100">
                        <a:effectLst/>
                        <a:latin typeface="Times New Roman" pitchFamily="18" charset="0"/>
                        <a:ea typeface="宋体"/>
                        <a:cs typeface="Times New Roman" pitchFamily="18" charset="0"/>
                      </a:endParaRPr>
                    </a:p>
                  </a:txBody>
                  <a:tcPr marL="2999" marR="2999" marT="0" marB="0" anchor="ctr"/>
                </a:tc>
                <a:tc>
                  <a:txBody>
                    <a:bodyPr/>
                    <a:lstStyle/>
                    <a:p>
                      <a:pPr algn="ctr">
                        <a:lnSpc>
                          <a:spcPct val="125000"/>
                        </a:lnSpc>
                        <a:spcAft>
                          <a:spcPts val="0"/>
                        </a:spcAft>
                      </a:pPr>
                      <a:r>
                        <a:rPr lang="zh-CN" sz="1000" b="1" kern="0">
                          <a:effectLst/>
                          <a:latin typeface="Times New Roman" pitchFamily="18" charset="0"/>
                          <a:cs typeface="Times New Roman" pitchFamily="18" charset="0"/>
                        </a:rPr>
                        <a:t>原油运价</a:t>
                      </a:r>
                      <a:endParaRPr lang="zh-CN" sz="1000" b="1" kern="100">
                        <a:effectLst/>
                        <a:latin typeface="Times New Roman" pitchFamily="18" charset="0"/>
                        <a:ea typeface="宋体"/>
                        <a:cs typeface="Times New Roman" pitchFamily="18" charset="0"/>
                      </a:endParaRPr>
                    </a:p>
                  </a:txBody>
                  <a:tcPr marL="2999" marR="2999" marT="0" marB="0" anchor="ctr"/>
                </a:tc>
                <a:tc>
                  <a:txBody>
                    <a:bodyPr/>
                    <a:lstStyle/>
                    <a:p>
                      <a:pPr algn="ctr">
                        <a:lnSpc>
                          <a:spcPct val="125000"/>
                        </a:lnSpc>
                        <a:spcAft>
                          <a:spcPts val="0"/>
                        </a:spcAft>
                      </a:pPr>
                      <a:r>
                        <a:rPr lang="en-US" sz="1000" b="1" kern="0" dirty="0">
                          <a:solidFill>
                            <a:srgbClr val="FF0000"/>
                          </a:solidFill>
                          <a:effectLst/>
                          <a:latin typeface="Times New Roman" pitchFamily="18" charset="0"/>
                          <a:cs typeface="Times New Roman" pitchFamily="18" charset="0"/>
                        </a:rPr>
                        <a:t>BDTI</a:t>
                      </a:r>
                      <a:endParaRPr lang="zh-CN" sz="1000" b="1" kern="100" dirty="0">
                        <a:solidFill>
                          <a:srgbClr val="FF0000"/>
                        </a:solidFill>
                        <a:effectLst/>
                        <a:latin typeface="Times New Roman" pitchFamily="18" charset="0"/>
                        <a:ea typeface="宋体"/>
                        <a:cs typeface="Times New Roman" pitchFamily="18" charset="0"/>
                      </a:endParaRPr>
                    </a:p>
                  </a:txBody>
                  <a:tcPr marL="2999" marR="2999" marT="0" marB="0" anchor="ctr"/>
                </a:tc>
                <a:tc>
                  <a:txBody>
                    <a:bodyPr/>
                    <a:lstStyle/>
                    <a:p>
                      <a:pPr algn="ctr">
                        <a:lnSpc>
                          <a:spcPct val="125000"/>
                        </a:lnSpc>
                        <a:spcAft>
                          <a:spcPts val="0"/>
                        </a:spcAft>
                      </a:pPr>
                      <a:r>
                        <a:rPr lang="zh-CN" sz="1000" b="1" kern="0" dirty="0">
                          <a:solidFill>
                            <a:srgbClr val="FF0000"/>
                          </a:solidFill>
                          <a:effectLst/>
                          <a:latin typeface="Times New Roman" pitchFamily="18" charset="0"/>
                          <a:cs typeface="Times New Roman" pitchFamily="18" charset="0"/>
                        </a:rPr>
                        <a:t>波罗的海原油运价指数</a:t>
                      </a:r>
                      <a:r>
                        <a:rPr lang="en-US" sz="1000" b="1" kern="0" dirty="0">
                          <a:solidFill>
                            <a:srgbClr val="FF0000"/>
                          </a:solidFill>
                          <a:effectLst/>
                          <a:latin typeface="Times New Roman" pitchFamily="18" charset="0"/>
                          <a:cs typeface="Times New Roman" pitchFamily="18" charset="0"/>
                        </a:rPr>
                        <a:t>(BDTI</a:t>
                      </a:r>
                      <a:r>
                        <a:rPr lang="zh-CN" sz="1000" b="1" kern="0" dirty="0">
                          <a:solidFill>
                            <a:srgbClr val="FF0000"/>
                          </a:solidFill>
                          <a:effectLst/>
                          <a:latin typeface="Times New Roman" pitchFamily="18" charset="0"/>
                          <a:cs typeface="Times New Roman" pitchFamily="18" charset="0"/>
                        </a:rPr>
                        <a:t>指数，</a:t>
                      </a:r>
                      <a:r>
                        <a:rPr lang="en-US" sz="1000" b="1" kern="0" dirty="0">
                          <a:solidFill>
                            <a:srgbClr val="FF0000"/>
                          </a:solidFill>
                          <a:effectLst/>
                          <a:latin typeface="Times New Roman" pitchFamily="18" charset="0"/>
                          <a:cs typeface="Times New Roman" pitchFamily="18" charset="0"/>
                        </a:rPr>
                        <a:t>Baltic Exchange Dirty Tanker Index)</a:t>
                      </a:r>
                      <a:r>
                        <a:rPr lang="zh-CN" sz="1000" b="1" kern="0" dirty="0">
                          <a:effectLst/>
                          <a:latin typeface="Times New Roman" pitchFamily="18" charset="0"/>
                          <a:cs typeface="Times New Roman" pitchFamily="18" charset="0"/>
                        </a:rPr>
                        <a:t>，分析的是目标市场的油轮运价信息，反映航运公司的业绩。</a:t>
                      </a:r>
                      <a:endParaRPr lang="zh-CN" sz="1000" b="1" kern="100" dirty="0">
                        <a:effectLst/>
                        <a:latin typeface="Times New Roman" pitchFamily="18" charset="0"/>
                        <a:ea typeface="宋体"/>
                        <a:cs typeface="Times New Roman" pitchFamily="18" charset="0"/>
                      </a:endParaRPr>
                    </a:p>
                  </a:txBody>
                  <a:tcPr marL="2999" marR="2999" marT="0" marB="0" anchor="ctr"/>
                </a:tc>
                <a:extLst>
                  <a:ext uri="{0D108BD9-81ED-4DB2-BD59-A6C34878D82A}">
                    <a16:rowId xmlns="" xmlns:a16="http://schemas.microsoft.com/office/drawing/2014/main" val="10004"/>
                  </a:ext>
                </a:extLst>
              </a:tr>
              <a:tr h="108239">
                <a:tc vMerge="1">
                  <a:txBody>
                    <a:bodyPr/>
                    <a:lstStyle/>
                    <a:p>
                      <a:endParaRPr lang="zh-CN" altLang="en-US"/>
                    </a:p>
                  </a:txBody>
                  <a:tcPr/>
                </a:tc>
                <a:tc vMerge="1">
                  <a:txBody>
                    <a:bodyPr/>
                    <a:lstStyle/>
                    <a:p>
                      <a:endParaRPr lang="zh-CN" altLang="en-US"/>
                    </a:p>
                  </a:txBody>
                  <a:tcPr/>
                </a:tc>
                <a:tc>
                  <a:txBody>
                    <a:bodyPr/>
                    <a:lstStyle/>
                    <a:p>
                      <a:pPr algn="ctr">
                        <a:lnSpc>
                          <a:spcPct val="125000"/>
                        </a:lnSpc>
                        <a:spcAft>
                          <a:spcPts val="0"/>
                        </a:spcAft>
                      </a:pPr>
                      <a:r>
                        <a:rPr lang="zh-CN" sz="1000" b="1" kern="0">
                          <a:effectLst/>
                          <a:latin typeface="Times New Roman" pitchFamily="18" charset="0"/>
                          <a:cs typeface="Times New Roman" pitchFamily="18" charset="0"/>
                        </a:rPr>
                        <a:t>成品油运价</a:t>
                      </a:r>
                      <a:endParaRPr lang="zh-CN" sz="1000" b="1" kern="100">
                        <a:effectLst/>
                        <a:latin typeface="Times New Roman" pitchFamily="18" charset="0"/>
                        <a:ea typeface="宋体"/>
                        <a:cs typeface="Times New Roman" pitchFamily="18" charset="0"/>
                      </a:endParaRPr>
                    </a:p>
                  </a:txBody>
                  <a:tcPr marL="2999" marR="2999" marT="0" marB="0" anchor="ctr"/>
                </a:tc>
                <a:tc>
                  <a:txBody>
                    <a:bodyPr/>
                    <a:lstStyle/>
                    <a:p>
                      <a:pPr algn="ctr">
                        <a:lnSpc>
                          <a:spcPct val="125000"/>
                        </a:lnSpc>
                        <a:spcAft>
                          <a:spcPts val="0"/>
                        </a:spcAft>
                      </a:pPr>
                      <a:r>
                        <a:rPr lang="en-US" sz="1000" b="1" kern="0" dirty="0">
                          <a:solidFill>
                            <a:srgbClr val="FF0000"/>
                          </a:solidFill>
                          <a:effectLst/>
                          <a:latin typeface="Times New Roman" pitchFamily="18" charset="0"/>
                          <a:cs typeface="Times New Roman" pitchFamily="18" charset="0"/>
                        </a:rPr>
                        <a:t>BCTI</a:t>
                      </a:r>
                      <a:endParaRPr lang="zh-CN" sz="1000" b="1" kern="100" dirty="0">
                        <a:solidFill>
                          <a:srgbClr val="FF0000"/>
                        </a:solidFill>
                        <a:effectLst/>
                        <a:latin typeface="Times New Roman" pitchFamily="18" charset="0"/>
                        <a:ea typeface="宋体"/>
                        <a:cs typeface="Times New Roman" pitchFamily="18" charset="0"/>
                      </a:endParaRPr>
                    </a:p>
                  </a:txBody>
                  <a:tcPr marL="2999" marR="2999" marT="0" marB="0" anchor="ctr"/>
                </a:tc>
                <a:tc>
                  <a:txBody>
                    <a:bodyPr/>
                    <a:lstStyle/>
                    <a:p>
                      <a:pPr algn="ctr">
                        <a:lnSpc>
                          <a:spcPct val="125000"/>
                        </a:lnSpc>
                        <a:spcAft>
                          <a:spcPts val="0"/>
                        </a:spcAft>
                      </a:pPr>
                      <a:r>
                        <a:rPr lang="zh-CN" sz="1000" b="1" kern="0" dirty="0">
                          <a:solidFill>
                            <a:srgbClr val="FF0000"/>
                          </a:solidFill>
                          <a:effectLst/>
                          <a:latin typeface="Times New Roman" pitchFamily="18" charset="0"/>
                          <a:ea typeface="+mn-ea"/>
                          <a:cs typeface="Times New Roman" pitchFamily="18" charset="0"/>
                        </a:rPr>
                        <a:t>波罗的海成品油运价指数</a:t>
                      </a:r>
                      <a:r>
                        <a:rPr lang="en-US" sz="1000" b="1" kern="0" dirty="0">
                          <a:solidFill>
                            <a:srgbClr val="FF0000"/>
                          </a:solidFill>
                          <a:effectLst/>
                          <a:latin typeface="Times New Roman" pitchFamily="18" charset="0"/>
                          <a:ea typeface="+mn-ea"/>
                          <a:cs typeface="Times New Roman" pitchFamily="18" charset="0"/>
                        </a:rPr>
                        <a:t>(BCTI</a:t>
                      </a:r>
                      <a:r>
                        <a:rPr lang="zh-CN" sz="1000" b="1" kern="0" dirty="0">
                          <a:solidFill>
                            <a:srgbClr val="FF0000"/>
                          </a:solidFill>
                          <a:effectLst/>
                          <a:latin typeface="Times New Roman" pitchFamily="18" charset="0"/>
                          <a:ea typeface="+mn-ea"/>
                          <a:cs typeface="Times New Roman" pitchFamily="18" charset="0"/>
                        </a:rPr>
                        <a:t>指数，</a:t>
                      </a:r>
                      <a:r>
                        <a:rPr lang="en-US" sz="1000" b="1" kern="0" dirty="0">
                          <a:solidFill>
                            <a:srgbClr val="FF0000"/>
                          </a:solidFill>
                          <a:effectLst/>
                          <a:latin typeface="Times New Roman" pitchFamily="18" charset="0"/>
                          <a:ea typeface="+mn-ea"/>
                          <a:cs typeface="Times New Roman" pitchFamily="18" charset="0"/>
                        </a:rPr>
                        <a:t>Baltic Exchange Clean Tanker Index)</a:t>
                      </a:r>
                      <a:r>
                        <a:rPr lang="zh-CN" sz="1000" b="1" kern="0" dirty="0">
                          <a:effectLst/>
                          <a:latin typeface="Times New Roman" pitchFamily="18" charset="0"/>
                          <a:cs typeface="Times New Roman" pitchFamily="18" charset="0"/>
                        </a:rPr>
                        <a:t>，分析的是目标市场的油轮运价信息，反映航运公司的业绩。</a:t>
                      </a:r>
                      <a:endParaRPr lang="zh-CN" sz="1000" b="1" kern="100" dirty="0">
                        <a:effectLst/>
                        <a:latin typeface="Times New Roman" pitchFamily="18" charset="0"/>
                        <a:ea typeface="宋体"/>
                        <a:cs typeface="Times New Roman" pitchFamily="18" charset="0"/>
                      </a:endParaRPr>
                    </a:p>
                  </a:txBody>
                  <a:tcPr marL="2999" marR="2999" marT="0" marB="0" anchor="ctr"/>
                </a:tc>
                <a:extLst>
                  <a:ext uri="{0D108BD9-81ED-4DB2-BD59-A6C34878D82A}">
                    <a16:rowId xmlns="" xmlns:a16="http://schemas.microsoft.com/office/drawing/2014/main" val="10005"/>
                  </a:ext>
                </a:extLst>
              </a:tr>
              <a:tr h="538694">
                <a:tc vMerge="1">
                  <a:txBody>
                    <a:bodyPr/>
                    <a:lstStyle/>
                    <a:p>
                      <a:endParaRPr lang="zh-CN" altLang="en-US"/>
                    </a:p>
                  </a:txBody>
                  <a:tcPr/>
                </a:tc>
                <a:tc>
                  <a:txBody>
                    <a:bodyPr/>
                    <a:lstStyle/>
                    <a:p>
                      <a:pPr algn="ctr">
                        <a:lnSpc>
                          <a:spcPct val="125000"/>
                        </a:lnSpc>
                        <a:spcAft>
                          <a:spcPts val="0"/>
                        </a:spcAft>
                      </a:pPr>
                      <a:r>
                        <a:rPr lang="zh-CN" sz="1000" b="1" kern="0">
                          <a:effectLst/>
                          <a:latin typeface="Times New Roman" pitchFamily="18" charset="0"/>
                          <a:cs typeface="Times New Roman" pitchFamily="18" charset="0"/>
                        </a:rPr>
                        <a:t>衍生品市场</a:t>
                      </a:r>
                      <a:endParaRPr lang="zh-CN" sz="1000" b="1" kern="100">
                        <a:effectLst/>
                        <a:latin typeface="Times New Roman" pitchFamily="18" charset="0"/>
                        <a:ea typeface="宋体"/>
                        <a:cs typeface="Times New Roman" pitchFamily="18" charset="0"/>
                      </a:endParaRPr>
                    </a:p>
                  </a:txBody>
                  <a:tcPr marL="2999" marR="2999" marT="0" marB="0" anchor="ctr"/>
                </a:tc>
                <a:tc>
                  <a:txBody>
                    <a:bodyPr/>
                    <a:lstStyle/>
                    <a:p>
                      <a:pPr algn="ctr">
                        <a:lnSpc>
                          <a:spcPct val="125000"/>
                        </a:lnSpc>
                        <a:spcAft>
                          <a:spcPts val="0"/>
                        </a:spcAft>
                      </a:pPr>
                      <a:r>
                        <a:rPr lang="zh-CN" sz="1000" b="1" kern="0">
                          <a:effectLst/>
                          <a:latin typeface="Times New Roman" pitchFamily="18" charset="0"/>
                          <a:cs typeface="Times New Roman" pitchFamily="18" charset="0"/>
                        </a:rPr>
                        <a:t>期货市场、期权市场、远期市场、掉期市场</a:t>
                      </a:r>
                      <a:endParaRPr lang="zh-CN" sz="1000" b="1" kern="100">
                        <a:effectLst/>
                        <a:latin typeface="Times New Roman" pitchFamily="18" charset="0"/>
                        <a:ea typeface="宋体"/>
                        <a:cs typeface="Times New Roman" pitchFamily="18" charset="0"/>
                      </a:endParaRPr>
                    </a:p>
                  </a:txBody>
                  <a:tcPr marL="2999" marR="2999" marT="0" marB="0" anchor="ctr"/>
                </a:tc>
                <a:tc>
                  <a:txBody>
                    <a:bodyPr/>
                    <a:lstStyle/>
                    <a:p>
                      <a:pPr algn="ctr">
                        <a:lnSpc>
                          <a:spcPct val="125000"/>
                        </a:lnSpc>
                        <a:spcAft>
                          <a:spcPts val="0"/>
                        </a:spcAft>
                      </a:pPr>
                      <a:r>
                        <a:rPr lang="en-US" sz="1000" b="1" kern="0" dirty="0">
                          <a:solidFill>
                            <a:srgbClr val="FF0000"/>
                          </a:solidFill>
                          <a:effectLst/>
                          <a:latin typeface="Times New Roman" pitchFamily="18" charset="0"/>
                          <a:cs typeface="Times New Roman" pitchFamily="18" charset="0"/>
                        </a:rPr>
                        <a:t>FFA</a:t>
                      </a:r>
                      <a:endParaRPr lang="zh-CN" sz="1000" b="1" kern="100" dirty="0">
                        <a:solidFill>
                          <a:srgbClr val="FF0000"/>
                        </a:solidFill>
                        <a:effectLst/>
                        <a:latin typeface="Times New Roman" pitchFamily="18" charset="0"/>
                        <a:ea typeface="宋体"/>
                        <a:cs typeface="Times New Roman" pitchFamily="18" charset="0"/>
                      </a:endParaRPr>
                    </a:p>
                  </a:txBody>
                  <a:tcPr marL="2999" marR="2999" marT="0" marB="0" anchor="ctr"/>
                </a:tc>
                <a:tc>
                  <a:txBody>
                    <a:bodyPr/>
                    <a:lstStyle/>
                    <a:p>
                      <a:pPr algn="ctr">
                        <a:lnSpc>
                          <a:spcPct val="125000"/>
                        </a:lnSpc>
                        <a:spcAft>
                          <a:spcPts val="0"/>
                        </a:spcAft>
                      </a:pPr>
                      <a:r>
                        <a:rPr lang="zh-CN" sz="1000" b="1" kern="0" dirty="0">
                          <a:solidFill>
                            <a:srgbClr val="FF0000"/>
                          </a:solidFill>
                          <a:effectLst/>
                          <a:latin typeface="Times New Roman" pitchFamily="18" charset="0"/>
                          <a:ea typeface="+mn-ea"/>
                          <a:cs typeface="Times New Roman" pitchFamily="18" charset="0"/>
                        </a:rPr>
                        <a:t>远期运费协议</a:t>
                      </a:r>
                      <a:r>
                        <a:rPr lang="en-US" sz="1000" b="1" kern="0" dirty="0">
                          <a:solidFill>
                            <a:srgbClr val="FF0000"/>
                          </a:solidFill>
                          <a:effectLst/>
                          <a:latin typeface="Times New Roman" pitchFamily="18" charset="0"/>
                          <a:ea typeface="+mn-ea"/>
                          <a:cs typeface="Times New Roman" pitchFamily="18" charset="0"/>
                        </a:rPr>
                        <a:t>(FFA</a:t>
                      </a:r>
                      <a:r>
                        <a:rPr lang="zh-CN" sz="1000" b="1" kern="0" dirty="0">
                          <a:solidFill>
                            <a:srgbClr val="FF0000"/>
                          </a:solidFill>
                          <a:effectLst/>
                          <a:latin typeface="Times New Roman" pitchFamily="18" charset="0"/>
                          <a:ea typeface="+mn-ea"/>
                          <a:cs typeface="Times New Roman" pitchFamily="18" charset="0"/>
                        </a:rPr>
                        <a:t>，</a:t>
                      </a:r>
                      <a:r>
                        <a:rPr lang="en-US" sz="1000" b="1" kern="0" dirty="0">
                          <a:solidFill>
                            <a:srgbClr val="FF0000"/>
                          </a:solidFill>
                          <a:effectLst/>
                          <a:latin typeface="Times New Roman" pitchFamily="18" charset="0"/>
                          <a:ea typeface="+mn-ea"/>
                          <a:cs typeface="Times New Roman" pitchFamily="18" charset="0"/>
                        </a:rPr>
                        <a:t>Forward Freight Agreements)</a:t>
                      </a:r>
                      <a:r>
                        <a:rPr lang="zh-CN" sz="1000" b="1" kern="0" dirty="0">
                          <a:effectLst/>
                          <a:latin typeface="Times New Roman" pitchFamily="18" charset="0"/>
                          <a:cs typeface="Times New Roman" pitchFamily="18" charset="0"/>
                        </a:rPr>
                        <a:t>，协议规定了具体的航线、价格、数量等要素，且双方约定在未来某一特定时点，依据波交所发布的即期运费指数进行现金差额结算。是一种运费风险管理工具，具备套期保值</a:t>
                      </a:r>
                      <a:r>
                        <a:rPr lang="en-US" sz="1000" b="1" kern="0" dirty="0">
                          <a:effectLst/>
                          <a:latin typeface="Times New Roman" pitchFamily="18" charset="0"/>
                          <a:cs typeface="Times New Roman" pitchFamily="18" charset="0"/>
                        </a:rPr>
                        <a:t>(</a:t>
                      </a:r>
                      <a:r>
                        <a:rPr lang="zh-CN" sz="1000" b="1" kern="0" dirty="0">
                          <a:effectLst/>
                          <a:latin typeface="Times New Roman" pitchFamily="18" charset="0"/>
                          <a:cs typeface="Times New Roman" pitchFamily="18" charset="0"/>
                        </a:rPr>
                        <a:t>规避风险</a:t>
                      </a:r>
                      <a:r>
                        <a:rPr lang="en-US" sz="1000" b="1" kern="0" dirty="0">
                          <a:effectLst/>
                          <a:latin typeface="Times New Roman" pitchFamily="18" charset="0"/>
                          <a:cs typeface="Times New Roman" pitchFamily="18" charset="0"/>
                        </a:rPr>
                        <a:t>)</a:t>
                      </a:r>
                      <a:r>
                        <a:rPr lang="zh-CN" sz="1000" b="1" kern="0" dirty="0">
                          <a:effectLst/>
                          <a:latin typeface="Times New Roman" pitchFamily="18" charset="0"/>
                          <a:cs typeface="Times New Roman" pitchFamily="18" charset="0"/>
                        </a:rPr>
                        <a:t>和价格发现的功能。</a:t>
                      </a:r>
                      <a:endParaRPr lang="zh-CN" sz="1000" b="1" kern="100" dirty="0">
                        <a:effectLst/>
                        <a:latin typeface="Times New Roman" pitchFamily="18" charset="0"/>
                        <a:ea typeface="宋体"/>
                        <a:cs typeface="Times New Roman" pitchFamily="18" charset="0"/>
                      </a:endParaRPr>
                    </a:p>
                  </a:txBody>
                  <a:tcPr marL="2999" marR="2999" marT="0" marB="0"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3232115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8" y="667136"/>
            <a:ext cx="467399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zh-CN" altLang="en-US" sz="1600" b="1" dirty="0">
                <a:gradFill>
                  <a:gsLst>
                    <a:gs pos="0">
                      <a:srgbClr val="E30000"/>
                    </a:gs>
                    <a:gs pos="100000">
                      <a:srgbClr val="760303"/>
                    </a:gs>
                  </a:gsLst>
                  <a:lin scaled="0"/>
                </a:gradFill>
                <a:ea typeface="黑体" panose="02010609060101010101" pitchFamily="49" charset="-122"/>
                <a:cs typeface="Arial" panose="020B0604020202020204" pitchFamily="34" charset="0"/>
              </a:rPr>
              <a:t>波罗的海好望角型船</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运费指数</a:t>
            </a:r>
            <a:r>
              <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——BCI</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指数</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5479" y="980430"/>
            <a:ext cx="2992332" cy="1683187"/>
          </a:xfrm>
          <a:prstGeom prst="rect">
            <a:avLst/>
          </a:prstGeom>
          <a:ln>
            <a:noFill/>
          </a:ln>
          <a:effectLst>
            <a:softEdge rad="112500"/>
          </a:effectLst>
        </p:spPr>
      </p:pic>
      <p:sp>
        <p:nvSpPr>
          <p:cNvPr id="5" name="矩形 4"/>
          <p:cNvSpPr/>
          <p:nvPr/>
        </p:nvSpPr>
        <p:spPr>
          <a:xfrm>
            <a:off x="4013033" y="2803108"/>
            <a:ext cx="2724087" cy="1591310"/>
          </a:xfrm>
          <a:prstGeom prst="rect">
            <a:avLst/>
          </a:prstGeom>
        </p:spPr>
        <p:txBody>
          <a:bodyPr wrap="square">
            <a:spAutoFit/>
          </a:bodyPr>
          <a:lstStyle/>
          <a:p>
            <a:pPr>
              <a:lnSpc>
                <a:spcPct val="150000"/>
              </a:lnSpc>
            </a:pPr>
            <a:r>
              <a:rPr lang="zh-CN" altLang="en-US" sz="1300" b="1" dirty="0">
                <a:latin typeface="Times New Roman" panose="02020603050405020304" pitchFamily="18" charset="0"/>
                <a:ea typeface="黑体" panose="02010609060101010101" pitchFamily="49" charset="-122"/>
              </a:rPr>
              <a:t>好望角型，因为太大无法通过苏伊士运河的货船，穿越大洋时这些船只必须通过好望角或者合恩角，所以被成为好望角型，在港台翻译之中，一般称之为海岬型。</a:t>
            </a:r>
          </a:p>
        </p:txBody>
      </p:sp>
      <p:graphicFrame>
        <p:nvGraphicFramePr>
          <p:cNvPr id="6" name="图示 5"/>
          <p:cNvGraphicFramePr/>
          <p:nvPr>
            <p:extLst>
              <p:ext uri="{D42A27DB-BD31-4B8C-83A1-F6EECF244321}">
                <p14:modId xmlns:p14="http://schemas.microsoft.com/office/powerpoint/2010/main" val="2610338143"/>
              </p:ext>
            </p:extLst>
          </p:nvPr>
        </p:nvGraphicFramePr>
        <p:xfrm>
          <a:off x="290667" y="980214"/>
          <a:ext cx="3631953" cy="27653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矩形 3"/>
          <p:cNvSpPr/>
          <p:nvPr/>
        </p:nvSpPr>
        <p:spPr>
          <a:xfrm>
            <a:off x="2213794" y="3609312"/>
            <a:ext cx="1709737" cy="1061829"/>
          </a:xfrm>
          <a:prstGeom prst="rect">
            <a:avLst/>
          </a:prstGeom>
        </p:spPr>
        <p:txBody>
          <a:bodyPr wrap="square">
            <a:spAutoFit/>
          </a:bodyPr>
          <a:lstStyle/>
          <a:p>
            <a:pPr>
              <a:lnSpc>
                <a:spcPct val="150000"/>
              </a:lnSpc>
            </a:pPr>
            <a:r>
              <a:rPr lang="zh-CN" altLang="en-US" sz="1400" b="1" dirty="0" smtClean="0">
                <a:latin typeface="黑体" panose="02010609060101010101" pitchFamily="49" charset="-122"/>
                <a:ea typeface="黑体" panose="02010609060101010101" pitchFamily="49" charset="-122"/>
              </a:rPr>
              <a:t>期租船</a:t>
            </a:r>
            <a:r>
              <a:rPr lang="zh-CN" altLang="en-US" sz="1400" b="1" dirty="0">
                <a:latin typeface="黑体" panose="02010609060101010101" pitchFamily="49" charset="-122"/>
                <a:ea typeface="黑体" panose="02010609060101010101" pitchFamily="49" charset="-122"/>
              </a:rPr>
              <a:t>合同</a:t>
            </a:r>
            <a:r>
              <a:rPr lang="zh-CN" altLang="en-US" sz="1400" dirty="0">
                <a:latin typeface="黑体" panose="02010609060101010101" pitchFamily="49" charset="-122"/>
                <a:ea typeface="黑体" panose="02010609060101010101" pitchFamily="49" charset="-122"/>
              </a:rPr>
              <a:t>中运费按天计算单位为</a:t>
            </a:r>
            <a:r>
              <a:rPr lang="zh-CN" altLang="en-US" sz="1400" u="sng" dirty="0">
                <a:latin typeface="黑体" panose="02010609060101010101" pitchFamily="49" charset="-122"/>
                <a:ea typeface="黑体" panose="02010609060101010101" pitchFamily="49" charset="-122"/>
              </a:rPr>
              <a:t>美元</a:t>
            </a:r>
            <a:r>
              <a:rPr lang="en-US" altLang="zh-CN" sz="1400" u="sng" dirty="0">
                <a:latin typeface="黑体" panose="02010609060101010101" pitchFamily="49" charset="-122"/>
                <a:ea typeface="黑体" panose="02010609060101010101" pitchFamily="49" charset="-122"/>
              </a:rPr>
              <a:t>/</a:t>
            </a:r>
            <a:r>
              <a:rPr lang="zh-CN" altLang="en-US" sz="1400" u="sng" dirty="0">
                <a:latin typeface="黑体" panose="02010609060101010101" pitchFamily="49" charset="-122"/>
                <a:ea typeface="黑体" panose="02010609060101010101" pitchFamily="49" charset="-122"/>
              </a:rPr>
              <a:t>天</a:t>
            </a:r>
            <a:r>
              <a:rPr lang="zh-CN" altLang="en-US" sz="1400" dirty="0">
                <a:latin typeface="黑体" panose="02010609060101010101" pitchFamily="49" charset="-122"/>
                <a:ea typeface="黑体" panose="02010609060101010101" pitchFamily="49" charset="-122"/>
              </a:rPr>
              <a:t>。</a:t>
            </a:r>
          </a:p>
        </p:txBody>
      </p:sp>
      <p:sp>
        <p:nvSpPr>
          <p:cNvPr id="7" name="矩形 6"/>
          <p:cNvSpPr/>
          <p:nvPr/>
        </p:nvSpPr>
        <p:spPr>
          <a:xfrm>
            <a:off x="341586" y="3606603"/>
            <a:ext cx="1709737" cy="1011367"/>
          </a:xfrm>
          <a:prstGeom prst="rect">
            <a:avLst/>
          </a:prstGeom>
        </p:spPr>
        <p:txBody>
          <a:bodyPr wrap="square">
            <a:spAutoFit/>
          </a:bodyPr>
          <a:lstStyle/>
          <a:p>
            <a:pPr>
              <a:lnSpc>
                <a:spcPct val="150000"/>
              </a:lnSpc>
            </a:pPr>
            <a:r>
              <a:rPr lang="zh-CN" altLang="en-US" sz="1400" b="1" dirty="0">
                <a:latin typeface="黑体" panose="02010609060101010101" pitchFamily="49" charset="-122"/>
                <a:ea typeface="黑体" panose="02010609060101010101" pitchFamily="49" charset="-122"/>
              </a:rPr>
              <a:t>程租船合同</a:t>
            </a:r>
            <a:r>
              <a:rPr lang="zh-CN" altLang="en-US" sz="1400" dirty="0">
                <a:latin typeface="黑体" panose="02010609060101010101" pitchFamily="49" charset="-122"/>
                <a:ea typeface="黑体" panose="02010609060101010101" pitchFamily="49" charset="-122"/>
              </a:rPr>
              <a:t>中运费按照货物运输量计算单位为</a:t>
            </a:r>
            <a:r>
              <a:rPr lang="zh-CN" altLang="en-US" sz="1400" u="sng" dirty="0">
                <a:latin typeface="黑体" panose="02010609060101010101" pitchFamily="49" charset="-122"/>
                <a:ea typeface="黑体" panose="02010609060101010101" pitchFamily="49" charset="-122"/>
              </a:rPr>
              <a:t>美元</a:t>
            </a:r>
            <a:r>
              <a:rPr lang="en-US" altLang="zh-CN" sz="1400" u="sng" dirty="0">
                <a:latin typeface="黑体" panose="02010609060101010101" pitchFamily="49" charset="-122"/>
                <a:ea typeface="黑体" panose="02010609060101010101" pitchFamily="49" charset="-122"/>
              </a:rPr>
              <a:t>/</a:t>
            </a:r>
            <a:r>
              <a:rPr lang="zh-CN" altLang="en-US" sz="1400" u="sng" dirty="0">
                <a:latin typeface="黑体" panose="02010609060101010101" pitchFamily="49" charset="-122"/>
                <a:ea typeface="黑体" panose="02010609060101010101" pitchFamily="49" charset="-122"/>
              </a:rPr>
              <a:t>公吨</a:t>
            </a:r>
            <a:r>
              <a:rPr lang="zh-CN" altLang="en-US" sz="1400" dirty="0">
                <a:latin typeface="黑体" panose="02010609060101010101" pitchFamily="49" charset="-122"/>
                <a:ea typeface="黑体" panose="02010609060101010101" pitchFamily="49" charset="-122"/>
              </a:rPr>
              <a:t>。</a:t>
            </a:r>
            <a:endParaRPr lang="en-US" altLang="zh-CN" sz="1400" dirty="0">
              <a:latin typeface="黑体" panose="02010609060101010101" pitchFamily="49" charset="-122"/>
              <a:ea typeface="黑体" panose="02010609060101010101" pitchFamily="49" charset="-122"/>
            </a:endParaRPr>
          </a:p>
        </p:txBody>
      </p:sp>
      <p:sp>
        <p:nvSpPr>
          <p:cNvPr id="8" name="流程图: 联系 7">
            <a:hlinkClick r:id="rId9" action="ppaction://hlinksldjump"/>
          </p:cNvPr>
          <p:cNvSpPr/>
          <p:nvPr/>
        </p:nvSpPr>
        <p:spPr>
          <a:xfrm>
            <a:off x="6412394" y="4311907"/>
            <a:ext cx="288032" cy="288032"/>
          </a:xfrm>
          <a:prstGeom prst="flowChartConnector">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048613"/>
          <p:cNvSpPr txBox="1"/>
          <p:nvPr/>
        </p:nvSpPr>
        <p:spPr>
          <a:xfrm>
            <a:off x="257648" y="28169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050912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custDataLst>
              <p:tags r:id="rId1"/>
            </p:custDataLst>
            <p:extLst>
              <p:ext uri="{D42A27DB-BD31-4B8C-83A1-F6EECF244321}">
                <p14:modId xmlns:p14="http://schemas.microsoft.com/office/powerpoint/2010/main" val="4055344864"/>
              </p:ext>
            </p:extLst>
          </p:nvPr>
        </p:nvGraphicFramePr>
        <p:xfrm>
          <a:off x="369739" y="1166020"/>
          <a:ext cx="6099662" cy="3506982"/>
        </p:xfrm>
        <a:graphic>
          <a:graphicData uri="http://schemas.openxmlformats.org/drawingml/2006/table">
            <a:tbl>
              <a:tblPr firstRow="1" firstCol="1" bandRow="1">
                <a:tableStyleId>{3B4B98B0-60AC-42C2-AFA5-B58CD77FA1E5}</a:tableStyleId>
              </a:tblPr>
              <a:tblGrid>
                <a:gridCol w="663182">
                  <a:extLst>
                    <a:ext uri="{9D8B030D-6E8A-4147-A177-3AD203B41FA5}">
                      <a16:colId xmlns="" xmlns:a16="http://schemas.microsoft.com/office/drawing/2014/main" val="20000"/>
                    </a:ext>
                  </a:extLst>
                </a:gridCol>
                <a:gridCol w="1548048">
                  <a:extLst>
                    <a:ext uri="{9D8B030D-6E8A-4147-A177-3AD203B41FA5}">
                      <a16:colId xmlns="" xmlns:a16="http://schemas.microsoft.com/office/drawing/2014/main" val="20001"/>
                    </a:ext>
                  </a:extLst>
                </a:gridCol>
                <a:gridCol w="3052051">
                  <a:extLst>
                    <a:ext uri="{9D8B030D-6E8A-4147-A177-3AD203B41FA5}">
                      <a16:colId xmlns="" xmlns:a16="http://schemas.microsoft.com/office/drawing/2014/main" val="20002"/>
                    </a:ext>
                  </a:extLst>
                </a:gridCol>
                <a:gridCol w="836381">
                  <a:extLst>
                    <a:ext uri="{9D8B030D-6E8A-4147-A177-3AD203B41FA5}">
                      <a16:colId xmlns="" xmlns:a16="http://schemas.microsoft.com/office/drawing/2014/main" val="20003"/>
                    </a:ext>
                  </a:extLst>
                </a:gridCol>
              </a:tblGrid>
              <a:tr h="290409">
                <a:tc>
                  <a:txBody>
                    <a:bodyPr/>
                    <a:lstStyle/>
                    <a:p>
                      <a:pPr algn="ctr">
                        <a:spcAft>
                          <a:spcPts val="0"/>
                        </a:spcAft>
                      </a:pPr>
                      <a:r>
                        <a:rPr lang="zh-CN" sz="1200" kern="100" dirty="0">
                          <a:effectLst/>
                          <a:latin typeface="Times New Roman" panose="02020603050405020304" pitchFamily="18" charset="0"/>
                          <a:ea typeface="黑体" panose="02010609060101010101" pitchFamily="49" charset="-122"/>
                          <a:cs typeface="Times New Roman" panose="02020603050405020304" pitchFamily="18" charset="0"/>
                        </a:rPr>
                        <a:t>航线 </a:t>
                      </a:r>
                    </a:p>
                  </a:txBody>
                  <a:tcPr marL="50879" marR="50879" marT="0" marB="0" anchor="ctr"/>
                </a:tc>
                <a:tc>
                  <a:txBody>
                    <a:bodyPr/>
                    <a:lstStyle/>
                    <a:p>
                      <a:pPr algn="ctr">
                        <a:spcAft>
                          <a:spcPts val="0"/>
                        </a:spcAft>
                      </a:pPr>
                      <a:r>
                        <a:rPr lang="zh-CN" sz="1200" kern="100" dirty="0">
                          <a:effectLst/>
                          <a:latin typeface="Times New Roman" panose="02020603050405020304" pitchFamily="18" charset="0"/>
                          <a:ea typeface="黑体" panose="02010609060101010101" pitchFamily="49" charset="-122"/>
                        </a:rPr>
                        <a:t>货物类型及数量</a:t>
                      </a:r>
                      <a:endParaRPr lang="zh-CN" sz="1200" kern="100" dirty="0">
                        <a:effectLst/>
                        <a:latin typeface="Times New Roman" panose="02020603050405020304" pitchFamily="18" charset="0"/>
                        <a:ea typeface="黑体" panose="02010609060101010101" pitchFamily="49" charset="-122"/>
                        <a:cs typeface="Times New Roman" panose="02020603050405020304"/>
                      </a:endParaRPr>
                    </a:p>
                  </a:txBody>
                  <a:tcPr marL="50879" marR="50879" marT="0" marB="0" anchor="ctr"/>
                </a:tc>
                <a:tc>
                  <a:txBody>
                    <a:bodyPr/>
                    <a:lstStyle/>
                    <a:p>
                      <a:pPr algn="ctr">
                        <a:spcAft>
                          <a:spcPts val="0"/>
                        </a:spcAft>
                      </a:pPr>
                      <a:r>
                        <a:rPr lang="zh-CN" sz="1200" kern="100">
                          <a:effectLst/>
                          <a:latin typeface="Times New Roman" panose="02020603050405020304" pitchFamily="18" charset="0"/>
                          <a:ea typeface="黑体" panose="02010609060101010101" pitchFamily="49" charset="-122"/>
                        </a:rPr>
                        <a:t>航线描述</a:t>
                      </a:r>
                      <a:endParaRPr lang="zh-CN" sz="1200" kern="100">
                        <a:effectLst/>
                        <a:latin typeface="Times New Roman" panose="02020603050405020304" pitchFamily="18" charset="0"/>
                        <a:ea typeface="黑体" panose="02010609060101010101" pitchFamily="49" charset="-122"/>
                        <a:cs typeface="Times New Roman" panose="02020603050405020304"/>
                      </a:endParaRPr>
                    </a:p>
                  </a:txBody>
                  <a:tcPr marL="50879" marR="50879" marT="0" marB="0" anchor="ctr"/>
                </a:tc>
                <a:tc>
                  <a:txBody>
                    <a:bodyPr/>
                    <a:lstStyle/>
                    <a:p>
                      <a:pPr algn="ctr">
                        <a:spcAft>
                          <a:spcPts val="0"/>
                        </a:spcAft>
                      </a:pPr>
                      <a:r>
                        <a:rPr lang="zh-CN" sz="1200" kern="100" dirty="0">
                          <a:effectLst/>
                          <a:latin typeface="Times New Roman" panose="02020603050405020304" pitchFamily="18" charset="0"/>
                          <a:ea typeface="黑体" panose="02010609060101010101" pitchFamily="49" charset="-122"/>
                        </a:rPr>
                        <a:t>权重</a:t>
                      </a:r>
                      <a:endParaRPr lang="zh-CN" sz="1200" kern="100" dirty="0">
                        <a:effectLst/>
                        <a:latin typeface="Times New Roman" panose="02020603050405020304" pitchFamily="18" charset="0"/>
                        <a:ea typeface="黑体" panose="02010609060101010101" pitchFamily="49" charset="-122"/>
                        <a:cs typeface="Times New Roman" panose="02020603050405020304"/>
                      </a:endParaRPr>
                    </a:p>
                  </a:txBody>
                  <a:tcPr marL="50879" marR="50879" marT="0" marB="0" anchor="ctr"/>
                </a:tc>
                <a:extLst>
                  <a:ext uri="{0D108BD9-81ED-4DB2-BD59-A6C34878D82A}">
                    <a16:rowId xmlns="" xmlns:a16="http://schemas.microsoft.com/office/drawing/2014/main" val="10000"/>
                  </a:ext>
                </a:extLst>
              </a:tr>
              <a:tr h="413210">
                <a:tc>
                  <a:txBody>
                    <a:bodyPr/>
                    <a:lstStyle/>
                    <a:p>
                      <a:pPr algn="ctr">
                        <a:spcAft>
                          <a:spcPts val="0"/>
                        </a:spcAft>
                      </a:pP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C2</a:t>
                      </a:r>
                    </a:p>
                  </a:txBody>
                  <a:tcPr marL="50879" marR="50879" marT="0" marB="0" anchor="ctr"/>
                </a:tc>
                <a:tc>
                  <a:txBody>
                    <a:bodyPr/>
                    <a:lstStyle/>
                    <a:p>
                      <a:pPr algn="ctr">
                        <a:spcAft>
                          <a:spcPts val="0"/>
                        </a:spcAft>
                      </a:pP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160000</a:t>
                      </a:r>
                      <a:r>
                        <a:rPr lang="zh-CN" sz="1200" kern="100" dirty="0">
                          <a:effectLst/>
                          <a:latin typeface="Times New Roman" panose="02020603050405020304" pitchFamily="18" charset="0"/>
                          <a:ea typeface="黑体" panose="02010609060101010101" pitchFamily="49" charset="-122"/>
                          <a:cs typeface="Times New Roman" panose="02020603050405020304" pitchFamily="18" charset="0"/>
                        </a:rPr>
                        <a:t>公吨铁矿石</a:t>
                      </a:r>
                    </a:p>
                  </a:txBody>
                  <a:tcPr marL="50879" marR="50879" marT="0" marB="0" anchor="ctr"/>
                </a:tc>
                <a:tc>
                  <a:txBody>
                    <a:bodyPr/>
                    <a:lstStyle/>
                    <a:p>
                      <a:pPr algn="ctr">
                        <a:spcAft>
                          <a:spcPts val="0"/>
                        </a:spcAft>
                      </a:pPr>
                      <a:r>
                        <a:rPr lang="zh-CN" sz="1200" kern="100" dirty="0">
                          <a:effectLst/>
                          <a:latin typeface="Times New Roman" panose="02020603050405020304" pitchFamily="18" charset="0"/>
                          <a:ea typeface="黑体" panose="02010609060101010101" pitchFamily="49" charset="-122"/>
                          <a:cs typeface="Times New Roman" panose="02020603050405020304" pitchFamily="18" charset="0"/>
                        </a:rPr>
                        <a:t>图巴朗钢</a:t>
                      </a:r>
                      <a:r>
                        <a:rPr lang="zh-CN" sz="1200" kern="100" dirty="0" smtClean="0">
                          <a:effectLst/>
                          <a:latin typeface="Times New Roman" panose="02020603050405020304" pitchFamily="18" charset="0"/>
                          <a:ea typeface="黑体" panose="02010609060101010101" pitchFamily="49" charset="-122"/>
                          <a:cs typeface="Times New Roman" panose="02020603050405020304" pitchFamily="18" charset="0"/>
                        </a:rPr>
                        <a:t>厂</a:t>
                      </a:r>
                      <a:r>
                        <a:rPr lang="en-US" altLang="zh-CN" sz="120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kern="100" dirty="0" smtClean="0">
                          <a:effectLst/>
                          <a:latin typeface="Times New Roman" panose="02020603050405020304" pitchFamily="18" charset="0"/>
                          <a:ea typeface="黑体" panose="02010609060101010101" pitchFamily="49" charset="-122"/>
                          <a:cs typeface="Times New Roman" panose="02020603050405020304" pitchFamily="18" charset="0"/>
                        </a:rPr>
                        <a:t>巴西</a:t>
                      </a:r>
                      <a:r>
                        <a:rPr lang="en-US" altLang="zh-CN" sz="120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zh-CN" sz="120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zh-CN" sz="1200" kern="100" dirty="0">
                          <a:effectLst/>
                          <a:latin typeface="Times New Roman" panose="02020603050405020304" pitchFamily="18" charset="0"/>
                          <a:ea typeface="黑体" panose="02010609060101010101" pitchFamily="49" charset="-122"/>
                          <a:cs typeface="Times New Roman" panose="02020603050405020304" pitchFamily="18" charset="0"/>
                        </a:rPr>
                        <a:t>鹿特丹港市</a:t>
                      </a:r>
                    </a:p>
                  </a:txBody>
                  <a:tcPr marL="50879" marR="50879" marT="0" marB="0" anchor="ctr"/>
                </a:tc>
                <a:tc>
                  <a:txBody>
                    <a:bodyPr/>
                    <a:lstStyle/>
                    <a:p>
                      <a:pPr algn="ctr">
                        <a:spcAft>
                          <a:spcPts val="0"/>
                        </a:spcAft>
                      </a:pP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10%</a:t>
                      </a:r>
                    </a:p>
                  </a:txBody>
                  <a:tcPr marL="50879" marR="50879" marT="0" marB="0" anchor="ctr"/>
                </a:tc>
                <a:extLst>
                  <a:ext uri="{0D108BD9-81ED-4DB2-BD59-A6C34878D82A}">
                    <a16:rowId xmlns="" xmlns:a16="http://schemas.microsoft.com/office/drawing/2014/main" val="10001"/>
                  </a:ext>
                </a:extLst>
              </a:tr>
              <a:tr h="413210">
                <a:tc>
                  <a:txBody>
                    <a:bodyPr/>
                    <a:lstStyle/>
                    <a:p>
                      <a:pPr algn="ctr">
                        <a:spcAft>
                          <a:spcPts val="0"/>
                        </a:spcAft>
                      </a:pP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C3</a:t>
                      </a:r>
                    </a:p>
                  </a:txBody>
                  <a:tcPr marL="50879" marR="50879" marT="0" marB="0" anchor="ctr"/>
                </a:tc>
                <a:tc>
                  <a:txBody>
                    <a:bodyPr/>
                    <a:lstStyle/>
                    <a:p>
                      <a:pPr algn="ctr">
                        <a:spcAft>
                          <a:spcPts val="0"/>
                        </a:spcAft>
                      </a:pP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150000</a:t>
                      </a:r>
                      <a:r>
                        <a:rPr lang="zh-CN" sz="1200" kern="100" dirty="0">
                          <a:effectLst/>
                          <a:latin typeface="Times New Roman" panose="02020603050405020304" pitchFamily="18" charset="0"/>
                          <a:ea typeface="黑体" panose="02010609060101010101" pitchFamily="49" charset="-122"/>
                          <a:cs typeface="Times New Roman" panose="02020603050405020304" pitchFamily="18" charset="0"/>
                        </a:rPr>
                        <a:t>公吨铁矿石</a:t>
                      </a:r>
                    </a:p>
                  </a:txBody>
                  <a:tcPr marL="50879" marR="50879" marT="0" marB="0" anchor="ctr"/>
                </a:tc>
                <a:tc>
                  <a:txBody>
                    <a:bodyPr/>
                    <a:lstStyle/>
                    <a:p>
                      <a:pPr algn="ctr">
                        <a:spcAft>
                          <a:spcPts val="0"/>
                        </a:spcAft>
                      </a:pPr>
                      <a:r>
                        <a:rPr lang="zh-CN" sz="1200" kern="100" dirty="0">
                          <a:effectLst/>
                          <a:latin typeface="Times New Roman" panose="02020603050405020304" pitchFamily="18" charset="0"/>
                          <a:ea typeface="黑体" panose="02010609060101010101" pitchFamily="49" charset="-122"/>
                          <a:cs typeface="Times New Roman" panose="02020603050405020304" pitchFamily="18" charset="0"/>
                        </a:rPr>
                        <a:t>图巴朗钢厂—北仑</a:t>
                      </a:r>
                      <a:r>
                        <a:rPr lang="zh-CN" sz="1200" kern="100" dirty="0" smtClean="0">
                          <a:effectLst/>
                          <a:latin typeface="Times New Roman" panose="02020603050405020304" pitchFamily="18" charset="0"/>
                          <a:ea typeface="黑体" panose="02010609060101010101" pitchFamily="49" charset="-122"/>
                          <a:cs typeface="Times New Roman" panose="02020603050405020304" pitchFamily="18" charset="0"/>
                        </a:rPr>
                        <a:t>港</a:t>
                      </a:r>
                      <a:r>
                        <a:rPr lang="en-US" altLang="zh-CN" sz="120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kern="100" dirty="0" smtClean="0">
                          <a:effectLst/>
                          <a:latin typeface="Times New Roman" panose="02020603050405020304" pitchFamily="18" charset="0"/>
                          <a:ea typeface="黑体" panose="02010609060101010101" pitchFamily="49" charset="-122"/>
                          <a:cs typeface="Times New Roman" panose="02020603050405020304" pitchFamily="18" charset="0"/>
                        </a:rPr>
                        <a:t>宁波</a:t>
                      </a:r>
                      <a:r>
                        <a:rPr lang="en-US" altLang="zh-CN" sz="120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zh-CN" sz="120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zh-CN" sz="1200" kern="100" dirty="0">
                          <a:effectLst/>
                          <a:latin typeface="Times New Roman" panose="02020603050405020304" pitchFamily="18" charset="0"/>
                          <a:ea typeface="黑体" panose="02010609060101010101" pitchFamily="49" charset="-122"/>
                          <a:cs typeface="Times New Roman" panose="02020603050405020304" pitchFamily="18" charset="0"/>
                        </a:rPr>
                        <a:t>沈阳</a:t>
                      </a:r>
                    </a:p>
                  </a:txBody>
                  <a:tcPr marL="50879" marR="50879" marT="0" marB="0" anchor="ctr"/>
                </a:tc>
                <a:tc>
                  <a:txBody>
                    <a:bodyPr/>
                    <a:lstStyle/>
                    <a:p>
                      <a:pPr algn="ctr">
                        <a:spcAft>
                          <a:spcPts val="0"/>
                        </a:spcAft>
                      </a:pPr>
                      <a:r>
                        <a:rPr lang="en-US" sz="1200" kern="100">
                          <a:effectLst/>
                          <a:latin typeface="Times New Roman" panose="02020603050405020304" pitchFamily="18" charset="0"/>
                          <a:ea typeface="黑体" panose="02010609060101010101" pitchFamily="49" charset="-122"/>
                          <a:cs typeface="Times New Roman" panose="02020603050405020304" pitchFamily="18" charset="0"/>
                        </a:rPr>
                        <a:t>15%</a:t>
                      </a:r>
                    </a:p>
                  </a:txBody>
                  <a:tcPr marL="50879" marR="50879" marT="0" marB="0" anchor="ctr"/>
                </a:tc>
                <a:extLst>
                  <a:ext uri="{0D108BD9-81ED-4DB2-BD59-A6C34878D82A}">
                    <a16:rowId xmlns="" xmlns:a16="http://schemas.microsoft.com/office/drawing/2014/main" val="10002"/>
                  </a:ext>
                </a:extLst>
              </a:tr>
              <a:tr h="260593">
                <a:tc>
                  <a:txBody>
                    <a:bodyPr/>
                    <a:lstStyle/>
                    <a:p>
                      <a:pPr algn="ctr">
                        <a:spcAft>
                          <a:spcPts val="0"/>
                        </a:spcAft>
                      </a:pP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C4</a:t>
                      </a:r>
                    </a:p>
                  </a:txBody>
                  <a:tcPr marL="50879" marR="50879" marT="0" marB="0" anchor="ctr"/>
                </a:tc>
                <a:tc>
                  <a:txBody>
                    <a:bodyPr/>
                    <a:lstStyle/>
                    <a:p>
                      <a:pPr algn="ctr">
                        <a:spcAft>
                          <a:spcPts val="0"/>
                        </a:spcAft>
                      </a:pPr>
                      <a:r>
                        <a:rPr lang="en-US" sz="1200" kern="100">
                          <a:effectLst/>
                          <a:latin typeface="Times New Roman" panose="02020603050405020304" pitchFamily="18" charset="0"/>
                          <a:ea typeface="黑体" panose="02010609060101010101" pitchFamily="49" charset="-122"/>
                          <a:cs typeface="Times New Roman" panose="02020603050405020304" pitchFamily="18" charset="0"/>
                        </a:rPr>
                        <a:t>150000</a:t>
                      </a:r>
                      <a:r>
                        <a:rPr lang="zh-CN" sz="1200" kern="100">
                          <a:effectLst/>
                          <a:latin typeface="Times New Roman" panose="02020603050405020304" pitchFamily="18" charset="0"/>
                          <a:ea typeface="黑体" panose="02010609060101010101" pitchFamily="49" charset="-122"/>
                          <a:cs typeface="Times New Roman" panose="02020603050405020304" pitchFamily="18" charset="0"/>
                        </a:rPr>
                        <a:t>公吨煤炭</a:t>
                      </a:r>
                    </a:p>
                  </a:txBody>
                  <a:tcPr marL="50879" marR="50879" marT="0" marB="0" anchor="ctr"/>
                </a:tc>
                <a:tc>
                  <a:txBody>
                    <a:bodyPr/>
                    <a:lstStyle/>
                    <a:p>
                      <a:pPr algn="ctr">
                        <a:spcAft>
                          <a:spcPts val="0"/>
                        </a:spcAft>
                      </a:pPr>
                      <a:r>
                        <a:rPr lang="zh-CN" sz="1200" kern="100" dirty="0" smtClean="0">
                          <a:effectLst/>
                          <a:latin typeface="Times New Roman" panose="02020603050405020304" pitchFamily="18" charset="0"/>
                          <a:ea typeface="黑体" panose="02010609060101010101" pitchFamily="49" charset="-122"/>
                          <a:cs typeface="Times New Roman" panose="02020603050405020304" pitchFamily="18" charset="0"/>
                        </a:rPr>
                        <a:t>里查德湾</a:t>
                      </a:r>
                      <a:r>
                        <a:rPr lang="en-US" altLang="zh-CN" sz="120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kern="100" dirty="0" smtClean="0">
                          <a:effectLst/>
                          <a:latin typeface="Times New Roman" panose="02020603050405020304" pitchFamily="18" charset="0"/>
                          <a:ea typeface="黑体" panose="02010609060101010101" pitchFamily="49" charset="-122"/>
                          <a:cs typeface="Times New Roman" panose="02020603050405020304" pitchFamily="18" charset="0"/>
                        </a:rPr>
                        <a:t>南非</a:t>
                      </a:r>
                      <a:r>
                        <a:rPr lang="en-US" altLang="zh-CN" sz="120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zh-CN" sz="120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zh-CN" sz="1200" kern="100" dirty="0">
                          <a:effectLst/>
                          <a:latin typeface="Times New Roman" panose="02020603050405020304" pitchFamily="18" charset="0"/>
                          <a:ea typeface="黑体" panose="02010609060101010101" pitchFamily="49" charset="-122"/>
                          <a:cs typeface="Times New Roman" panose="02020603050405020304" pitchFamily="18" charset="0"/>
                        </a:rPr>
                        <a:t>鹿特丹港市</a:t>
                      </a:r>
                    </a:p>
                  </a:txBody>
                  <a:tcPr marL="50879" marR="50879" marT="0" marB="0" anchor="ctr"/>
                </a:tc>
                <a:tc>
                  <a:txBody>
                    <a:bodyPr/>
                    <a:lstStyle/>
                    <a:p>
                      <a:pPr algn="ctr">
                        <a:spcAft>
                          <a:spcPts val="0"/>
                        </a:spcAft>
                      </a:pPr>
                      <a:r>
                        <a:rPr lang="en-US" sz="1200" kern="100">
                          <a:effectLst/>
                          <a:latin typeface="Times New Roman" panose="02020603050405020304" pitchFamily="18" charset="0"/>
                          <a:ea typeface="黑体" panose="02010609060101010101" pitchFamily="49" charset="-122"/>
                          <a:cs typeface="Times New Roman" panose="02020603050405020304" pitchFamily="18" charset="0"/>
                        </a:rPr>
                        <a:t>5%</a:t>
                      </a:r>
                    </a:p>
                  </a:txBody>
                  <a:tcPr marL="50879" marR="50879" marT="0" marB="0" anchor="ctr"/>
                </a:tc>
                <a:extLst>
                  <a:ext uri="{0D108BD9-81ED-4DB2-BD59-A6C34878D82A}">
                    <a16:rowId xmlns="" xmlns:a16="http://schemas.microsoft.com/office/drawing/2014/main" val="10003"/>
                  </a:ext>
                </a:extLst>
              </a:tr>
              <a:tr h="413210">
                <a:tc>
                  <a:txBody>
                    <a:bodyPr/>
                    <a:lstStyle/>
                    <a:p>
                      <a:pPr algn="ctr">
                        <a:spcAft>
                          <a:spcPts val="0"/>
                        </a:spcAft>
                      </a:pP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C5</a:t>
                      </a:r>
                    </a:p>
                  </a:txBody>
                  <a:tcPr marL="50879" marR="50879" marT="0" marB="0" anchor="ctr"/>
                </a:tc>
                <a:tc>
                  <a:txBody>
                    <a:bodyPr/>
                    <a:lstStyle/>
                    <a:p>
                      <a:pPr algn="ctr">
                        <a:spcAft>
                          <a:spcPts val="0"/>
                        </a:spcAft>
                      </a:pP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150000</a:t>
                      </a:r>
                      <a:r>
                        <a:rPr lang="zh-CN" sz="1200" kern="100" dirty="0">
                          <a:effectLst/>
                          <a:latin typeface="Times New Roman" panose="02020603050405020304" pitchFamily="18" charset="0"/>
                          <a:ea typeface="黑体" panose="02010609060101010101" pitchFamily="49" charset="-122"/>
                          <a:cs typeface="Times New Roman" panose="02020603050405020304" pitchFamily="18" charset="0"/>
                        </a:rPr>
                        <a:t>公吨铁矿石</a:t>
                      </a:r>
                    </a:p>
                  </a:txBody>
                  <a:tcPr marL="50879" marR="50879" marT="0" marB="0" anchor="ctr"/>
                </a:tc>
                <a:tc>
                  <a:txBody>
                    <a:bodyPr/>
                    <a:lstStyle/>
                    <a:p>
                      <a:pPr algn="ctr">
                        <a:spcAft>
                          <a:spcPts val="0"/>
                        </a:spcAft>
                      </a:pPr>
                      <a:r>
                        <a:rPr lang="zh-CN" sz="1200" kern="100" dirty="0">
                          <a:effectLst/>
                          <a:latin typeface="Times New Roman" panose="02020603050405020304" pitchFamily="18" charset="0"/>
                          <a:ea typeface="黑体" panose="02010609060101010101" pitchFamily="49" charset="-122"/>
                          <a:cs typeface="Times New Roman" panose="02020603050405020304" pitchFamily="18" charset="0"/>
                        </a:rPr>
                        <a:t>澳大利亚西部—北仑港—沈阳</a:t>
                      </a:r>
                    </a:p>
                  </a:txBody>
                  <a:tcPr marL="50879" marR="50879" marT="0" marB="0" anchor="ctr"/>
                </a:tc>
                <a:tc>
                  <a:txBody>
                    <a:bodyPr/>
                    <a:lstStyle/>
                    <a:p>
                      <a:pPr algn="ctr">
                        <a:spcAft>
                          <a:spcPts val="0"/>
                        </a:spcAft>
                      </a:pP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15%</a:t>
                      </a:r>
                    </a:p>
                  </a:txBody>
                  <a:tcPr marL="50879" marR="50879" marT="0" marB="0" anchor="ctr"/>
                </a:tc>
                <a:extLst>
                  <a:ext uri="{0D108BD9-81ED-4DB2-BD59-A6C34878D82A}">
                    <a16:rowId xmlns="" xmlns:a16="http://schemas.microsoft.com/office/drawing/2014/main" val="10004"/>
                  </a:ext>
                </a:extLst>
              </a:tr>
              <a:tr h="260593">
                <a:tc>
                  <a:txBody>
                    <a:bodyPr/>
                    <a:lstStyle/>
                    <a:p>
                      <a:pPr algn="ctr">
                        <a:spcAft>
                          <a:spcPts val="0"/>
                        </a:spcAft>
                      </a:pP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C7</a:t>
                      </a:r>
                    </a:p>
                  </a:txBody>
                  <a:tcPr marL="50879" marR="50879" marT="0" marB="0" anchor="ctr"/>
                </a:tc>
                <a:tc>
                  <a:txBody>
                    <a:bodyPr/>
                    <a:lstStyle/>
                    <a:p>
                      <a:pPr algn="ctr">
                        <a:spcAft>
                          <a:spcPts val="0"/>
                        </a:spcAft>
                      </a:pP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150000</a:t>
                      </a:r>
                      <a:r>
                        <a:rPr lang="zh-CN" sz="1200" kern="100" dirty="0">
                          <a:effectLst/>
                          <a:latin typeface="Times New Roman" panose="02020603050405020304" pitchFamily="18" charset="0"/>
                          <a:ea typeface="黑体" panose="02010609060101010101" pitchFamily="49" charset="-122"/>
                          <a:cs typeface="Times New Roman" panose="02020603050405020304" pitchFamily="18" charset="0"/>
                        </a:rPr>
                        <a:t>公吨煤炭</a:t>
                      </a:r>
                    </a:p>
                  </a:txBody>
                  <a:tcPr marL="50879" marR="50879" marT="0" marB="0" anchor="ctr"/>
                </a:tc>
                <a:tc>
                  <a:txBody>
                    <a:bodyPr/>
                    <a:lstStyle/>
                    <a:p>
                      <a:pPr algn="ctr">
                        <a:spcAft>
                          <a:spcPts val="0"/>
                        </a:spcAft>
                      </a:pPr>
                      <a:r>
                        <a:rPr lang="zh-CN" sz="1200" kern="100" dirty="0" smtClean="0">
                          <a:effectLst/>
                          <a:latin typeface="Times New Roman" panose="02020603050405020304" pitchFamily="18" charset="0"/>
                          <a:ea typeface="黑体" panose="02010609060101010101" pitchFamily="49" charset="-122"/>
                        </a:rPr>
                        <a:t>玻利瓦尔洲</a:t>
                      </a:r>
                      <a:r>
                        <a:rPr lang="en-US" altLang="zh-CN" sz="1200" kern="100" dirty="0" smtClean="0">
                          <a:effectLst/>
                          <a:latin typeface="Times New Roman" panose="02020603050405020304" pitchFamily="18" charset="0"/>
                          <a:ea typeface="黑体" panose="02010609060101010101" pitchFamily="49" charset="-122"/>
                        </a:rPr>
                        <a:t>(</a:t>
                      </a:r>
                      <a:r>
                        <a:rPr lang="zh-CN" altLang="en-US" sz="1200" kern="100" dirty="0" smtClean="0">
                          <a:effectLst/>
                          <a:latin typeface="Times New Roman" panose="02020603050405020304" pitchFamily="18" charset="0"/>
                          <a:ea typeface="黑体" panose="02010609060101010101" pitchFamily="49" charset="-122"/>
                        </a:rPr>
                        <a:t>委内瑞拉</a:t>
                      </a:r>
                      <a:r>
                        <a:rPr lang="en-US" altLang="zh-CN" sz="1200" kern="100" dirty="0" smtClean="0">
                          <a:effectLst/>
                          <a:latin typeface="Times New Roman" panose="02020603050405020304" pitchFamily="18" charset="0"/>
                          <a:ea typeface="黑体" panose="02010609060101010101" pitchFamily="49" charset="-122"/>
                        </a:rPr>
                        <a:t>)</a:t>
                      </a:r>
                      <a:r>
                        <a:rPr lang="zh-CN" sz="1200" kern="100" dirty="0" smtClean="0">
                          <a:effectLst/>
                          <a:latin typeface="Times New Roman" panose="02020603050405020304" pitchFamily="18" charset="0"/>
                          <a:ea typeface="黑体" panose="02010609060101010101" pitchFamily="49" charset="-122"/>
                        </a:rPr>
                        <a:t>一</a:t>
                      </a:r>
                      <a:r>
                        <a:rPr lang="zh-CN" sz="1200" kern="100" dirty="0">
                          <a:effectLst/>
                          <a:latin typeface="Times New Roman" panose="02020603050405020304" pitchFamily="18" charset="0"/>
                          <a:ea typeface="黑体" panose="02010609060101010101" pitchFamily="49" charset="-122"/>
                        </a:rPr>
                        <a:t>鹿特丹港市</a:t>
                      </a:r>
                      <a:endParaRPr lang="zh-CN" sz="1200" kern="100" dirty="0">
                        <a:effectLst/>
                        <a:latin typeface="Times New Roman" panose="02020603050405020304" pitchFamily="18" charset="0"/>
                        <a:ea typeface="黑体" panose="02010609060101010101" pitchFamily="49" charset="-122"/>
                        <a:cs typeface="Times New Roman" panose="02020603050405020304"/>
                      </a:endParaRPr>
                    </a:p>
                  </a:txBody>
                  <a:tcPr marL="50879" marR="50879" marT="0" marB="0" anchor="ctr"/>
                </a:tc>
                <a:tc>
                  <a:txBody>
                    <a:bodyPr/>
                    <a:lstStyle/>
                    <a:p>
                      <a:pPr algn="ctr">
                        <a:spcAft>
                          <a:spcPts val="0"/>
                        </a:spcAft>
                      </a:pPr>
                      <a:r>
                        <a:rPr lang="en-US" sz="1200" kern="100">
                          <a:effectLst/>
                          <a:latin typeface="Times New Roman" panose="02020603050405020304" pitchFamily="18" charset="0"/>
                          <a:ea typeface="黑体" panose="02010609060101010101" pitchFamily="49" charset="-122"/>
                          <a:cs typeface="Times New Roman" panose="02020603050405020304" pitchFamily="18" charset="0"/>
                        </a:rPr>
                        <a:t>5%</a:t>
                      </a:r>
                    </a:p>
                  </a:txBody>
                  <a:tcPr marL="50879" marR="50879" marT="0" marB="0" anchor="ctr"/>
                </a:tc>
                <a:extLst>
                  <a:ext uri="{0D108BD9-81ED-4DB2-BD59-A6C34878D82A}">
                    <a16:rowId xmlns="" xmlns:a16="http://schemas.microsoft.com/office/drawing/2014/main" val="10005"/>
                  </a:ext>
                </a:extLst>
              </a:tr>
              <a:tr h="521186">
                <a:tc>
                  <a:txBody>
                    <a:bodyPr/>
                    <a:lstStyle/>
                    <a:p>
                      <a:pPr algn="ctr">
                        <a:spcAft>
                          <a:spcPts val="0"/>
                        </a:spcAft>
                      </a:pP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C8_03</a:t>
                      </a:r>
                    </a:p>
                  </a:txBody>
                  <a:tcPr marL="50879" marR="50879" marT="0" marB="0" anchor="ctr"/>
                </a:tc>
                <a:tc>
                  <a:txBody>
                    <a:bodyPr/>
                    <a:lstStyle/>
                    <a:p>
                      <a:pPr algn="ctr">
                        <a:spcAft>
                          <a:spcPts val="0"/>
                        </a:spcAft>
                      </a:pP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172000</a:t>
                      </a:r>
                      <a:r>
                        <a:rPr lang="zh-CN" sz="1200" kern="100" dirty="0">
                          <a:effectLst/>
                          <a:latin typeface="Times New Roman" panose="02020603050405020304" pitchFamily="18" charset="0"/>
                          <a:ea typeface="黑体" panose="02010609060101010101" pitchFamily="49" charset="-122"/>
                          <a:cs typeface="Times New Roman" panose="02020603050405020304" pitchFamily="18" charset="0"/>
                        </a:rPr>
                        <a:t>公吨</a:t>
                      </a: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TC</a:t>
                      </a:r>
                      <a:endParaRPr lang="zh-CN" sz="12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50879" marR="50879" marT="0" marB="0" anchor="ctr"/>
                </a:tc>
                <a:tc>
                  <a:txBody>
                    <a:bodyPr/>
                    <a:lstStyle/>
                    <a:p>
                      <a:pPr algn="ctr">
                        <a:spcAft>
                          <a:spcPts val="0"/>
                        </a:spcAft>
                      </a:pPr>
                      <a:r>
                        <a:rPr lang="zh-CN" sz="1200" kern="100" dirty="0">
                          <a:effectLst/>
                          <a:latin typeface="Times New Roman" panose="02020603050405020304" pitchFamily="18" charset="0"/>
                          <a:ea typeface="黑体" panose="02010609060101010101" pitchFamily="49" charset="-122"/>
                          <a:cs typeface="Times New Roman" panose="02020603050405020304" pitchFamily="18" charset="0"/>
                        </a:rPr>
                        <a:t>直布罗陀海峡一德国汉堡市之间的横贯大西洋双向航程</a:t>
                      </a:r>
                      <a:r>
                        <a:rPr lang="zh-CN" altLang="en-US" sz="1200"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sz="1200" kern="100" dirty="0">
                          <a:effectLst/>
                          <a:latin typeface="Times New Roman" panose="02020603050405020304" pitchFamily="18" charset="0"/>
                          <a:ea typeface="黑体" panose="02010609060101010101" pitchFamily="49" charset="-122"/>
                          <a:cs typeface="Times New Roman" panose="02020603050405020304" pitchFamily="18" charset="0"/>
                        </a:rPr>
                        <a:t>为期</a:t>
                      </a: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30~45</a:t>
                      </a:r>
                      <a:r>
                        <a:rPr lang="zh-CN" sz="1200" kern="100" dirty="0">
                          <a:effectLst/>
                          <a:latin typeface="Times New Roman" panose="02020603050405020304" pitchFamily="18" charset="0"/>
                          <a:ea typeface="黑体" panose="02010609060101010101" pitchFamily="49" charset="-122"/>
                          <a:cs typeface="Times New Roman" panose="02020603050405020304" pitchFamily="18" charset="0"/>
                        </a:rPr>
                        <a:t>天</a:t>
                      </a:r>
                    </a:p>
                  </a:txBody>
                  <a:tcPr marL="50879" marR="50879" marT="0" marB="0" anchor="ctr"/>
                </a:tc>
                <a:tc>
                  <a:txBody>
                    <a:bodyPr/>
                    <a:lstStyle/>
                    <a:p>
                      <a:pPr algn="ctr">
                        <a:spcAft>
                          <a:spcPts val="0"/>
                        </a:spcAft>
                      </a:pPr>
                      <a:r>
                        <a:rPr lang="en-US" sz="1200" kern="100">
                          <a:effectLst/>
                          <a:latin typeface="Times New Roman" panose="02020603050405020304" pitchFamily="18" charset="0"/>
                          <a:ea typeface="黑体" panose="02010609060101010101" pitchFamily="49" charset="-122"/>
                          <a:cs typeface="Times New Roman" panose="02020603050405020304" pitchFamily="18" charset="0"/>
                        </a:rPr>
                        <a:t>10%</a:t>
                      </a:r>
                    </a:p>
                  </a:txBody>
                  <a:tcPr marL="50879" marR="50879" marT="0" marB="0" anchor="ctr"/>
                </a:tc>
                <a:extLst>
                  <a:ext uri="{0D108BD9-81ED-4DB2-BD59-A6C34878D82A}">
                    <a16:rowId xmlns="" xmlns:a16="http://schemas.microsoft.com/office/drawing/2014/main" val="10006"/>
                  </a:ext>
                </a:extLst>
              </a:tr>
              <a:tr h="521186">
                <a:tc>
                  <a:txBody>
                    <a:bodyPr/>
                    <a:lstStyle/>
                    <a:p>
                      <a:pPr algn="ctr">
                        <a:spcAft>
                          <a:spcPts val="0"/>
                        </a:spcAft>
                      </a:pP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C9_03</a:t>
                      </a:r>
                    </a:p>
                  </a:txBody>
                  <a:tcPr marL="50879" marR="50879" marT="0" marB="0" anchor="ctr"/>
                </a:tc>
                <a:tc>
                  <a:txBody>
                    <a:bodyPr/>
                    <a:lstStyle/>
                    <a:p>
                      <a:pPr algn="ctr">
                        <a:spcAft>
                          <a:spcPts val="0"/>
                        </a:spcAft>
                      </a:pP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172000</a:t>
                      </a:r>
                      <a:r>
                        <a:rPr lang="zh-CN" sz="1200" kern="100" dirty="0">
                          <a:effectLst/>
                          <a:latin typeface="Times New Roman" panose="02020603050405020304" pitchFamily="18" charset="0"/>
                          <a:ea typeface="黑体" panose="02010609060101010101" pitchFamily="49" charset="-122"/>
                          <a:cs typeface="Times New Roman" panose="02020603050405020304" pitchFamily="18" charset="0"/>
                        </a:rPr>
                        <a:t>公吨</a:t>
                      </a: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TC</a:t>
                      </a:r>
                      <a:endParaRPr lang="zh-CN" sz="1200"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algn="ctr">
                        <a:spcAft>
                          <a:spcPts val="0"/>
                        </a:spcAft>
                      </a:pP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12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50879" marR="50879" marT="0" marB="0" anchor="ctr"/>
                </a:tc>
                <a:tc>
                  <a:txBody>
                    <a:bodyPr/>
                    <a:lstStyle/>
                    <a:p>
                      <a:pPr algn="ctr">
                        <a:spcAft>
                          <a:spcPts val="0"/>
                        </a:spcAft>
                      </a:pPr>
                      <a:r>
                        <a:rPr lang="zh-CN" sz="1200" kern="100" dirty="0">
                          <a:effectLst/>
                          <a:latin typeface="Times New Roman" panose="02020603050405020304" pitchFamily="18" charset="0"/>
                          <a:ea typeface="黑体" panose="02010609060101010101" pitchFamily="49" charset="-122"/>
                          <a:cs typeface="Times New Roman" panose="02020603050405020304" pitchFamily="18" charset="0"/>
                        </a:rPr>
                        <a:t>往程为</a:t>
                      </a: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ARA-</a:t>
                      </a:r>
                      <a:r>
                        <a:rPr lang="zh-CN" sz="1200" kern="100" dirty="0">
                          <a:effectLst/>
                          <a:latin typeface="Times New Roman" panose="02020603050405020304" pitchFamily="18" charset="0"/>
                          <a:ea typeface="黑体" panose="02010609060101010101" pitchFamily="49" charset="-122"/>
                          <a:cs typeface="Times New Roman" panose="02020603050405020304" pitchFamily="18" charset="0"/>
                        </a:rPr>
                        <a:t>一地中海一远东，返程为中国一日，为期</a:t>
                      </a: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65</a:t>
                      </a:r>
                      <a:r>
                        <a:rPr lang="zh-CN" sz="1200" kern="100" dirty="0">
                          <a:effectLst/>
                          <a:latin typeface="Times New Roman" panose="02020603050405020304" pitchFamily="18" charset="0"/>
                          <a:ea typeface="黑体" panose="02010609060101010101" pitchFamily="49" charset="-122"/>
                          <a:cs typeface="Times New Roman" panose="02020603050405020304" pitchFamily="18" charset="0"/>
                        </a:rPr>
                        <a:t>天</a:t>
                      </a:r>
                    </a:p>
                  </a:txBody>
                  <a:tcPr marL="50879" marR="50879" marT="0" marB="0" anchor="ctr"/>
                </a:tc>
                <a:tc>
                  <a:txBody>
                    <a:bodyPr/>
                    <a:lstStyle/>
                    <a:p>
                      <a:pPr algn="ctr">
                        <a:spcAft>
                          <a:spcPts val="0"/>
                        </a:spcAft>
                      </a:pPr>
                      <a:r>
                        <a:rPr lang="en-US" sz="1200" kern="100">
                          <a:effectLst/>
                          <a:latin typeface="Times New Roman" panose="02020603050405020304" pitchFamily="18" charset="0"/>
                          <a:ea typeface="黑体" panose="02010609060101010101" pitchFamily="49" charset="-122"/>
                          <a:cs typeface="Times New Roman" panose="02020603050405020304" pitchFamily="18" charset="0"/>
                        </a:rPr>
                        <a:t>5%</a:t>
                      </a:r>
                    </a:p>
                  </a:txBody>
                  <a:tcPr marL="50879" marR="50879" marT="0" marB="0" anchor="ctr"/>
                </a:tc>
                <a:extLst>
                  <a:ext uri="{0D108BD9-81ED-4DB2-BD59-A6C34878D82A}">
                    <a16:rowId xmlns="" xmlns:a16="http://schemas.microsoft.com/office/drawing/2014/main" val="10007"/>
                  </a:ext>
                </a:extLst>
              </a:tr>
              <a:tr h="413385">
                <a:tc>
                  <a:txBody>
                    <a:bodyPr/>
                    <a:lstStyle/>
                    <a:p>
                      <a:pPr algn="ctr">
                        <a:spcAft>
                          <a:spcPts val="0"/>
                        </a:spcAft>
                      </a:pP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C10_03</a:t>
                      </a:r>
                    </a:p>
                  </a:txBody>
                  <a:tcPr marL="50879" marR="50879" marT="0" marB="0" anchor="ctr"/>
                </a:tc>
                <a:tc>
                  <a:txBody>
                    <a:bodyPr/>
                    <a:lstStyle/>
                    <a:p>
                      <a:pPr algn="ctr">
                        <a:spcAft>
                          <a:spcPts val="0"/>
                        </a:spcAft>
                      </a:pPr>
                      <a:r>
                        <a:rPr lang="en-US" sz="1200" kern="100">
                          <a:effectLst/>
                          <a:latin typeface="Times New Roman" panose="02020603050405020304" pitchFamily="18" charset="0"/>
                          <a:ea typeface="黑体" panose="02010609060101010101" pitchFamily="49" charset="-122"/>
                          <a:cs typeface="Times New Roman" panose="02020603050405020304" pitchFamily="18" charset="0"/>
                        </a:rPr>
                        <a:t>172000</a:t>
                      </a:r>
                      <a:r>
                        <a:rPr lang="zh-CN" sz="1200" kern="100">
                          <a:effectLst/>
                          <a:latin typeface="Times New Roman" panose="02020603050405020304" pitchFamily="18" charset="0"/>
                          <a:ea typeface="黑体" panose="02010609060101010101" pitchFamily="49" charset="-122"/>
                          <a:cs typeface="Times New Roman" panose="02020603050405020304" pitchFamily="18" charset="0"/>
                        </a:rPr>
                        <a:t>公吨</a:t>
                      </a:r>
                      <a:r>
                        <a:rPr lang="en-US" sz="1200" kern="100">
                          <a:effectLst/>
                          <a:latin typeface="Times New Roman" panose="02020603050405020304" pitchFamily="18" charset="0"/>
                          <a:ea typeface="黑体" panose="02010609060101010101" pitchFamily="49" charset="-122"/>
                          <a:cs typeface="Times New Roman" panose="02020603050405020304" pitchFamily="18" charset="0"/>
                        </a:rPr>
                        <a:t>TC</a:t>
                      </a:r>
                      <a:endParaRPr lang="zh-CN" sz="12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50879" marR="50879" marT="0" marB="0" anchor="ctr"/>
                </a:tc>
                <a:tc>
                  <a:txBody>
                    <a:bodyPr/>
                    <a:lstStyle/>
                    <a:p>
                      <a:pPr algn="ctr">
                        <a:spcAft>
                          <a:spcPts val="0"/>
                        </a:spcAft>
                      </a:pPr>
                      <a:r>
                        <a:rPr lang="zh-CN" sz="1200" kern="100" dirty="0">
                          <a:effectLst/>
                          <a:latin typeface="Times New Roman" panose="02020603050405020304" pitchFamily="18" charset="0"/>
                          <a:ea typeface="黑体" panose="02010609060101010101" pitchFamily="49" charset="-122"/>
                          <a:cs typeface="Times New Roman" panose="02020603050405020304" pitchFamily="18" charset="0"/>
                        </a:rPr>
                        <a:t>往返于中国一日本的太平洋航线，为期</a:t>
                      </a: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30~40</a:t>
                      </a:r>
                      <a:r>
                        <a:rPr lang="zh-CN" sz="1200" kern="100" dirty="0">
                          <a:effectLst/>
                          <a:latin typeface="Times New Roman" panose="02020603050405020304" pitchFamily="18" charset="0"/>
                          <a:ea typeface="黑体" panose="02010609060101010101" pitchFamily="49" charset="-122"/>
                          <a:cs typeface="Times New Roman" panose="02020603050405020304" pitchFamily="18" charset="0"/>
                        </a:rPr>
                        <a:t>天</a:t>
                      </a:r>
                    </a:p>
                  </a:txBody>
                  <a:tcPr marL="50879" marR="50879" marT="0" marB="0" anchor="ctr"/>
                </a:tc>
                <a:tc>
                  <a:txBody>
                    <a:bodyPr/>
                    <a:lstStyle/>
                    <a:p>
                      <a:pPr algn="ctr">
                        <a:spcAft>
                          <a:spcPts val="0"/>
                        </a:spcAft>
                      </a:pPr>
                      <a:r>
                        <a:rPr lang="en-US" sz="1200" kern="100" dirty="0">
                          <a:effectLst/>
                          <a:latin typeface="Times New Roman" panose="02020603050405020304" pitchFamily="18" charset="0"/>
                          <a:ea typeface="黑体" panose="02010609060101010101" pitchFamily="49" charset="-122"/>
                          <a:cs typeface="Times New Roman" panose="02020603050405020304" pitchFamily="18" charset="0"/>
                        </a:rPr>
                        <a:t>20%</a:t>
                      </a:r>
                    </a:p>
                  </a:txBody>
                  <a:tcPr marL="50879" marR="50879" marT="0" marB="0" anchor="ctr"/>
                </a:tc>
                <a:extLst>
                  <a:ext uri="{0D108BD9-81ED-4DB2-BD59-A6C34878D82A}">
                    <a16:rowId xmlns="" xmlns:a16="http://schemas.microsoft.com/office/drawing/2014/main" val="10008"/>
                  </a:ext>
                </a:extLst>
              </a:tr>
            </a:tbl>
          </a:graphicData>
        </a:graphic>
      </p:graphicFrame>
      <p:sp>
        <p:nvSpPr>
          <p:cNvPr id="6" name="TextBox 1048613"/>
          <p:cNvSpPr txBox="1">
            <a:spLocks noChangeArrowheads="1"/>
          </p:cNvSpPr>
          <p:nvPr/>
        </p:nvSpPr>
        <p:spPr bwMode="auto">
          <a:xfrm>
            <a:off x="369570" y="695325"/>
            <a:ext cx="467360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390" tIns="34195" rIns="68390" bIns="34195"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 name="流程图: 联系 7">
            <a:hlinkClick r:id="rId4" action="ppaction://hlinksldjump"/>
          </p:cNvPr>
          <p:cNvSpPr/>
          <p:nvPr/>
        </p:nvSpPr>
        <p:spPr>
          <a:xfrm>
            <a:off x="6412394" y="4311907"/>
            <a:ext cx="288032" cy="288032"/>
          </a:xfrm>
          <a:prstGeom prst="flowChartConnector">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048613"/>
          <p:cNvSpPr txBox="1"/>
          <p:nvPr/>
        </p:nvSpPr>
        <p:spPr>
          <a:xfrm>
            <a:off x="257648" y="27407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3" name="TextBox 1048613"/>
          <p:cNvSpPr txBox="1"/>
          <p:nvPr/>
        </p:nvSpPr>
        <p:spPr>
          <a:xfrm>
            <a:off x="368773" y="695076"/>
            <a:ext cx="467399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zh-CN" altLang="en-US" sz="1600" b="1" dirty="0">
                <a:gradFill>
                  <a:gsLst>
                    <a:gs pos="0">
                      <a:srgbClr val="E30000"/>
                    </a:gs>
                    <a:gs pos="100000">
                      <a:srgbClr val="760303"/>
                    </a:gs>
                  </a:gsLst>
                  <a:lin scaled="0"/>
                </a:gradFill>
                <a:ea typeface="黑体" panose="02010609060101010101" pitchFamily="49" charset="-122"/>
                <a:cs typeface="Arial" panose="020B0604020202020204" pitchFamily="34" charset="0"/>
              </a:rPr>
              <a:t>波罗的海好望角型船运费指数</a:t>
            </a:r>
            <a:r>
              <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——BCI</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a:t>
            </a:r>
            <a:r>
              <a:rPr lang="zh-CN" altLang="en-US" sz="1600" b="1" dirty="0">
                <a:gradFill>
                  <a:gsLst>
                    <a:gs pos="0">
                      <a:srgbClr val="E30000"/>
                    </a:gs>
                    <a:gs pos="100000">
                      <a:srgbClr val="760303"/>
                    </a:gs>
                  </a:gsLst>
                  <a:lin scaled="0"/>
                </a:gradFill>
                <a:ea typeface="黑体" panose="02010609060101010101" pitchFamily="49" charset="-122"/>
                <a:cs typeface="Arial" panose="020B0604020202020204" pitchFamily="34" charset="0"/>
              </a:rPr>
              <a:t>数</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396145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a:spLocks noChangeArrowheads="1"/>
          </p:cNvSpPr>
          <p:nvPr/>
        </p:nvSpPr>
        <p:spPr bwMode="auto">
          <a:xfrm>
            <a:off x="179116" y="641360"/>
            <a:ext cx="6480720" cy="1996995"/>
          </a:xfrm>
          <a:prstGeom prst="rect">
            <a:avLst/>
          </a:prstGeom>
          <a:noFill/>
          <a:ln w="9525">
            <a:noFill/>
            <a:miter lim="800000"/>
          </a:ln>
        </p:spPr>
        <p:txBody>
          <a:bodyPr wrap="square" lIns="57443" tIns="28721" rIns="57443" bIns="28721">
            <a:spAutoFit/>
          </a:bodyPr>
          <a:lstStyle/>
          <a:p>
            <a:pPr marL="285750" indent="-285750">
              <a:lnSpc>
                <a:spcPct val="150000"/>
              </a:lnSpc>
              <a:buFont typeface="Wingdings" pitchFamily="2" charset="2"/>
              <a:buChar char="Ø"/>
            </a:pPr>
            <a:r>
              <a:rPr lang="zh-CN" altLang="en-US" sz="1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油轮</a:t>
            </a:r>
            <a:r>
              <a:rPr lang="en-US" altLang="zh-CN" sz="1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2021</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2021</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年原油轮运费市场继续</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2020</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年下半年的低迷趋势。截止</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8</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13</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日，年初至今原油油轮即期平均收益仅为</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6,159</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美金</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天，为有史以来的最低收益水平</a:t>
            </a:r>
            <a:r>
              <a:rPr lang="zh-CN" altLang="en-US" sz="14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itchFamily="2" charset="2"/>
              <a:buChar char="Ø"/>
            </a:pPr>
            <a:r>
              <a:rPr lang="en-US" altLang="zh-CN" sz="14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2021</a:t>
            </a:r>
            <a:r>
              <a:rPr lang="zh-CN" altLang="en-US" sz="14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年初</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OPEC+</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维持减产规模，叠加沙特意外减产</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100</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万桶</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天（约全球</a:t>
            </a:r>
            <a:r>
              <a:rPr lang="en-US" altLang="zh-CN"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供应）给市场需求带来进一步的负面影响；同时原油去库存，全球较多炼厂上半年检修，储油油轮运力不断释放等因素都给运费市场造成非常大的压力。</a:t>
            </a:r>
            <a:endParaRPr lang="zh-CN" altLang="en-US" sz="14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9" name="TextBox 1048613"/>
          <p:cNvSpPr txBox="1"/>
          <p:nvPr/>
        </p:nvSpPr>
        <p:spPr>
          <a:xfrm>
            <a:off x="257648" y="281691"/>
            <a:ext cx="235667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导论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航运最新进展</a:t>
            </a:r>
            <a:endParaRPr lang="zh-CN" altLang="en-US" sz="1600" b="1" dirty="0">
              <a:solidFill>
                <a:srgbClr val="004289"/>
              </a:solidFill>
              <a:ea typeface="黑体" panose="02010609060101010101" pitchFamily="49" charset="-122"/>
              <a:cs typeface="Arial" panose="020B060402020202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243" y="2564606"/>
            <a:ext cx="4032448" cy="2446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4584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048613"/>
          <p:cNvSpPr txBox="1">
            <a:spLocks noChangeArrowheads="1"/>
          </p:cNvSpPr>
          <p:nvPr/>
        </p:nvSpPr>
        <p:spPr bwMode="auto">
          <a:xfrm>
            <a:off x="369570" y="695325"/>
            <a:ext cx="467360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390" tIns="34195" rIns="68390" bIns="34195"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 name="流程图: 联系 7">
            <a:hlinkClick r:id="rId3" action="ppaction://hlinksldjump"/>
          </p:cNvPr>
          <p:cNvSpPr/>
          <p:nvPr/>
        </p:nvSpPr>
        <p:spPr>
          <a:xfrm>
            <a:off x="6412394" y="4311907"/>
            <a:ext cx="288032" cy="288032"/>
          </a:xfrm>
          <a:prstGeom prst="flowChartConnector">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048613"/>
          <p:cNvSpPr txBox="1"/>
          <p:nvPr/>
        </p:nvSpPr>
        <p:spPr>
          <a:xfrm>
            <a:off x="257648" y="27407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3" name="TextBox 1048613"/>
          <p:cNvSpPr txBox="1"/>
          <p:nvPr/>
        </p:nvSpPr>
        <p:spPr>
          <a:xfrm>
            <a:off x="368773" y="695076"/>
            <a:ext cx="467399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zh-CN" altLang="en-US" sz="1600" b="1" dirty="0">
                <a:gradFill>
                  <a:gsLst>
                    <a:gs pos="0">
                      <a:srgbClr val="E30000"/>
                    </a:gs>
                    <a:gs pos="100000">
                      <a:srgbClr val="760303"/>
                    </a:gs>
                  </a:gsLst>
                  <a:lin scaled="0"/>
                </a:gradFill>
                <a:ea typeface="黑体" panose="02010609060101010101" pitchFamily="49" charset="-122"/>
                <a:cs typeface="Arial" panose="020B0604020202020204" pitchFamily="34" charset="0"/>
              </a:rPr>
              <a:t>波罗的海好望角型船运费指数</a:t>
            </a:r>
            <a:r>
              <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——BCI</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a:t>
            </a:r>
            <a:r>
              <a:rPr lang="zh-CN" altLang="en-US" sz="1600" b="1" dirty="0">
                <a:gradFill>
                  <a:gsLst>
                    <a:gs pos="0">
                      <a:srgbClr val="E30000"/>
                    </a:gs>
                    <a:gs pos="100000">
                      <a:srgbClr val="760303"/>
                    </a:gs>
                  </a:gsLst>
                  <a:lin scaled="0"/>
                </a:gradFill>
                <a:ea typeface="黑体" panose="02010609060101010101" pitchFamily="49" charset="-122"/>
                <a:cs typeface="Arial" panose="020B0604020202020204" pitchFamily="34" charset="0"/>
              </a:rPr>
              <a:t>数</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52" y="998240"/>
            <a:ext cx="6694724" cy="36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34008" y="4652838"/>
            <a:ext cx="4917115" cy="336439"/>
          </a:xfrm>
          <a:prstGeom prst="rect">
            <a:avLst/>
          </a:prstGeom>
        </p:spPr>
        <p:txBody>
          <a:bodyPr wrap="square">
            <a:spAutoFit/>
          </a:bodyPr>
          <a:lstStyle/>
          <a:p>
            <a:pPr>
              <a:lnSpc>
                <a:spcPct val="125000"/>
              </a:lnSpc>
            </a:pPr>
            <a:r>
              <a:rPr lang="en-US" altLang="zh-CN" sz="1400" b="1" dirty="0">
                <a:solidFill>
                  <a:schemeClr val="bg1"/>
                </a:solidFill>
                <a:latin typeface="Times New Roman" pitchFamily="18" charset="0"/>
                <a:hlinkClick r:id="rId5"/>
              </a:rPr>
              <a:t>https://www.balticexchange.com/en/data-services/routes.html</a:t>
            </a:r>
            <a:endParaRPr lang="en-US" altLang="zh-CN" sz="1400" b="1" dirty="0">
              <a:solidFill>
                <a:schemeClr val="bg1"/>
              </a:solidFill>
              <a:latin typeface="Times New Roman" pitchFamily="18" charset="0"/>
            </a:endParaRPr>
          </a:p>
        </p:txBody>
      </p:sp>
    </p:spTree>
    <p:extLst>
      <p:ext uri="{BB962C8B-B14F-4D97-AF65-F5344CB8AC3E}">
        <p14:creationId xmlns:p14="http://schemas.microsoft.com/office/powerpoint/2010/main" val="2783769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95113" y="703966"/>
            <a:ext cx="4669806"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a:gradFill>
                  <a:gsLst>
                    <a:gs pos="0">
                      <a:srgbClr val="E30000"/>
                    </a:gs>
                    <a:gs pos="100000">
                      <a:srgbClr val="760303"/>
                    </a:gs>
                  </a:gsLst>
                  <a:lin scaled="0"/>
                </a:gradFill>
                <a:ea typeface="黑体" panose="02010609060101010101" pitchFamily="49" charset="-122"/>
                <a:cs typeface="Arial" panose="020B0604020202020204" pitchFamily="34" charset="0"/>
              </a:rPr>
              <a:t>波罗的海巴拿马运河大型船运费</a:t>
            </a:r>
            <a:r>
              <a:rPr lang="zh-CN" altLang="en-US" sz="1600" b="1" dirty="0" smtClean="0">
                <a:gradFill>
                  <a:gsLst>
                    <a:gs pos="0">
                      <a:srgbClr val="E30000"/>
                    </a:gs>
                    <a:gs pos="100000">
                      <a:srgbClr val="760303"/>
                    </a:gs>
                  </a:gsLst>
                  <a:lin scaled="0"/>
                </a:gradFill>
                <a:ea typeface="黑体" panose="02010609060101010101" pitchFamily="49" charset="-122"/>
                <a:cs typeface="Arial" panose="020B0604020202020204" pitchFamily="34" charset="0"/>
              </a:rPr>
              <a:t>指数</a:t>
            </a:r>
            <a:r>
              <a:rPr lang="en-US" altLang="zh-CN" sz="1600" b="1" dirty="0" smtClean="0">
                <a:gradFill>
                  <a:gsLst>
                    <a:gs pos="0">
                      <a:srgbClr val="E30000"/>
                    </a:gs>
                    <a:gs pos="100000">
                      <a:srgbClr val="760303"/>
                    </a:gs>
                  </a:gsLst>
                  <a:lin scaled="0"/>
                </a:gradFill>
                <a:ea typeface="黑体" panose="02010609060101010101" pitchFamily="49" charset="-122"/>
                <a:cs typeface="Arial" panose="020B0604020202020204" pitchFamily="34" charset="0"/>
              </a:rPr>
              <a:t>——</a:t>
            </a:r>
            <a:r>
              <a:rPr lang="en-US" altLang="zh-CN"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BPI</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a:t>
            </a:r>
            <a:r>
              <a:rPr lang="zh-CN" altLang="en-US" sz="1600" b="1" dirty="0">
                <a:gradFill>
                  <a:gsLst>
                    <a:gs pos="0">
                      <a:srgbClr val="E30000"/>
                    </a:gs>
                    <a:gs pos="100000">
                      <a:srgbClr val="760303"/>
                    </a:gs>
                  </a:gsLst>
                  <a:lin scaled="0"/>
                </a:gradFill>
                <a:ea typeface="黑体" panose="02010609060101010101" pitchFamily="49" charset="-122"/>
                <a:cs typeface="Arial" panose="020B0604020202020204" pitchFamily="34" charset="0"/>
              </a:rPr>
              <a:t>数</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2" name="矩形 1"/>
          <p:cNvSpPr/>
          <p:nvPr/>
        </p:nvSpPr>
        <p:spPr>
          <a:xfrm>
            <a:off x="295275" y="1017270"/>
            <a:ext cx="6248400" cy="1060450"/>
          </a:xfrm>
          <a:prstGeom prst="rect">
            <a:avLst/>
          </a:prstGeom>
          <a:ln>
            <a:solidFill>
              <a:schemeClr val="tx1"/>
            </a:solidFill>
            <a:prstDash val="dashDot"/>
          </a:ln>
        </p:spPr>
        <p:txBody>
          <a:bodyPr wrap="square">
            <a:spAutoFit/>
          </a:bodyPr>
          <a:lstStyle/>
          <a:p>
            <a:pPr>
              <a:lnSpc>
                <a:spcPct val="150000"/>
              </a:lnSpc>
            </a:pPr>
            <a:r>
              <a:rPr lang="zh-CN" altLang="en-US" sz="1400" dirty="0">
                <a:latin typeface="黑体" panose="02010609060101010101" pitchFamily="49" charset="-122"/>
                <a:ea typeface="黑体" panose="02010609060101010101" pitchFamily="49" charset="-122"/>
              </a:rPr>
              <a:t>    </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波罗的海巴拿马运河大型船运费指数</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(BPI)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反映了负荷量</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74000</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公吨巴拿马运河大型船运费波动。</a:t>
            </a:r>
            <a:r>
              <a:rPr lang="zh-CN" altLang="en-US" sz="1400" b="1" dirty="0" smtClean="0">
                <a:latin typeface="Times New Roman" panose="02020603050405020304" pitchFamily="18" charset="0"/>
                <a:ea typeface="黑体" panose="02010609060101010101" pitchFamily="49" charset="-122"/>
                <a:cs typeface="Times New Roman" panose="02020603050405020304" pitchFamily="18" charset="0"/>
              </a:rPr>
              <a:t>包含</a:t>
            </a:r>
            <a:r>
              <a:rPr lang="en-US" altLang="zh-CN" sz="1400" b="1" dirty="0" smtClean="0">
                <a:latin typeface="Times New Roman" panose="02020603050405020304" pitchFamily="18" charset="0"/>
                <a:ea typeface="黑体" panose="02010609060101010101" pitchFamily="49" charset="-122"/>
                <a:cs typeface="Times New Roman" panose="02020603050405020304" pitchFamily="18" charset="0"/>
              </a:rPr>
              <a:t>5</a:t>
            </a:r>
            <a:r>
              <a:rPr lang="zh-CN" altLang="en-US" sz="1400" b="1" dirty="0" smtClean="0">
                <a:latin typeface="Times New Roman" panose="02020603050405020304" pitchFamily="18" charset="0"/>
                <a:ea typeface="黑体" panose="02010609060101010101" pitchFamily="49" charset="-122"/>
                <a:cs typeface="Times New Roman" panose="02020603050405020304" pitchFamily="18" charset="0"/>
              </a:rPr>
              <a:t>条</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航次租船</a:t>
            </a:r>
            <a:r>
              <a:rPr lang="zh-CN" altLang="en-US" sz="1400" b="1" dirty="0" smtClean="0">
                <a:latin typeface="Times New Roman" panose="02020603050405020304" pitchFamily="18" charset="0"/>
                <a:ea typeface="黑体" panose="02010609060101010101" pitchFamily="49" charset="-122"/>
                <a:cs typeface="Times New Roman" panose="02020603050405020304" pitchFamily="18" charset="0"/>
              </a:rPr>
              <a:t>航线，其</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航线地理位置类型与好望角型船舶航线基本一致。</a:t>
            </a:r>
          </a:p>
        </p:txBody>
      </p:sp>
      <p:sp>
        <p:nvSpPr>
          <p:cNvPr id="5" name="流程图: 联系 4">
            <a:hlinkClick r:id="rId3" action="ppaction://hlinksldjump"/>
          </p:cNvPr>
          <p:cNvSpPr/>
          <p:nvPr/>
        </p:nvSpPr>
        <p:spPr>
          <a:xfrm>
            <a:off x="6412394" y="4311907"/>
            <a:ext cx="288032" cy="288032"/>
          </a:xfrm>
          <a:prstGeom prst="flowChartConnector">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48613"/>
          <p:cNvSpPr txBox="1"/>
          <p:nvPr/>
        </p:nvSpPr>
        <p:spPr>
          <a:xfrm>
            <a:off x="316068" y="27407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365298154"/>
              </p:ext>
            </p:extLst>
          </p:nvPr>
        </p:nvGraphicFramePr>
        <p:xfrm>
          <a:off x="202089" y="2276574"/>
          <a:ext cx="6385738" cy="1952784"/>
        </p:xfrm>
        <a:graphic>
          <a:graphicData uri="http://schemas.openxmlformats.org/drawingml/2006/table">
            <a:tbl>
              <a:tblPr>
                <a:tableStyleId>{5C22544A-7EE6-4342-B048-85BDC9FD1C3A}</a:tableStyleId>
              </a:tblPr>
              <a:tblGrid>
                <a:gridCol w="1008112">
                  <a:extLst>
                    <a:ext uri="{9D8B030D-6E8A-4147-A177-3AD203B41FA5}">
                      <a16:colId xmlns="" xmlns:a16="http://schemas.microsoft.com/office/drawing/2014/main" val="20000"/>
                    </a:ext>
                  </a:extLst>
                </a:gridCol>
                <a:gridCol w="1597994">
                  <a:extLst>
                    <a:ext uri="{9D8B030D-6E8A-4147-A177-3AD203B41FA5}">
                      <a16:colId xmlns="" xmlns:a16="http://schemas.microsoft.com/office/drawing/2014/main" val="20001"/>
                    </a:ext>
                  </a:extLst>
                </a:gridCol>
                <a:gridCol w="2145745">
                  <a:extLst>
                    <a:ext uri="{9D8B030D-6E8A-4147-A177-3AD203B41FA5}">
                      <a16:colId xmlns="" xmlns:a16="http://schemas.microsoft.com/office/drawing/2014/main" val="20002"/>
                    </a:ext>
                  </a:extLst>
                </a:gridCol>
                <a:gridCol w="975339">
                  <a:extLst>
                    <a:ext uri="{9D8B030D-6E8A-4147-A177-3AD203B41FA5}">
                      <a16:colId xmlns="" xmlns:a16="http://schemas.microsoft.com/office/drawing/2014/main" val="20003"/>
                    </a:ext>
                  </a:extLst>
                </a:gridCol>
                <a:gridCol w="658548">
                  <a:extLst>
                    <a:ext uri="{9D8B030D-6E8A-4147-A177-3AD203B41FA5}">
                      <a16:colId xmlns="" xmlns:a16="http://schemas.microsoft.com/office/drawing/2014/main" val="20004"/>
                    </a:ext>
                  </a:extLst>
                </a:gridCol>
              </a:tblGrid>
              <a:tr h="216958">
                <a:tc>
                  <a:txBody>
                    <a:bodyPr/>
                    <a:lstStyle/>
                    <a:p>
                      <a:pPr algn="ctr" fontAlgn="ctr">
                        <a:lnSpc>
                          <a:spcPct val="150000"/>
                        </a:lnSpc>
                      </a:pPr>
                      <a:r>
                        <a:rPr lang="zh-CN" altLang="en-US" sz="1200" b="1" u="none" strike="noStrike" dirty="0">
                          <a:effectLst/>
                          <a:latin typeface="Times New Roman" pitchFamily="18" charset="0"/>
                          <a:cs typeface="Times New Roman" pitchFamily="18" charset="0"/>
                        </a:rPr>
                        <a:t>航线</a:t>
                      </a:r>
                      <a:endParaRPr lang="zh-CN" altLang="en-US" sz="1200" b="1" i="0" u="none" strike="noStrike" dirty="0">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zh-CN" altLang="en-US" sz="1200" b="1" u="none" strike="noStrike">
                          <a:effectLst/>
                          <a:latin typeface="Times New Roman" pitchFamily="18" charset="0"/>
                          <a:cs typeface="Times New Roman" pitchFamily="18" charset="0"/>
                        </a:rPr>
                        <a:t>大宗商品</a:t>
                      </a:r>
                      <a:endParaRPr lang="zh-CN" altLang="en-US" sz="1200" b="1" i="0" u="none" strike="noStrike">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zh-CN" altLang="en-US" sz="1200" b="1" u="none" strike="noStrike">
                          <a:effectLst/>
                          <a:latin typeface="Times New Roman" pitchFamily="18" charset="0"/>
                          <a:cs typeface="Times New Roman" pitchFamily="18" charset="0"/>
                        </a:rPr>
                        <a:t>往返地</a:t>
                      </a:r>
                      <a:endParaRPr lang="zh-CN" altLang="en-US" sz="1200" b="1" i="0" u="none" strike="noStrike">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zh-CN" altLang="en-US" sz="1200" b="1" u="none" strike="noStrike">
                          <a:effectLst/>
                          <a:latin typeface="Times New Roman" pitchFamily="18" charset="0"/>
                          <a:cs typeface="Times New Roman" pitchFamily="18" charset="0"/>
                        </a:rPr>
                        <a:t>载重</a:t>
                      </a:r>
                      <a:endParaRPr lang="zh-CN" altLang="en-US" sz="1200" b="1" i="0" u="none" strike="noStrike">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zh-CN" altLang="en-US" sz="1200" b="1" u="none" strike="noStrike">
                          <a:effectLst/>
                          <a:latin typeface="Times New Roman" pitchFamily="18" charset="0"/>
                          <a:cs typeface="Times New Roman" pitchFamily="18" charset="0"/>
                        </a:rPr>
                        <a:t>额定权重</a:t>
                      </a:r>
                      <a:endParaRPr lang="zh-CN" altLang="en-US" sz="1200" b="1" i="0" u="none" strike="noStrike">
                        <a:solidFill>
                          <a:srgbClr val="000000"/>
                        </a:solidFill>
                        <a:effectLst/>
                        <a:latin typeface="Times New Roman" pitchFamily="18" charset="0"/>
                        <a:cs typeface="Times New Roman" pitchFamily="18" charset="0"/>
                      </a:endParaRPr>
                    </a:p>
                  </a:txBody>
                  <a:tcPr marL="5424" marR="5424" marT="5424" marB="0" anchor="ctr"/>
                </a:tc>
                <a:extLst>
                  <a:ext uri="{0D108BD9-81ED-4DB2-BD59-A6C34878D82A}">
                    <a16:rowId xmlns="" xmlns:a16="http://schemas.microsoft.com/office/drawing/2014/main" val="10000"/>
                  </a:ext>
                </a:extLst>
              </a:tr>
              <a:tr h="216958">
                <a:tc>
                  <a:txBody>
                    <a:bodyPr/>
                    <a:lstStyle/>
                    <a:p>
                      <a:pPr algn="ctr" fontAlgn="ctr">
                        <a:lnSpc>
                          <a:spcPct val="150000"/>
                        </a:lnSpc>
                      </a:pPr>
                      <a:r>
                        <a:rPr lang="en-US" sz="1200" b="1" u="none" strike="noStrike" dirty="0">
                          <a:effectLst/>
                          <a:latin typeface="Times New Roman" pitchFamily="18" charset="0"/>
                          <a:cs typeface="Times New Roman" pitchFamily="18" charset="0"/>
                        </a:rPr>
                        <a:t>P1A-82</a:t>
                      </a:r>
                      <a:endParaRPr lang="en-US" sz="1200" b="1" i="0" u="none" strike="noStrike" dirty="0">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zh-CN" altLang="en-US" sz="1200" b="1" u="none" strike="noStrike">
                          <a:effectLst/>
                          <a:latin typeface="Times New Roman" pitchFamily="18" charset="0"/>
                          <a:cs typeface="Times New Roman" pitchFamily="18" charset="0"/>
                        </a:rPr>
                        <a:t>粮食、矿石、煤炭等</a:t>
                      </a:r>
                      <a:endParaRPr lang="zh-CN" altLang="en-US" sz="1200" b="1" i="0" u="none" strike="noStrike">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zh-CN" altLang="en-US" sz="1200" b="1" u="none" strike="noStrike">
                          <a:effectLst/>
                          <a:latin typeface="Times New Roman" pitchFamily="18" charset="0"/>
                          <a:cs typeface="Times New Roman" pitchFamily="18" charset="0"/>
                        </a:rPr>
                        <a:t>丹麦得力斯考到美国路易斯安那</a:t>
                      </a:r>
                      <a:endParaRPr lang="zh-CN" altLang="en-US" sz="1200" b="1" i="0" u="none" strike="noStrike">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zh-CN" altLang="en-US" sz="1200" b="1" u="none" strike="noStrike">
                          <a:effectLst/>
                          <a:latin typeface="Times New Roman" pitchFamily="18" charset="0"/>
                          <a:cs typeface="Times New Roman" pitchFamily="18" charset="0"/>
                        </a:rPr>
                        <a:t>载重吨</a:t>
                      </a:r>
                      <a:r>
                        <a:rPr lang="en-US" altLang="zh-CN" sz="1200" b="1" u="none" strike="noStrike">
                          <a:effectLst/>
                          <a:latin typeface="Times New Roman" pitchFamily="18" charset="0"/>
                          <a:cs typeface="Times New Roman" pitchFamily="18" charset="0"/>
                        </a:rPr>
                        <a:t>76600</a:t>
                      </a:r>
                      <a:endParaRPr lang="en-US" altLang="zh-CN" sz="1200" b="1" i="0" u="none" strike="noStrike">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en-US" altLang="zh-CN" sz="1200" b="1" u="none" strike="noStrike">
                          <a:effectLst/>
                          <a:latin typeface="Times New Roman" pitchFamily="18" charset="0"/>
                          <a:cs typeface="Times New Roman" pitchFamily="18" charset="0"/>
                        </a:rPr>
                        <a:t>25%</a:t>
                      </a:r>
                      <a:endParaRPr lang="en-US" altLang="zh-CN" sz="1200" b="1" i="0" u="none" strike="noStrike">
                        <a:solidFill>
                          <a:srgbClr val="000000"/>
                        </a:solidFill>
                        <a:effectLst/>
                        <a:latin typeface="Times New Roman" pitchFamily="18" charset="0"/>
                        <a:cs typeface="Times New Roman" pitchFamily="18" charset="0"/>
                      </a:endParaRPr>
                    </a:p>
                  </a:txBody>
                  <a:tcPr marL="5424" marR="5424" marT="5424" marB="0" anchor="ctr"/>
                </a:tc>
                <a:extLst>
                  <a:ext uri="{0D108BD9-81ED-4DB2-BD59-A6C34878D82A}">
                    <a16:rowId xmlns="" xmlns:a16="http://schemas.microsoft.com/office/drawing/2014/main" val="10001"/>
                  </a:ext>
                </a:extLst>
              </a:tr>
              <a:tr h="216958">
                <a:tc>
                  <a:txBody>
                    <a:bodyPr/>
                    <a:lstStyle/>
                    <a:p>
                      <a:pPr algn="ctr" fontAlgn="ctr">
                        <a:lnSpc>
                          <a:spcPct val="150000"/>
                        </a:lnSpc>
                      </a:pPr>
                      <a:r>
                        <a:rPr lang="en-US" sz="1200" b="1" u="none" strike="noStrike">
                          <a:effectLst/>
                          <a:latin typeface="Times New Roman" pitchFamily="18" charset="0"/>
                          <a:cs typeface="Times New Roman" pitchFamily="18" charset="0"/>
                        </a:rPr>
                        <a:t>P2A-82</a:t>
                      </a:r>
                      <a:endParaRPr lang="en-US" sz="1200" b="1" i="0" u="none" strike="noStrike">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zh-CN" altLang="en-US" sz="1200" b="1" u="none" strike="noStrike" dirty="0">
                          <a:effectLst/>
                          <a:latin typeface="Times New Roman" pitchFamily="18" charset="0"/>
                          <a:cs typeface="Times New Roman" pitchFamily="18" charset="0"/>
                        </a:rPr>
                        <a:t>粮食、矿石、煤炭等</a:t>
                      </a:r>
                      <a:endParaRPr lang="zh-CN" altLang="en-US" sz="1200" b="1" i="0" u="none" strike="noStrike" dirty="0">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zh-CN" altLang="en-US" sz="1200" b="1" u="none" strike="noStrike" dirty="0">
                          <a:effectLst/>
                          <a:latin typeface="Times New Roman" pitchFamily="18" charset="0"/>
                          <a:cs typeface="Times New Roman" pitchFamily="18" charset="0"/>
                        </a:rPr>
                        <a:t>丹麦斯考角</a:t>
                      </a:r>
                      <a:r>
                        <a:rPr lang="en-US" altLang="zh-CN" sz="1200" b="1" u="none" strike="noStrike" dirty="0">
                          <a:effectLst/>
                          <a:latin typeface="Times New Roman" pitchFamily="18" charset="0"/>
                          <a:cs typeface="Times New Roman" pitchFamily="18" charset="0"/>
                        </a:rPr>
                        <a:t>-</a:t>
                      </a:r>
                      <a:r>
                        <a:rPr lang="zh-CN" altLang="en-US" sz="1200" b="1" u="none" strike="noStrike" dirty="0">
                          <a:effectLst/>
                          <a:latin typeface="Times New Roman" pitchFamily="18" charset="0"/>
                          <a:cs typeface="Times New Roman" pitchFamily="18" charset="0"/>
                        </a:rPr>
                        <a:t>伊比利亚半岛直布罗陀，香港</a:t>
                      </a:r>
                      <a:r>
                        <a:rPr lang="en-US" altLang="zh-CN" sz="1200" b="1" u="none" strike="noStrike" dirty="0">
                          <a:effectLst/>
                          <a:latin typeface="Times New Roman" pitchFamily="18" charset="0"/>
                          <a:cs typeface="Times New Roman" pitchFamily="18" charset="0"/>
                        </a:rPr>
                        <a:t>-</a:t>
                      </a:r>
                      <a:r>
                        <a:rPr lang="zh-CN" altLang="en-US" sz="1200" b="1" u="none" strike="noStrike" dirty="0">
                          <a:effectLst/>
                          <a:latin typeface="Times New Roman" pitchFamily="18" charset="0"/>
                          <a:cs typeface="Times New Roman" pitchFamily="18" charset="0"/>
                        </a:rPr>
                        <a:t>韩国</a:t>
                      </a:r>
                      <a:r>
                        <a:rPr lang="en-US" altLang="zh-CN" sz="1200" b="1" u="none" strike="noStrike" dirty="0">
                          <a:effectLst/>
                          <a:latin typeface="Times New Roman" pitchFamily="18" charset="0"/>
                          <a:cs typeface="Times New Roman" pitchFamily="18" charset="0"/>
                        </a:rPr>
                        <a:t>-</a:t>
                      </a:r>
                      <a:r>
                        <a:rPr lang="zh-CN" altLang="en-US" sz="1200" b="1" u="none" strike="noStrike" dirty="0">
                          <a:effectLst/>
                          <a:latin typeface="Times New Roman" pitchFamily="18" charset="0"/>
                          <a:cs typeface="Times New Roman" pitchFamily="18" charset="0"/>
                        </a:rPr>
                        <a:t>台湾交船</a:t>
                      </a:r>
                      <a:endParaRPr lang="zh-CN" altLang="en-US" sz="1200" b="1" i="0" u="none" strike="noStrike" dirty="0">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zh-CN" altLang="en-US" sz="1200" b="1" u="none" strike="noStrike">
                          <a:effectLst/>
                          <a:latin typeface="Times New Roman" pitchFamily="18" charset="0"/>
                          <a:cs typeface="Times New Roman" pitchFamily="18" charset="0"/>
                        </a:rPr>
                        <a:t>载重吨</a:t>
                      </a:r>
                      <a:r>
                        <a:rPr lang="en-US" altLang="zh-CN" sz="1200" b="1" u="none" strike="noStrike">
                          <a:effectLst/>
                          <a:latin typeface="Times New Roman" pitchFamily="18" charset="0"/>
                          <a:cs typeface="Times New Roman" pitchFamily="18" charset="0"/>
                        </a:rPr>
                        <a:t>76600</a:t>
                      </a:r>
                      <a:endParaRPr lang="en-US" altLang="zh-CN" sz="1200" b="1" i="0" u="none" strike="noStrike">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en-US" altLang="zh-CN" sz="1200" b="1" u="none" strike="noStrike">
                          <a:effectLst/>
                          <a:latin typeface="Times New Roman" pitchFamily="18" charset="0"/>
                          <a:cs typeface="Times New Roman" pitchFamily="18" charset="0"/>
                        </a:rPr>
                        <a:t>10%</a:t>
                      </a:r>
                      <a:endParaRPr lang="en-US" altLang="zh-CN" sz="1200" b="1" i="0" u="none" strike="noStrike">
                        <a:solidFill>
                          <a:srgbClr val="000000"/>
                        </a:solidFill>
                        <a:effectLst/>
                        <a:latin typeface="Times New Roman" pitchFamily="18" charset="0"/>
                        <a:cs typeface="Times New Roman" pitchFamily="18" charset="0"/>
                      </a:endParaRPr>
                    </a:p>
                  </a:txBody>
                  <a:tcPr marL="5424" marR="5424" marT="5424" marB="0" anchor="ctr"/>
                </a:tc>
                <a:extLst>
                  <a:ext uri="{0D108BD9-81ED-4DB2-BD59-A6C34878D82A}">
                    <a16:rowId xmlns="" xmlns:a16="http://schemas.microsoft.com/office/drawing/2014/main" val="10002"/>
                  </a:ext>
                </a:extLst>
              </a:tr>
              <a:tr h="216958">
                <a:tc>
                  <a:txBody>
                    <a:bodyPr/>
                    <a:lstStyle/>
                    <a:p>
                      <a:pPr algn="ctr" fontAlgn="ctr">
                        <a:lnSpc>
                          <a:spcPct val="150000"/>
                        </a:lnSpc>
                      </a:pPr>
                      <a:r>
                        <a:rPr lang="en-US" sz="1200" b="1" u="none" strike="noStrike">
                          <a:effectLst/>
                          <a:latin typeface="Times New Roman" pitchFamily="18" charset="0"/>
                          <a:cs typeface="Times New Roman" pitchFamily="18" charset="0"/>
                        </a:rPr>
                        <a:t>P3A-82</a:t>
                      </a:r>
                      <a:endParaRPr lang="en-US" sz="1200" b="1" i="0" u="none" strike="noStrike">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zh-CN" altLang="en-US" sz="1200" b="1" u="none" strike="noStrike">
                          <a:effectLst/>
                          <a:latin typeface="Times New Roman" pitchFamily="18" charset="0"/>
                          <a:cs typeface="Times New Roman" pitchFamily="18" charset="0"/>
                        </a:rPr>
                        <a:t>粮食、矿石、煤炭等</a:t>
                      </a:r>
                      <a:endParaRPr lang="zh-CN" altLang="en-US" sz="1200" b="1" i="0" u="none" strike="noStrike">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zh-CN" altLang="en-US" sz="1200" b="1" u="none" strike="noStrike" dirty="0">
                          <a:effectLst/>
                          <a:latin typeface="Times New Roman" pitchFamily="18" charset="0"/>
                          <a:cs typeface="Times New Roman" pitchFamily="18" charset="0"/>
                        </a:rPr>
                        <a:t>香港</a:t>
                      </a:r>
                      <a:r>
                        <a:rPr lang="en-US" altLang="zh-CN" sz="1200" b="1" u="none" strike="noStrike" dirty="0">
                          <a:effectLst/>
                          <a:latin typeface="Times New Roman" pitchFamily="18" charset="0"/>
                          <a:cs typeface="Times New Roman" pitchFamily="18" charset="0"/>
                        </a:rPr>
                        <a:t>-</a:t>
                      </a:r>
                      <a:r>
                        <a:rPr lang="zh-CN" altLang="en-US" sz="1200" b="1" u="none" strike="noStrike" dirty="0">
                          <a:effectLst/>
                          <a:latin typeface="Times New Roman" pitchFamily="18" charset="0"/>
                          <a:cs typeface="Times New Roman" pitchFamily="18" charset="0"/>
                        </a:rPr>
                        <a:t>韩国</a:t>
                      </a:r>
                      <a:r>
                        <a:rPr lang="en-US" altLang="zh-CN" sz="1200" b="1" u="none" strike="noStrike" dirty="0">
                          <a:effectLst/>
                          <a:latin typeface="Times New Roman" pitchFamily="18" charset="0"/>
                          <a:cs typeface="Times New Roman" pitchFamily="18" charset="0"/>
                        </a:rPr>
                        <a:t>-</a:t>
                      </a:r>
                      <a:r>
                        <a:rPr lang="zh-CN" altLang="en-US" sz="1200" b="1" u="none" strike="noStrike" dirty="0">
                          <a:effectLst/>
                          <a:latin typeface="Times New Roman" pitchFamily="18" charset="0"/>
                          <a:cs typeface="Times New Roman" pitchFamily="18" charset="0"/>
                        </a:rPr>
                        <a:t>台湾</a:t>
                      </a:r>
                      <a:endParaRPr lang="zh-CN" altLang="en-US" sz="1200" b="1" i="0" u="none" strike="noStrike" dirty="0">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zh-CN" altLang="en-US" sz="1200" b="1" u="none" strike="noStrike">
                          <a:effectLst/>
                          <a:latin typeface="Times New Roman" pitchFamily="18" charset="0"/>
                          <a:cs typeface="Times New Roman" pitchFamily="18" charset="0"/>
                        </a:rPr>
                        <a:t>载重吨</a:t>
                      </a:r>
                      <a:r>
                        <a:rPr lang="en-US" altLang="zh-CN" sz="1200" b="1" u="none" strike="noStrike">
                          <a:effectLst/>
                          <a:latin typeface="Times New Roman" pitchFamily="18" charset="0"/>
                          <a:cs typeface="Times New Roman" pitchFamily="18" charset="0"/>
                        </a:rPr>
                        <a:t>76600</a:t>
                      </a:r>
                      <a:endParaRPr lang="en-US" altLang="zh-CN" sz="1200" b="1" i="0" u="none" strike="noStrike">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en-US" altLang="zh-CN" sz="1200" b="1" u="none" strike="noStrike">
                          <a:effectLst/>
                          <a:latin typeface="Times New Roman" pitchFamily="18" charset="0"/>
                          <a:cs typeface="Times New Roman" pitchFamily="18" charset="0"/>
                        </a:rPr>
                        <a:t>25%</a:t>
                      </a:r>
                      <a:endParaRPr lang="en-US" altLang="zh-CN" sz="1200" b="1" i="0" u="none" strike="noStrike">
                        <a:solidFill>
                          <a:srgbClr val="000000"/>
                        </a:solidFill>
                        <a:effectLst/>
                        <a:latin typeface="Times New Roman" pitchFamily="18" charset="0"/>
                        <a:cs typeface="Times New Roman" pitchFamily="18" charset="0"/>
                      </a:endParaRPr>
                    </a:p>
                  </a:txBody>
                  <a:tcPr marL="5424" marR="5424" marT="5424" marB="0" anchor="ctr"/>
                </a:tc>
                <a:extLst>
                  <a:ext uri="{0D108BD9-81ED-4DB2-BD59-A6C34878D82A}">
                    <a16:rowId xmlns="" xmlns:a16="http://schemas.microsoft.com/office/drawing/2014/main" val="10003"/>
                  </a:ext>
                </a:extLst>
              </a:tr>
              <a:tr h="216958">
                <a:tc>
                  <a:txBody>
                    <a:bodyPr/>
                    <a:lstStyle/>
                    <a:p>
                      <a:pPr algn="ctr" fontAlgn="ctr">
                        <a:lnSpc>
                          <a:spcPct val="150000"/>
                        </a:lnSpc>
                      </a:pPr>
                      <a:r>
                        <a:rPr lang="en-US" sz="1200" b="1" u="none" strike="noStrike">
                          <a:effectLst/>
                          <a:latin typeface="Times New Roman" pitchFamily="18" charset="0"/>
                          <a:cs typeface="Times New Roman" pitchFamily="18" charset="0"/>
                        </a:rPr>
                        <a:t>P4-82</a:t>
                      </a:r>
                      <a:endParaRPr lang="en-US" sz="1200" b="1" i="0" u="none" strike="noStrike">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zh-CN" altLang="en-US" sz="1200" b="1" u="none" strike="noStrike">
                          <a:effectLst/>
                          <a:latin typeface="Times New Roman" pitchFamily="18" charset="0"/>
                          <a:cs typeface="Times New Roman" pitchFamily="18" charset="0"/>
                        </a:rPr>
                        <a:t>粮食、矿石、煤炭等</a:t>
                      </a:r>
                      <a:endParaRPr lang="zh-CN" altLang="en-US" sz="1200" b="1" i="0" u="none" strike="noStrike">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zh-CN" altLang="en-US" sz="1200" b="1" u="none" strike="noStrike">
                          <a:effectLst/>
                          <a:latin typeface="Times New Roman" pitchFamily="18" charset="0"/>
                          <a:cs typeface="Times New Roman" pitchFamily="18" charset="0"/>
                        </a:rPr>
                        <a:t>香港</a:t>
                      </a:r>
                      <a:r>
                        <a:rPr lang="en-US" altLang="zh-CN" sz="1200" b="1" u="none" strike="noStrike">
                          <a:effectLst/>
                          <a:latin typeface="Times New Roman" pitchFamily="18" charset="0"/>
                          <a:cs typeface="Times New Roman" pitchFamily="18" charset="0"/>
                        </a:rPr>
                        <a:t>-</a:t>
                      </a:r>
                      <a:r>
                        <a:rPr lang="zh-CN" altLang="en-US" sz="1200" b="1" u="none" strike="noStrike">
                          <a:effectLst/>
                          <a:latin typeface="Times New Roman" pitchFamily="18" charset="0"/>
                          <a:cs typeface="Times New Roman" pitchFamily="18" charset="0"/>
                        </a:rPr>
                        <a:t>韩国</a:t>
                      </a:r>
                      <a:r>
                        <a:rPr lang="en-US" altLang="zh-CN" sz="1200" b="1" u="none" strike="noStrike">
                          <a:effectLst/>
                          <a:latin typeface="Times New Roman" pitchFamily="18" charset="0"/>
                          <a:cs typeface="Times New Roman" pitchFamily="18" charset="0"/>
                        </a:rPr>
                        <a:t>-</a:t>
                      </a:r>
                      <a:r>
                        <a:rPr lang="zh-CN" altLang="en-US" sz="1200" b="1" u="none" strike="noStrike">
                          <a:effectLst/>
                          <a:latin typeface="Times New Roman" pitchFamily="18" charset="0"/>
                          <a:cs typeface="Times New Roman" pitchFamily="18" charset="0"/>
                        </a:rPr>
                        <a:t>台湾</a:t>
                      </a:r>
                      <a:endParaRPr lang="zh-CN" altLang="en-US" sz="1200" b="1" i="0" u="none" strike="noStrike">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zh-CN" altLang="en-US" sz="1200" b="1" u="none" strike="noStrike">
                          <a:effectLst/>
                          <a:latin typeface="Times New Roman" pitchFamily="18" charset="0"/>
                          <a:cs typeface="Times New Roman" pitchFamily="18" charset="0"/>
                        </a:rPr>
                        <a:t>载重吨</a:t>
                      </a:r>
                      <a:r>
                        <a:rPr lang="en-US" altLang="zh-CN" sz="1200" b="1" u="none" strike="noStrike">
                          <a:effectLst/>
                          <a:latin typeface="Times New Roman" pitchFamily="18" charset="0"/>
                          <a:cs typeface="Times New Roman" pitchFamily="18" charset="0"/>
                        </a:rPr>
                        <a:t>76600</a:t>
                      </a:r>
                      <a:endParaRPr lang="en-US" altLang="zh-CN" sz="1200" b="1" i="0" u="none" strike="noStrike">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en-US" altLang="zh-CN" sz="1200" b="1" u="none" strike="noStrike">
                          <a:effectLst/>
                          <a:latin typeface="Times New Roman" pitchFamily="18" charset="0"/>
                          <a:cs typeface="Times New Roman" pitchFamily="18" charset="0"/>
                        </a:rPr>
                        <a:t>10%</a:t>
                      </a:r>
                      <a:endParaRPr lang="en-US" altLang="zh-CN" sz="1200" b="1" i="0" u="none" strike="noStrike">
                        <a:solidFill>
                          <a:srgbClr val="000000"/>
                        </a:solidFill>
                        <a:effectLst/>
                        <a:latin typeface="Times New Roman" pitchFamily="18" charset="0"/>
                        <a:cs typeface="Times New Roman" pitchFamily="18" charset="0"/>
                      </a:endParaRPr>
                    </a:p>
                  </a:txBody>
                  <a:tcPr marL="5424" marR="5424" marT="5424" marB="0" anchor="ctr"/>
                </a:tc>
                <a:extLst>
                  <a:ext uri="{0D108BD9-81ED-4DB2-BD59-A6C34878D82A}">
                    <a16:rowId xmlns="" xmlns:a16="http://schemas.microsoft.com/office/drawing/2014/main" val="10004"/>
                  </a:ext>
                </a:extLst>
              </a:tr>
              <a:tr h="216958">
                <a:tc>
                  <a:txBody>
                    <a:bodyPr/>
                    <a:lstStyle/>
                    <a:p>
                      <a:pPr algn="ctr" fontAlgn="ctr">
                        <a:lnSpc>
                          <a:spcPct val="150000"/>
                        </a:lnSpc>
                      </a:pPr>
                      <a:r>
                        <a:rPr lang="en-US" sz="1200" b="1" u="none" strike="noStrike" dirty="0">
                          <a:effectLst/>
                          <a:latin typeface="Times New Roman" pitchFamily="18" charset="0"/>
                          <a:cs typeface="Times New Roman" pitchFamily="18" charset="0"/>
                        </a:rPr>
                        <a:t>P6-82</a:t>
                      </a:r>
                      <a:endParaRPr lang="en-US" sz="1200" b="1" i="0" u="none" strike="noStrike" dirty="0">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zh-CN" altLang="en-US" sz="1200" b="1" u="none" strike="noStrike" dirty="0">
                          <a:effectLst/>
                          <a:latin typeface="Times New Roman" pitchFamily="18" charset="0"/>
                          <a:cs typeface="Times New Roman" pitchFamily="18" charset="0"/>
                        </a:rPr>
                        <a:t>粮食、矿石、煤炭等</a:t>
                      </a:r>
                      <a:endParaRPr lang="zh-CN" altLang="en-US" sz="1200" b="1" i="0" u="none" strike="noStrike" dirty="0">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zh-CN" altLang="en-US" sz="1200" b="1" u="none" strike="noStrike">
                          <a:effectLst/>
                          <a:latin typeface="Times New Roman" pitchFamily="18" charset="0"/>
                          <a:cs typeface="Times New Roman" pitchFamily="18" charset="0"/>
                        </a:rPr>
                        <a:t>新加坡</a:t>
                      </a:r>
                      <a:r>
                        <a:rPr lang="en-US" altLang="zh-CN" sz="1200" b="1" u="none" strike="noStrike">
                          <a:effectLst/>
                          <a:latin typeface="Times New Roman" pitchFamily="18" charset="0"/>
                          <a:cs typeface="Times New Roman" pitchFamily="18" charset="0"/>
                        </a:rPr>
                        <a:t>-</a:t>
                      </a:r>
                      <a:r>
                        <a:rPr lang="zh-CN" altLang="en-US" sz="1200" b="1" u="none" strike="noStrike">
                          <a:effectLst/>
                          <a:latin typeface="Times New Roman" pitchFamily="18" charset="0"/>
                          <a:cs typeface="Times New Roman" pitchFamily="18" charset="0"/>
                        </a:rPr>
                        <a:t>香港</a:t>
                      </a:r>
                      <a:r>
                        <a:rPr lang="en-US" altLang="zh-CN" sz="1200" b="1" u="none" strike="noStrike">
                          <a:effectLst/>
                          <a:latin typeface="Times New Roman" pitchFamily="18" charset="0"/>
                          <a:cs typeface="Times New Roman" pitchFamily="18" charset="0"/>
                        </a:rPr>
                        <a:t>/</a:t>
                      </a:r>
                      <a:r>
                        <a:rPr lang="zh-CN" altLang="en-US" sz="1200" b="1" u="none" strike="noStrike">
                          <a:effectLst/>
                          <a:latin typeface="Times New Roman" pitchFamily="18" charset="0"/>
                          <a:cs typeface="Times New Roman" pitchFamily="18" charset="0"/>
                        </a:rPr>
                        <a:t>韩国</a:t>
                      </a:r>
                      <a:r>
                        <a:rPr lang="en-US" altLang="zh-CN" sz="1200" b="1" u="none" strike="noStrike">
                          <a:effectLst/>
                          <a:latin typeface="Times New Roman" pitchFamily="18" charset="0"/>
                          <a:cs typeface="Times New Roman" pitchFamily="18" charset="0"/>
                        </a:rPr>
                        <a:t>/</a:t>
                      </a:r>
                      <a:r>
                        <a:rPr lang="zh-CN" altLang="en-US" sz="1200" b="1" u="none" strike="noStrike">
                          <a:effectLst/>
                          <a:latin typeface="Times New Roman" pitchFamily="18" charset="0"/>
                          <a:cs typeface="Times New Roman" pitchFamily="18" charset="0"/>
                        </a:rPr>
                        <a:t>台湾</a:t>
                      </a:r>
                      <a:endParaRPr lang="zh-CN" altLang="en-US" sz="1200" b="1" i="0" u="none" strike="noStrike">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zh-CN" altLang="en-US" sz="1200" b="1" u="none" strike="noStrike">
                          <a:effectLst/>
                          <a:latin typeface="Times New Roman" pitchFamily="18" charset="0"/>
                          <a:cs typeface="Times New Roman" pitchFamily="18" charset="0"/>
                        </a:rPr>
                        <a:t>载重吨</a:t>
                      </a:r>
                      <a:r>
                        <a:rPr lang="en-US" altLang="zh-CN" sz="1200" b="1" u="none" strike="noStrike">
                          <a:effectLst/>
                          <a:latin typeface="Times New Roman" pitchFamily="18" charset="0"/>
                          <a:cs typeface="Times New Roman" pitchFamily="18" charset="0"/>
                        </a:rPr>
                        <a:t>76600</a:t>
                      </a:r>
                      <a:endParaRPr lang="en-US" altLang="zh-CN" sz="1200" b="1" i="0" u="none" strike="noStrike">
                        <a:solidFill>
                          <a:srgbClr val="000000"/>
                        </a:solidFill>
                        <a:effectLst/>
                        <a:latin typeface="Times New Roman" pitchFamily="18" charset="0"/>
                        <a:cs typeface="Times New Roman" pitchFamily="18" charset="0"/>
                      </a:endParaRPr>
                    </a:p>
                  </a:txBody>
                  <a:tcPr marL="5424" marR="5424" marT="5424" marB="0" anchor="ctr"/>
                </a:tc>
                <a:tc>
                  <a:txBody>
                    <a:bodyPr/>
                    <a:lstStyle/>
                    <a:p>
                      <a:pPr algn="ctr" fontAlgn="ctr">
                        <a:lnSpc>
                          <a:spcPct val="150000"/>
                        </a:lnSpc>
                      </a:pPr>
                      <a:r>
                        <a:rPr lang="en-US" altLang="zh-CN" sz="1200" b="1" u="none" strike="noStrike" dirty="0">
                          <a:effectLst/>
                          <a:latin typeface="Times New Roman" pitchFamily="18" charset="0"/>
                          <a:cs typeface="Times New Roman" pitchFamily="18" charset="0"/>
                        </a:rPr>
                        <a:t>30%</a:t>
                      </a:r>
                      <a:endParaRPr lang="en-US" altLang="zh-CN" sz="1200" b="1" i="0" u="none" strike="noStrike" dirty="0">
                        <a:solidFill>
                          <a:srgbClr val="000000"/>
                        </a:solidFill>
                        <a:effectLst/>
                        <a:latin typeface="Times New Roman" pitchFamily="18" charset="0"/>
                        <a:cs typeface="Times New Roman" pitchFamily="18" charset="0"/>
                      </a:endParaRPr>
                    </a:p>
                  </a:txBody>
                  <a:tcPr marL="5424" marR="5424" marT="5424"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3447876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95113" y="703966"/>
            <a:ext cx="4669806"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a:gradFill>
                  <a:gsLst>
                    <a:gs pos="0">
                      <a:srgbClr val="E30000"/>
                    </a:gs>
                    <a:gs pos="100000">
                      <a:srgbClr val="760303"/>
                    </a:gs>
                  </a:gsLst>
                  <a:lin scaled="0"/>
                </a:gradFill>
                <a:ea typeface="黑体" panose="02010609060101010101" pitchFamily="49" charset="-122"/>
                <a:cs typeface="Arial" panose="020B0604020202020204" pitchFamily="34" charset="0"/>
              </a:rPr>
              <a:t>波罗的海巴拿马运河大型船运费</a:t>
            </a:r>
            <a:r>
              <a:rPr lang="zh-CN" altLang="en-US" sz="1600" b="1" dirty="0" smtClean="0">
                <a:gradFill>
                  <a:gsLst>
                    <a:gs pos="0">
                      <a:srgbClr val="E30000"/>
                    </a:gs>
                    <a:gs pos="100000">
                      <a:srgbClr val="760303"/>
                    </a:gs>
                  </a:gsLst>
                  <a:lin scaled="0"/>
                </a:gradFill>
                <a:ea typeface="黑体" panose="02010609060101010101" pitchFamily="49" charset="-122"/>
                <a:cs typeface="Arial" panose="020B0604020202020204" pitchFamily="34" charset="0"/>
              </a:rPr>
              <a:t>指数</a:t>
            </a:r>
            <a:r>
              <a:rPr lang="en-US" altLang="zh-CN" sz="1600" b="1" dirty="0" smtClean="0">
                <a:gradFill>
                  <a:gsLst>
                    <a:gs pos="0">
                      <a:srgbClr val="E30000"/>
                    </a:gs>
                    <a:gs pos="100000">
                      <a:srgbClr val="760303"/>
                    </a:gs>
                  </a:gsLst>
                  <a:lin scaled="0"/>
                </a:gradFill>
                <a:ea typeface="黑体" panose="02010609060101010101" pitchFamily="49" charset="-122"/>
                <a:cs typeface="Arial" panose="020B0604020202020204" pitchFamily="34" charset="0"/>
              </a:rPr>
              <a:t>——</a:t>
            </a:r>
            <a:r>
              <a:rPr lang="en-US" altLang="zh-CN"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BPI</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a:t>
            </a:r>
            <a:r>
              <a:rPr lang="zh-CN" altLang="en-US" sz="1600" b="1" dirty="0">
                <a:gradFill>
                  <a:gsLst>
                    <a:gs pos="0">
                      <a:srgbClr val="E30000"/>
                    </a:gs>
                    <a:gs pos="100000">
                      <a:srgbClr val="760303"/>
                    </a:gs>
                  </a:gsLst>
                  <a:lin scaled="0"/>
                </a:gradFill>
                <a:ea typeface="黑体" panose="02010609060101010101" pitchFamily="49" charset="-122"/>
                <a:cs typeface="Arial" panose="020B0604020202020204" pitchFamily="34" charset="0"/>
              </a:rPr>
              <a:t>数</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5" name="流程图: 联系 4">
            <a:hlinkClick r:id="rId3" action="ppaction://hlinksldjump"/>
          </p:cNvPr>
          <p:cNvSpPr/>
          <p:nvPr/>
        </p:nvSpPr>
        <p:spPr>
          <a:xfrm>
            <a:off x="6412394" y="4311907"/>
            <a:ext cx="288032" cy="288032"/>
          </a:xfrm>
          <a:prstGeom prst="flowChartConnector">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48613"/>
          <p:cNvSpPr txBox="1"/>
          <p:nvPr/>
        </p:nvSpPr>
        <p:spPr>
          <a:xfrm>
            <a:off x="316068" y="27407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52" y="1019245"/>
            <a:ext cx="6734573" cy="3705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5938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0028" y="707776"/>
            <a:ext cx="373253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a:gradFill>
                  <a:gsLst>
                    <a:gs pos="0">
                      <a:srgbClr val="E30000"/>
                    </a:gs>
                    <a:gs pos="100000">
                      <a:srgbClr val="760303"/>
                    </a:gs>
                  </a:gsLst>
                  <a:lin scaled="0"/>
                </a:gradFill>
                <a:ea typeface="黑体" panose="02010609060101010101" pitchFamily="49" charset="-122"/>
                <a:cs typeface="Arial" panose="020B0604020202020204" pitchFamily="34" charset="0"/>
              </a:rPr>
              <a:t>波罗的海轻便</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型船运费指数</a:t>
            </a:r>
            <a:r>
              <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——BSI</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指数</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3" name="矩形 2"/>
          <p:cNvSpPr/>
          <p:nvPr/>
        </p:nvSpPr>
        <p:spPr>
          <a:xfrm>
            <a:off x="121965" y="1374497"/>
            <a:ext cx="2016224" cy="2676525"/>
          </a:xfrm>
          <a:prstGeom prst="rect">
            <a:avLst/>
          </a:prstGeom>
        </p:spPr>
        <p:txBody>
          <a:bodyPr wrap="square">
            <a:spAutoFit/>
          </a:bodyPr>
          <a:lstStyle/>
          <a:p>
            <a:pPr algn="just">
              <a:lnSpc>
                <a:spcPct val="150000"/>
              </a:lnSpc>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波罗的海轻便型船运费指数</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(BSI)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 反映</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52000</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公吨轻便极限船运费波动状况。包含</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9</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条航线，计算指数时只用到了前</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6</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条航线，这些航线的构成部分与</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BCI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BPI</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指数航线构成极为相似。</a:t>
            </a:r>
          </a:p>
        </p:txBody>
      </p:sp>
      <p:graphicFrame>
        <p:nvGraphicFramePr>
          <p:cNvPr id="5" name="表格 4"/>
          <p:cNvGraphicFramePr>
            <a:graphicFrameLocks noGrp="1"/>
          </p:cNvGraphicFramePr>
          <p:nvPr>
            <p:custDataLst>
              <p:tags r:id="rId1"/>
            </p:custDataLst>
          </p:nvPr>
        </p:nvGraphicFramePr>
        <p:xfrm>
          <a:off x="2194957" y="1023357"/>
          <a:ext cx="4392488" cy="3664378"/>
        </p:xfrm>
        <a:graphic>
          <a:graphicData uri="http://schemas.openxmlformats.org/drawingml/2006/table">
            <a:tbl>
              <a:tblPr firstRow="1" firstCol="1" bandRow="1">
                <a:tableStyleId>{5C22544A-7EE6-4342-B048-85BDC9FD1C3A}</a:tableStyleId>
              </a:tblPr>
              <a:tblGrid>
                <a:gridCol w="446149">
                  <a:extLst>
                    <a:ext uri="{9D8B030D-6E8A-4147-A177-3AD203B41FA5}">
                      <a16:colId xmlns="" xmlns:a16="http://schemas.microsoft.com/office/drawing/2014/main" val="20000"/>
                    </a:ext>
                  </a:extLst>
                </a:gridCol>
                <a:gridCol w="3340456">
                  <a:extLst>
                    <a:ext uri="{9D8B030D-6E8A-4147-A177-3AD203B41FA5}">
                      <a16:colId xmlns="" xmlns:a16="http://schemas.microsoft.com/office/drawing/2014/main" val="20001"/>
                    </a:ext>
                  </a:extLst>
                </a:gridCol>
                <a:gridCol w="605883">
                  <a:extLst>
                    <a:ext uri="{9D8B030D-6E8A-4147-A177-3AD203B41FA5}">
                      <a16:colId xmlns="" xmlns:a16="http://schemas.microsoft.com/office/drawing/2014/main" val="20002"/>
                    </a:ext>
                  </a:extLst>
                </a:gridCol>
              </a:tblGrid>
              <a:tr h="309251">
                <a:tc>
                  <a:txBody>
                    <a:bodyPr/>
                    <a:lstStyle/>
                    <a:p>
                      <a:pPr algn="ctr">
                        <a:spcAft>
                          <a:spcPts val="0"/>
                        </a:spcAft>
                      </a:pPr>
                      <a:r>
                        <a:rPr lang="en-US" sz="100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en-US" sz="1000" kern="100" dirty="0">
                          <a:effectLst/>
                          <a:latin typeface="Times New Roman" panose="02020603050405020304" pitchFamily="18" charset="0"/>
                          <a:ea typeface="黑体" panose="02010609060101010101" pitchFamily="49" charset="-122"/>
                          <a:cs typeface="Times New Roman" panose="02020603050405020304" pitchFamily="18" charset="0"/>
                        </a:rPr>
                        <a:t>航线</a:t>
                      </a:r>
                      <a:endParaRPr lang="zh-CN" sz="10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37695" marR="37695" marT="0" marB="0" anchor="ctr"/>
                </a:tc>
                <a:tc>
                  <a:txBody>
                    <a:bodyPr/>
                    <a:lstStyle/>
                    <a:p>
                      <a:pPr algn="ctr">
                        <a:spcAft>
                          <a:spcPts val="0"/>
                        </a:spcAft>
                      </a:pPr>
                      <a:r>
                        <a:rPr lang="zh-CN" sz="1000" kern="100" dirty="0">
                          <a:effectLst/>
                          <a:latin typeface="Times New Roman" panose="02020603050405020304" pitchFamily="18" charset="0"/>
                          <a:ea typeface="黑体" panose="02010609060101010101" pitchFamily="49" charset="-122"/>
                        </a:rPr>
                        <a:t>航线描述</a:t>
                      </a:r>
                      <a:endParaRPr lang="zh-CN" sz="1000" kern="100" dirty="0">
                        <a:effectLst/>
                        <a:latin typeface="Times New Roman" panose="02020603050405020304" pitchFamily="18" charset="0"/>
                        <a:ea typeface="黑体" panose="02010609060101010101" pitchFamily="49" charset="-122"/>
                        <a:cs typeface="Times New Roman" panose="02020603050405020304"/>
                      </a:endParaRPr>
                    </a:p>
                  </a:txBody>
                  <a:tcPr marL="37695" marR="37695" marT="0" marB="0" anchor="ctr"/>
                </a:tc>
                <a:tc>
                  <a:txBody>
                    <a:bodyPr/>
                    <a:lstStyle/>
                    <a:p>
                      <a:pPr algn="ctr">
                        <a:spcAft>
                          <a:spcPts val="0"/>
                        </a:spcAft>
                      </a:pPr>
                      <a:r>
                        <a:rPr lang="zh-CN" sz="1000" kern="100" dirty="0">
                          <a:effectLst/>
                          <a:latin typeface="Times New Roman" panose="02020603050405020304" pitchFamily="18" charset="0"/>
                          <a:ea typeface="黑体" panose="02010609060101010101" pitchFamily="49" charset="-122"/>
                        </a:rPr>
                        <a:t>权重</a:t>
                      </a:r>
                      <a:endParaRPr lang="zh-CN" sz="1000" kern="100" dirty="0">
                        <a:effectLst/>
                        <a:latin typeface="Times New Roman" panose="02020603050405020304" pitchFamily="18" charset="0"/>
                        <a:ea typeface="黑体" panose="02010609060101010101" pitchFamily="49" charset="-122"/>
                        <a:cs typeface="Times New Roman" panose="02020603050405020304"/>
                      </a:endParaRPr>
                    </a:p>
                  </a:txBody>
                  <a:tcPr marL="37695" marR="37695" marT="0" marB="0" anchor="ctr"/>
                </a:tc>
                <a:extLst>
                  <a:ext uri="{0D108BD9-81ED-4DB2-BD59-A6C34878D82A}">
                    <a16:rowId xmlns="" xmlns:a16="http://schemas.microsoft.com/office/drawing/2014/main" val="10000"/>
                  </a:ext>
                </a:extLst>
              </a:tr>
              <a:tr h="630421">
                <a:tc>
                  <a:txBody>
                    <a:bodyPr/>
                    <a:lstStyle/>
                    <a:p>
                      <a:pPr algn="ctr">
                        <a:spcAft>
                          <a:spcPts val="0"/>
                        </a:spcAft>
                      </a:pPr>
                      <a:r>
                        <a:rPr lang="en-US" sz="1000" kern="100" dirty="0">
                          <a:effectLst/>
                          <a:latin typeface="Times New Roman" panose="02020603050405020304" pitchFamily="18" charset="0"/>
                          <a:ea typeface="黑体" panose="02010609060101010101" pitchFamily="49" charset="-122"/>
                          <a:cs typeface="Times New Roman" panose="02020603050405020304" pitchFamily="18" charset="0"/>
                        </a:rPr>
                        <a:t>S1A</a:t>
                      </a:r>
                    </a:p>
                  </a:txBody>
                  <a:tcPr marL="37695" marR="37695" marT="0" marB="0" anchor="ctr"/>
                </a:tc>
                <a:tc>
                  <a:txBody>
                    <a:bodyPr/>
                    <a:lstStyle/>
                    <a:p>
                      <a:pPr algn="ctr">
                        <a:spcAft>
                          <a:spcPts val="0"/>
                        </a:spcAft>
                      </a:pPr>
                      <a:r>
                        <a:rPr lang="zh-CN" sz="1000" kern="100" dirty="0">
                          <a:effectLst/>
                          <a:latin typeface="Times New Roman" panose="02020603050405020304" pitchFamily="18" charset="0"/>
                          <a:ea typeface="黑体" panose="02010609060101010101" pitchFamily="49" charset="-122"/>
                          <a:cs typeface="Times New Roman" panose="02020603050405020304" pitchFamily="18" charset="0"/>
                        </a:rPr>
                        <a:t>交船地点为安特卫普一斯卡角地区之间，驶向中东，还船地点为新加坡一日本之间</a:t>
                      </a:r>
                      <a:r>
                        <a:rPr lang="en-US" sz="1000"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sz="1000" kern="100" dirty="0">
                          <a:effectLst/>
                          <a:latin typeface="Times New Roman" panose="02020603050405020304" pitchFamily="18" charset="0"/>
                          <a:ea typeface="黑体" panose="02010609060101010101" pitchFamily="49" charset="-122"/>
                          <a:cs typeface="Times New Roman" panose="02020603050405020304" pitchFamily="18" charset="0"/>
                        </a:rPr>
                        <a:t>包括中国</a:t>
                      </a:r>
                      <a:r>
                        <a:rPr lang="en-US" sz="1000"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sz="1000" kern="100" dirty="0">
                          <a:effectLst/>
                          <a:latin typeface="Times New Roman" panose="02020603050405020304" pitchFamily="18" charset="0"/>
                          <a:ea typeface="黑体" panose="02010609060101010101" pitchFamily="49" charset="-122"/>
                          <a:cs typeface="Times New Roman" panose="02020603050405020304" pitchFamily="18" charset="0"/>
                        </a:rPr>
                        <a:t>，持续期为</a:t>
                      </a:r>
                      <a:r>
                        <a:rPr lang="en-US" sz="1000" kern="100" dirty="0">
                          <a:effectLst/>
                          <a:latin typeface="Times New Roman" panose="02020603050405020304" pitchFamily="18" charset="0"/>
                          <a:ea typeface="黑体" panose="02010609060101010101" pitchFamily="49" charset="-122"/>
                          <a:cs typeface="Times New Roman" panose="02020603050405020304" pitchFamily="18" charset="0"/>
                        </a:rPr>
                        <a:t>60~65</a:t>
                      </a:r>
                      <a:r>
                        <a:rPr lang="zh-CN" sz="1000" kern="100" dirty="0">
                          <a:effectLst/>
                          <a:latin typeface="Times New Roman" panose="02020603050405020304" pitchFamily="18" charset="0"/>
                          <a:ea typeface="黑体" panose="02010609060101010101" pitchFamily="49" charset="-122"/>
                          <a:cs typeface="Times New Roman" panose="02020603050405020304" pitchFamily="18" charset="0"/>
                        </a:rPr>
                        <a:t>天</a:t>
                      </a:r>
                    </a:p>
                  </a:txBody>
                  <a:tcPr marL="37695" marR="37695" marT="0" marB="0" anchor="ctr"/>
                </a:tc>
                <a:tc>
                  <a:txBody>
                    <a:bodyPr/>
                    <a:lstStyle/>
                    <a:p>
                      <a:pPr algn="ctr">
                        <a:spcAft>
                          <a:spcPts val="0"/>
                        </a:spcAft>
                      </a:pPr>
                      <a:r>
                        <a:rPr lang="en-US" sz="1000" kern="100" dirty="0">
                          <a:effectLst/>
                          <a:latin typeface="Times New Roman" panose="02020603050405020304" pitchFamily="18" charset="0"/>
                          <a:ea typeface="黑体" panose="02010609060101010101" pitchFamily="49" charset="-122"/>
                          <a:cs typeface="Times New Roman" panose="02020603050405020304" pitchFamily="18" charset="0"/>
                        </a:rPr>
                        <a:t>12.50%</a:t>
                      </a:r>
                    </a:p>
                  </a:txBody>
                  <a:tcPr marL="37695" marR="37695" marT="0" marB="0" anchor="ctr"/>
                </a:tc>
                <a:extLst>
                  <a:ext uri="{0D108BD9-81ED-4DB2-BD59-A6C34878D82A}">
                    <a16:rowId xmlns="" xmlns:a16="http://schemas.microsoft.com/office/drawing/2014/main" val="10001"/>
                  </a:ext>
                </a:extLst>
              </a:tr>
              <a:tr h="337918">
                <a:tc>
                  <a:txBody>
                    <a:bodyPr/>
                    <a:lstStyle/>
                    <a:p>
                      <a:pPr algn="ctr">
                        <a:spcAft>
                          <a:spcPts val="0"/>
                        </a:spcAft>
                      </a:pPr>
                      <a:r>
                        <a:rPr lang="en-US" sz="1000" kern="100">
                          <a:effectLst/>
                          <a:latin typeface="Times New Roman" panose="02020603050405020304" pitchFamily="18" charset="0"/>
                          <a:ea typeface="黑体" panose="02010609060101010101" pitchFamily="49" charset="-122"/>
                          <a:cs typeface="Times New Roman" panose="02020603050405020304" pitchFamily="18" charset="0"/>
                        </a:rPr>
                        <a:t>S1B</a:t>
                      </a:r>
                    </a:p>
                  </a:txBody>
                  <a:tcPr marL="37695" marR="37695" marT="0" marB="0" anchor="ctr"/>
                </a:tc>
                <a:tc>
                  <a:txBody>
                    <a:bodyPr/>
                    <a:lstStyle/>
                    <a:p>
                      <a:pPr algn="ctr">
                        <a:spcAft>
                          <a:spcPts val="0"/>
                        </a:spcAft>
                      </a:pPr>
                      <a:r>
                        <a:rPr lang="zh-CN" sz="1000" kern="100" dirty="0">
                          <a:effectLst/>
                          <a:latin typeface="Times New Roman" panose="02020603050405020304" pitchFamily="18" charset="0"/>
                          <a:ea typeface="黑体" panose="02010609060101010101" pitchFamily="49" charset="-122"/>
                          <a:cs typeface="Times New Roman" panose="02020603050405020304" pitchFamily="18" charset="0"/>
                        </a:rPr>
                        <a:t>交船地点为恰纳卡莱驶向中东，还船地点为新加坡一日本之间</a:t>
                      </a:r>
                      <a:r>
                        <a:rPr lang="en-US" sz="1000"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sz="1000" kern="100" dirty="0">
                          <a:effectLst/>
                          <a:latin typeface="Times New Roman" panose="02020603050405020304" pitchFamily="18" charset="0"/>
                          <a:ea typeface="黑体" panose="02010609060101010101" pitchFamily="49" charset="-122"/>
                          <a:cs typeface="Times New Roman" panose="02020603050405020304" pitchFamily="18" charset="0"/>
                        </a:rPr>
                        <a:t>包括中国</a:t>
                      </a:r>
                      <a:r>
                        <a:rPr lang="en-US" sz="100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en-US" sz="1000"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sz="1000" kern="100" dirty="0">
                          <a:effectLst/>
                          <a:latin typeface="Times New Roman" panose="02020603050405020304" pitchFamily="18" charset="0"/>
                          <a:ea typeface="黑体" panose="02010609060101010101" pitchFamily="49" charset="-122"/>
                          <a:cs typeface="Times New Roman" panose="02020603050405020304" pitchFamily="18" charset="0"/>
                        </a:rPr>
                        <a:t>持续期为</a:t>
                      </a:r>
                      <a:r>
                        <a:rPr lang="en-US" sz="1000" kern="100" dirty="0">
                          <a:effectLst/>
                          <a:latin typeface="Times New Roman" panose="02020603050405020304" pitchFamily="18" charset="0"/>
                          <a:ea typeface="黑体" panose="02010609060101010101" pitchFamily="49" charset="-122"/>
                          <a:cs typeface="Times New Roman" panose="02020603050405020304" pitchFamily="18" charset="0"/>
                        </a:rPr>
                        <a:t>50~55</a:t>
                      </a:r>
                      <a:r>
                        <a:rPr lang="zh-CN" sz="1000" kern="100" dirty="0">
                          <a:effectLst/>
                          <a:latin typeface="Times New Roman" panose="02020603050405020304" pitchFamily="18" charset="0"/>
                          <a:ea typeface="黑体" panose="02010609060101010101" pitchFamily="49" charset="-122"/>
                          <a:cs typeface="Times New Roman" panose="02020603050405020304" pitchFamily="18" charset="0"/>
                        </a:rPr>
                        <a:t>天</a:t>
                      </a:r>
                    </a:p>
                  </a:txBody>
                  <a:tcPr marL="37695" marR="37695" marT="0" marB="0" anchor="ctr"/>
                </a:tc>
                <a:tc>
                  <a:txBody>
                    <a:bodyPr/>
                    <a:lstStyle/>
                    <a:p>
                      <a:pPr algn="ctr">
                        <a:spcAft>
                          <a:spcPts val="0"/>
                        </a:spcAft>
                      </a:pPr>
                      <a:r>
                        <a:rPr lang="en-US" sz="1000" kern="100">
                          <a:effectLst/>
                          <a:latin typeface="Times New Roman" panose="02020603050405020304" pitchFamily="18" charset="0"/>
                          <a:ea typeface="黑体" panose="02010609060101010101" pitchFamily="49" charset="-122"/>
                          <a:cs typeface="Times New Roman" panose="02020603050405020304" pitchFamily="18" charset="0"/>
                        </a:rPr>
                        <a:t>12.50%</a:t>
                      </a:r>
                    </a:p>
                  </a:txBody>
                  <a:tcPr marL="37695" marR="37695" marT="0" marB="0" anchor="ctr"/>
                </a:tc>
                <a:extLst>
                  <a:ext uri="{0D108BD9-81ED-4DB2-BD59-A6C34878D82A}">
                    <a16:rowId xmlns="" xmlns:a16="http://schemas.microsoft.com/office/drawing/2014/main" val="10002"/>
                  </a:ext>
                </a:extLst>
              </a:tr>
              <a:tr h="315211">
                <a:tc>
                  <a:txBody>
                    <a:bodyPr/>
                    <a:lstStyle/>
                    <a:p>
                      <a:pPr algn="ctr">
                        <a:spcAft>
                          <a:spcPts val="0"/>
                        </a:spcAft>
                      </a:pPr>
                      <a:r>
                        <a:rPr lang="en-US" sz="1000" kern="100">
                          <a:effectLst/>
                          <a:latin typeface="Times New Roman" panose="02020603050405020304" pitchFamily="18" charset="0"/>
                          <a:ea typeface="黑体" panose="02010609060101010101" pitchFamily="49" charset="-122"/>
                          <a:cs typeface="Times New Roman" panose="02020603050405020304" pitchFamily="18" charset="0"/>
                        </a:rPr>
                        <a:t>S2</a:t>
                      </a:r>
                    </a:p>
                  </a:txBody>
                  <a:tcPr marL="37695" marR="37695" marT="0" marB="0" anchor="ctr"/>
                </a:tc>
                <a:tc>
                  <a:txBody>
                    <a:bodyPr/>
                    <a:lstStyle/>
                    <a:p>
                      <a:pPr algn="ctr">
                        <a:spcAft>
                          <a:spcPts val="0"/>
                        </a:spcAft>
                      </a:pPr>
                      <a:r>
                        <a:rPr lang="zh-CN" sz="1000" kern="100">
                          <a:effectLst/>
                          <a:latin typeface="Times New Roman" panose="02020603050405020304" pitchFamily="18" charset="0"/>
                          <a:ea typeface="黑体" panose="02010609060101010101" pitchFamily="49" charset="-122"/>
                          <a:cs typeface="Times New Roman" panose="02020603050405020304" pitchFamily="18" charset="0"/>
                        </a:rPr>
                        <a:t>环太平洋航线，交船和还船地点为日本一韩国地区之间，持续期为</a:t>
                      </a:r>
                      <a:r>
                        <a:rPr lang="en-US" sz="1000" kern="100">
                          <a:effectLst/>
                          <a:latin typeface="Times New Roman" panose="02020603050405020304" pitchFamily="18" charset="0"/>
                          <a:ea typeface="黑体" panose="02010609060101010101" pitchFamily="49" charset="-122"/>
                          <a:cs typeface="Times New Roman" panose="02020603050405020304" pitchFamily="18" charset="0"/>
                        </a:rPr>
                        <a:t>35 ~40</a:t>
                      </a:r>
                      <a:r>
                        <a:rPr lang="zh-CN" sz="1000" kern="100">
                          <a:effectLst/>
                          <a:latin typeface="Times New Roman" panose="02020603050405020304" pitchFamily="18" charset="0"/>
                          <a:ea typeface="黑体" panose="02010609060101010101" pitchFamily="49" charset="-122"/>
                          <a:cs typeface="Times New Roman" panose="02020603050405020304" pitchFamily="18" charset="0"/>
                        </a:rPr>
                        <a:t>天</a:t>
                      </a:r>
                    </a:p>
                  </a:txBody>
                  <a:tcPr marL="37695" marR="37695" marT="0" marB="0" anchor="ctr"/>
                </a:tc>
                <a:tc>
                  <a:txBody>
                    <a:bodyPr/>
                    <a:lstStyle/>
                    <a:p>
                      <a:pPr algn="ctr">
                        <a:spcAft>
                          <a:spcPts val="0"/>
                        </a:spcAft>
                      </a:pPr>
                      <a:r>
                        <a:rPr lang="en-US" sz="1000" kern="100">
                          <a:effectLst/>
                          <a:latin typeface="Times New Roman" panose="02020603050405020304" pitchFamily="18" charset="0"/>
                          <a:ea typeface="黑体" panose="02010609060101010101" pitchFamily="49" charset="-122"/>
                          <a:cs typeface="Times New Roman" panose="02020603050405020304" pitchFamily="18" charset="0"/>
                        </a:rPr>
                        <a:t>25%</a:t>
                      </a:r>
                    </a:p>
                  </a:txBody>
                  <a:tcPr marL="37695" marR="37695" marT="0" marB="0" anchor="ctr"/>
                </a:tc>
                <a:extLst>
                  <a:ext uri="{0D108BD9-81ED-4DB2-BD59-A6C34878D82A}">
                    <a16:rowId xmlns="" xmlns:a16="http://schemas.microsoft.com/office/drawing/2014/main" val="10003"/>
                  </a:ext>
                </a:extLst>
              </a:tr>
              <a:tr h="315211">
                <a:tc>
                  <a:txBody>
                    <a:bodyPr/>
                    <a:lstStyle/>
                    <a:p>
                      <a:pPr algn="ctr">
                        <a:spcAft>
                          <a:spcPts val="0"/>
                        </a:spcAft>
                      </a:pPr>
                      <a:r>
                        <a:rPr lang="en-US" sz="1000" kern="100">
                          <a:effectLst/>
                          <a:latin typeface="Times New Roman" panose="02020603050405020304" pitchFamily="18" charset="0"/>
                          <a:ea typeface="黑体" panose="02010609060101010101" pitchFamily="49" charset="-122"/>
                          <a:cs typeface="Times New Roman" panose="02020603050405020304" pitchFamily="18" charset="0"/>
                        </a:rPr>
                        <a:t>S3</a:t>
                      </a:r>
                    </a:p>
                  </a:txBody>
                  <a:tcPr marL="37695" marR="37695" marT="0" marB="0" anchor="ctr"/>
                </a:tc>
                <a:tc>
                  <a:txBody>
                    <a:bodyPr/>
                    <a:lstStyle/>
                    <a:p>
                      <a:pPr algn="ctr">
                        <a:spcAft>
                          <a:spcPts val="0"/>
                        </a:spcAft>
                      </a:pPr>
                      <a:r>
                        <a:rPr lang="zh-CN" sz="1000" kern="100">
                          <a:effectLst/>
                          <a:latin typeface="Times New Roman" panose="02020603050405020304" pitchFamily="18" charset="0"/>
                          <a:ea typeface="黑体" panose="02010609060101010101" pitchFamily="49" charset="-122"/>
                          <a:cs typeface="Times New Roman" panose="02020603050405020304" pitchFamily="18" charset="0"/>
                        </a:rPr>
                        <a:t>交船地点为日本一韩国地区 之间，驶向欧洲大陆，还船地点为直布罗陀海峡一斯卡角地区之间</a:t>
                      </a:r>
                      <a:r>
                        <a:rPr lang="zh-CN" altLang="en-US" sz="1000" kern="100">
                          <a:effectLst/>
                          <a:latin typeface="Times New Roman" panose="02020603050405020304" pitchFamily="18" charset="0"/>
                          <a:ea typeface="黑体" panose="02010609060101010101" pitchFamily="49" charset="-122"/>
                          <a:cs typeface="Times New Roman" panose="02020603050405020304" pitchFamily="18" charset="0"/>
                        </a:rPr>
                        <a:t>，</a:t>
                      </a:r>
                      <a:r>
                        <a:rPr lang="zh-CN" sz="1000" kern="100">
                          <a:effectLst/>
                          <a:latin typeface="Times New Roman" panose="02020603050405020304" pitchFamily="18" charset="0"/>
                          <a:ea typeface="黑体" panose="02010609060101010101" pitchFamily="49" charset="-122"/>
                          <a:cs typeface="Times New Roman" panose="02020603050405020304" pitchFamily="18" charset="0"/>
                        </a:rPr>
                        <a:t>持续期为</a:t>
                      </a:r>
                      <a:r>
                        <a:rPr lang="en-US" sz="1000" kern="100">
                          <a:effectLst/>
                          <a:latin typeface="Times New Roman" panose="02020603050405020304" pitchFamily="18" charset="0"/>
                          <a:ea typeface="黑体" panose="02010609060101010101" pitchFamily="49" charset="-122"/>
                          <a:cs typeface="Times New Roman" panose="02020603050405020304" pitchFamily="18" charset="0"/>
                        </a:rPr>
                        <a:t>60~65</a:t>
                      </a:r>
                      <a:r>
                        <a:rPr lang="zh-CN" sz="1000" kern="100">
                          <a:effectLst/>
                          <a:latin typeface="Times New Roman" panose="02020603050405020304" pitchFamily="18" charset="0"/>
                          <a:ea typeface="黑体" panose="02010609060101010101" pitchFamily="49" charset="-122"/>
                          <a:cs typeface="Times New Roman" panose="02020603050405020304" pitchFamily="18" charset="0"/>
                        </a:rPr>
                        <a:t>天</a:t>
                      </a:r>
                    </a:p>
                  </a:txBody>
                  <a:tcPr marL="37695" marR="37695" marT="0" marB="0" anchor="ctr"/>
                </a:tc>
                <a:tc>
                  <a:txBody>
                    <a:bodyPr/>
                    <a:lstStyle/>
                    <a:p>
                      <a:pPr algn="ctr">
                        <a:spcAft>
                          <a:spcPts val="0"/>
                        </a:spcAft>
                      </a:pPr>
                      <a:r>
                        <a:rPr lang="en-US" sz="1000" kern="100">
                          <a:effectLst/>
                          <a:latin typeface="Times New Roman" panose="02020603050405020304" pitchFamily="18" charset="0"/>
                          <a:ea typeface="黑体" panose="02010609060101010101" pitchFamily="49" charset="-122"/>
                          <a:cs typeface="Times New Roman" panose="02020603050405020304" pitchFamily="18" charset="0"/>
                        </a:rPr>
                        <a:t>25%</a:t>
                      </a:r>
                    </a:p>
                  </a:txBody>
                  <a:tcPr marL="37695" marR="37695" marT="0" marB="0" anchor="ctr"/>
                </a:tc>
                <a:extLst>
                  <a:ext uri="{0D108BD9-81ED-4DB2-BD59-A6C34878D82A}">
                    <a16:rowId xmlns="" xmlns:a16="http://schemas.microsoft.com/office/drawing/2014/main" val="10004"/>
                  </a:ext>
                </a:extLst>
              </a:tr>
              <a:tr h="337918">
                <a:tc>
                  <a:txBody>
                    <a:bodyPr/>
                    <a:lstStyle/>
                    <a:p>
                      <a:pPr algn="ctr">
                        <a:spcAft>
                          <a:spcPts val="0"/>
                        </a:spcAft>
                      </a:pPr>
                      <a:r>
                        <a:rPr lang="en-US" sz="1000" kern="100">
                          <a:effectLst/>
                          <a:latin typeface="Times New Roman" panose="02020603050405020304" pitchFamily="18" charset="0"/>
                          <a:ea typeface="黑体" panose="02010609060101010101" pitchFamily="49" charset="-122"/>
                          <a:cs typeface="Times New Roman" panose="02020603050405020304" pitchFamily="18" charset="0"/>
                        </a:rPr>
                        <a:t>S4A</a:t>
                      </a:r>
                    </a:p>
                  </a:txBody>
                  <a:tcPr marL="37695" marR="37695" marT="0" marB="0" anchor="ctr"/>
                </a:tc>
                <a:tc>
                  <a:txBody>
                    <a:bodyPr/>
                    <a:lstStyle/>
                    <a:p>
                      <a:pPr algn="ctr">
                        <a:spcAft>
                          <a:spcPts val="0"/>
                        </a:spcAft>
                      </a:pPr>
                      <a:r>
                        <a:rPr lang="zh-CN" sz="1000" kern="100">
                          <a:effectLst/>
                          <a:latin typeface="Times New Roman" panose="02020603050405020304" pitchFamily="18" charset="0"/>
                          <a:ea typeface="黑体" panose="02010609060101010101" pitchFamily="49" charset="-122"/>
                          <a:cs typeface="Times New Roman" panose="02020603050405020304" pitchFamily="18" charset="0"/>
                        </a:rPr>
                        <a:t>交船地点为美国港湾地区，驶向欧洲大陆</a:t>
                      </a:r>
                      <a:r>
                        <a:rPr lang="en-US" sz="1000" kern="100">
                          <a:effectLst/>
                          <a:latin typeface="Times New Roman" panose="02020603050405020304" pitchFamily="18" charset="0"/>
                          <a:ea typeface="黑体" panose="02010609060101010101" pitchFamily="49" charset="-122"/>
                          <a:cs typeface="Times New Roman" panose="02020603050405020304" pitchFamily="18" charset="0"/>
                        </a:rPr>
                        <a:t>,</a:t>
                      </a:r>
                      <a:r>
                        <a:rPr lang="zh-CN" sz="1000" kern="100">
                          <a:effectLst/>
                          <a:latin typeface="Times New Roman" panose="02020603050405020304" pitchFamily="18" charset="0"/>
                          <a:ea typeface="黑体" panose="02010609060101010101" pitchFamily="49" charset="-122"/>
                          <a:cs typeface="Times New Roman" panose="02020603050405020304" pitchFamily="18" charset="0"/>
                        </a:rPr>
                        <a:t>还船地点为斯卡角一帕塞罗角地区之间</a:t>
                      </a:r>
                      <a:r>
                        <a:rPr lang="zh-CN" altLang="en-US" sz="1000" kern="100">
                          <a:effectLst/>
                          <a:latin typeface="Times New Roman" panose="02020603050405020304" pitchFamily="18" charset="0"/>
                          <a:ea typeface="黑体" panose="02010609060101010101" pitchFamily="49" charset="-122"/>
                          <a:cs typeface="Times New Roman" panose="02020603050405020304" pitchFamily="18" charset="0"/>
                        </a:rPr>
                        <a:t>，</a:t>
                      </a:r>
                      <a:r>
                        <a:rPr lang="zh-CN" sz="1000" kern="100">
                          <a:effectLst/>
                          <a:latin typeface="Times New Roman" panose="02020603050405020304" pitchFamily="18" charset="0"/>
                          <a:ea typeface="黑体" panose="02010609060101010101" pitchFamily="49" charset="-122"/>
                          <a:cs typeface="Times New Roman" panose="02020603050405020304" pitchFamily="18" charset="0"/>
                        </a:rPr>
                        <a:t>持续期为</a:t>
                      </a:r>
                      <a:r>
                        <a:rPr lang="en-US" sz="1000" kern="100">
                          <a:effectLst/>
                          <a:latin typeface="Times New Roman" panose="02020603050405020304" pitchFamily="18" charset="0"/>
                          <a:ea typeface="黑体" panose="02010609060101010101" pitchFamily="49" charset="-122"/>
                          <a:cs typeface="Times New Roman" panose="02020603050405020304" pitchFamily="18" charset="0"/>
                        </a:rPr>
                        <a:t>30</a:t>
                      </a:r>
                      <a:r>
                        <a:rPr lang="zh-CN" sz="1000" kern="100">
                          <a:effectLst/>
                          <a:latin typeface="Times New Roman" panose="02020603050405020304" pitchFamily="18" charset="0"/>
                          <a:ea typeface="黑体" panose="02010609060101010101" pitchFamily="49" charset="-122"/>
                          <a:cs typeface="Times New Roman" panose="02020603050405020304" pitchFamily="18" charset="0"/>
                        </a:rPr>
                        <a:t>天</a:t>
                      </a:r>
                    </a:p>
                  </a:txBody>
                  <a:tcPr marL="37695" marR="37695" marT="0" marB="0" anchor="ctr"/>
                </a:tc>
                <a:tc>
                  <a:txBody>
                    <a:bodyPr/>
                    <a:lstStyle/>
                    <a:p>
                      <a:pPr algn="ctr">
                        <a:spcAft>
                          <a:spcPts val="0"/>
                        </a:spcAft>
                      </a:pPr>
                      <a:r>
                        <a:rPr lang="en-US" sz="1000" kern="100">
                          <a:effectLst/>
                          <a:latin typeface="Times New Roman" panose="02020603050405020304" pitchFamily="18" charset="0"/>
                          <a:ea typeface="黑体" panose="02010609060101010101" pitchFamily="49" charset="-122"/>
                          <a:cs typeface="Times New Roman" panose="02020603050405020304" pitchFamily="18" charset="0"/>
                        </a:rPr>
                        <a:t>12.50%</a:t>
                      </a:r>
                    </a:p>
                  </a:txBody>
                  <a:tcPr marL="37695" marR="37695" marT="0" marB="0" anchor="ctr"/>
                </a:tc>
                <a:extLst>
                  <a:ext uri="{0D108BD9-81ED-4DB2-BD59-A6C34878D82A}">
                    <a16:rowId xmlns="" xmlns:a16="http://schemas.microsoft.com/office/drawing/2014/main" val="10005"/>
                  </a:ext>
                </a:extLst>
              </a:tr>
              <a:tr h="315211">
                <a:tc>
                  <a:txBody>
                    <a:bodyPr/>
                    <a:lstStyle/>
                    <a:p>
                      <a:pPr algn="ctr">
                        <a:spcAft>
                          <a:spcPts val="0"/>
                        </a:spcAft>
                      </a:pPr>
                      <a:r>
                        <a:rPr lang="en-US" sz="1000" kern="100">
                          <a:effectLst/>
                          <a:latin typeface="Times New Roman" panose="02020603050405020304" pitchFamily="18" charset="0"/>
                          <a:ea typeface="黑体" panose="02010609060101010101" pitchFamily="49" charset="-122"/>
                          <a:cs typeface="Times New Roman" panose="02020603050405020304" pitchFamily="18" charset="0"/>
                        </a:rPr>
                        <a:t>S4B</a:t>
                      </a:r>
                    </a:p>
                  </a:txBody>
                  <a:tcPr marL="37695" marR="37695" marT="0" marB="0" anchor="ctr"/>
                </a:tc>
                <a:tc>
                  <a:txBody>
                    <a:bodyPr/>
                    <a:lstStyle/>
                    <a:p>
                      <a:pPr algn="ctr">
                        <a:spcAft>
                          <a:spcPts val="0"/>
                        </a:spcAft>
                      </a:pPr>
                      <a:r>
                        <a:rPr lang="zh-CN" sz="1000" kern="100">
                          <a:effectLst/>
                          <a:latin typeface="Times New Roman" panose="02020603050405020304" pitchFamily="18" charset="0"/>
                          <a:ea typeface="黑体" panose="02010609060101010101" pitchFamily="49" charset="-122"/>
                          <a:cs typeface="Times New Roman" panose="02020603050405020304" pitchFamily="18" charset="0"/>
                        </a:rPr>
                        <a:t>交船地点为斯卡角一帕塞罗角地区之间，驶向美国港湾地区</a:t>
                      </a:r>
                      <a:r>
                        <a:rPr lang="zh-CN" altLang="en-US" sz="1000" kern="100">
                          <a:effectLst/>
                          <a:latin typeface="Times New Roman" panose="02020603050405020304" pitchFamily="18" charset="0"/>
                          <a:ea typeface="黑体" panose="02010609060101010101" pitchFamily="49" charset="-122"/>
                          <a:cs typeface="Times New Roman" panose="02020603050405020304" pitchFamily="18" charset="0"/>
                        </a:rPr>
                        <a:t>，</a:t>
                      </a:r>
                      <a:r>
                        <a:rPr lang="zh-CN" sz="1000" kern="100">
                          <a:effectLst/>
                          <a:latin typeface="Times New Roman" panose="02020603050405020304" pitchFamily="18" charset="0"/>
                          <a:ea typeface="黑体" panose="02010609060101010101" pitchFamily="49" charset="-122"/>
                          <a:cs typeface="Times New Roman" panose="02020603050405020304" pitchFamily="18" charset="0"/>
                        </a:rPr>
                        <a:t>持续期为</a:t>
                      </a:r>
                      <a:r>
                        <a:rPr lang="en-US" sz="1000" kern="100">
                          <a:effectLst/>
                          <a:latin typeface="Times New Roman" panose="02020603050405020304" pitchFamily="18" charset="0"/>
                          <a:ea typeface="黑体" panose="02010609060101010101" pitchFamily="49" charset="-122"/>
                          <a:cs typeface="Times New Roman" panose="02020603050405020304" pitchFamily="18" charset="0"/>
                        </a:rPr>
                        <a:t>30</a:t>
                      </a:r>
                      <a:r>
                        <a:rPr lang="zh-CN" sz="1000" kern="100">
                          <a:effectLst/>
                          <a:latin typeface="Times New Roman" panose="02020603050405020304" pitchFamily="18" charset="0"/>
                          <a:ea typeface="黑体" panose="02010609060101010101" pitchFamily="49" charset="-122"/>
                          <a:cs typeface="Times New Roman" panose="02020603050405020304" pitchFamily="18" charset="0"/>
                        </a:rPr>
                        <a:t>天</a:t>
                      </a:r>
                    </a:p>
                  </a:txBody>
                  <a:tcPr marL="37695" marR="37695" marT="0" marB="0" anchor="ctr"/>
                </a:tc>
                <a:tc>
                  <a:txBody>
                    <a:bodyPr/>
                    <a:lstStyle/>
                    <a:p>
                      <a:pPr algn="ctr">
                        <a:spcAft>
                          <a:spcPts val="0"/>
                        </a:spcAft>
                      </a:pPr>
                      <a:r>
                        <a:rPr lang="en-US" sz="1000" kern="100">
                          <a:effectLst/>
                          <a:latin typeface="Times New Roman" panose="02020603050405020304" pitchFamily="18" charset="0"/>
                          <a:ea typeface="黑体" panose="02010609060101010101" pitchFamily="49" charset="-122"/>
                          <a:cs typeface="Times New Roman" panose="02020603050405020304" pitchFamily="18" charset="0"/>
                        </a:rPr>
                        <a:t>12.50%</a:t>
                      </a:r>
                    </a:p>
                  </a:txBody>
                  <a:tcPr marL="37695" marR="37695" marT="0" marB="0" anchor="ctr"/>
                </a:tc>
                <a:extLst>
                  <a:ext uri="{0D108BD9-81ED-4DB2-BD59-A6C34878D82A}">
                    <a16:rowId xmlns="" xmlns:a16="http://schemas.microsoft.com/office/drawing/2014/main" val="10006"/>
                  </a:ext>
                </a:extLst>
              </a:tr>
              <a:tr h="315211">
                <a:tc>
                  <a:txBody>
                    <a:bodyPr/>
                    <a:lstStyle/>
                    <a:p>
                      <a:pPr algn="ctr">
                        <a:spcAft>
                          <a:spcPts val="0"/>
                        </a:spcAft>
                      </a:pPr>
                      <a:r>
                        <a:rPr lang="en-US" sz="1000" kern="100">
                          <a:effectLst/>
                          <a:latin typeface="Times New Roman" panose="02020603050405020304" pitchFamily="18" charset="0"/>
                          <a:ea typeface="黑体" panose="02010609060101010101" pitchFamily="49" charset="-122"/>
                          <a:cs typeface="Times New Roman" panose="02020603050405020304" pitchFamily="18" charset="0"/>
                        </a:rPr>
                        <a:t>S5</a:t>
                      </a:r>
                    </a:p>
                  </a:txBody>
                  <a:tcPr marL="37695" marR="37695" marT="0" marB="0" anchor="ctr"/>
                </a:tc>
                <a:tc>
                  <a:txBody>
                    <a:bodyPr/>
                    <a:lstStyle/>
                    <a:p>
                      <a:pPr algn="ctr">
                        <a:spcAft>
                          <a:spcPts val="0"/>
                        </a:spcAft>
                      </a:pPr>
                      <a:r>
                        <a:rPr lang="en-US" sz="100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en-US" sz="1000" kern="100" dirty="0">
                          <a:effectLst/>
                          <a:latin typeface="Times New Roman" panose="02020603050405020304" pitchFamily="18" charset="0"/>
                          <a:ea typeface="黑体" panose="02010609060101010101" pitchFamily="49" charset="-122"/>
                          <a:cs typeface="Times New Roman" panose="02020603050405020304" pitchFamily="18" charset="0"/>
                        </a:rPr>
                        <a:t>交船地点为西非，途经南美西海岸，驶向中东，交船地点为新加坡</a:t>
                      </a:r>
                      <a:r>
                        <a:rPr lang="en-US" altLang="zh-CN" sz="1000"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sz="1000" kern="100" dirty="0">
                          <a:effectLst/>
                          <a:latin typeface="Times New Roman" panose="02020603050405020304" pitchFamily="18" charset="0"/>
                          <a:ea typeface="黑体" panose="02010609060101010101" pitchFamily="49" charset="-122"/>
                          <a:cs typeface="Times New Roman" panose="02020603050405020304" pitchFamily="18" charset="0"/>
                        </a:rPr>
                        <a:t>日本之间，持续期为</a:t>
                      </a:r>
                      <a:r>
                        <a:rPr lang="en-US" altLang="zh-CN" sz="1000" kern="100" dirty="0">
                          <a:effectLst/>
                          <a:latin typeface="Times New Roman" panose="02020603050405020304" pitchFamily="18" charset="0"/>
                          <a:ea typeface="黑体" panose="02010609060101010101" pitchFamily="49" charset="-122"/>
                          <a:cs typeface="Times New Roman" panose="02020603050405020304" pitchFamily="18" charset="0"/>
                        </a:rPr>
                        <a:t>60-65</a:t>
                      </a:r>
                      <a:r>
                        <a:rPr lang="zh-CN" altLang="en-US" sz="1000" kern="100" dirty="0">
                          <a:effectLst/>
                          <a:latin typeface="Times New Roman" panose="02020603050405020304" pitchFamily="18" charset="0"/>
                          <a:ea typeface="黑体" panose="02010609060101010101" pitchFamily="49" charset="-122"/>
                          <a:cs typeface="Times New Roman" panose="02020603050405020304" pitchFamily="18" charset="0"/>
                        </a:rPr>
                        <a:t>天</a:t>
                      </a:r>
                      <a:endParaRPr lang="zh-CN" sz="10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37695" marR="37695" marT="0" marB="0" anchor="ctr"/>
                </a:tc>
                <a:tc>
                  <a:txBody>
                    <a:bodyPr/>
                    <a:lstStyle/>
                    <a:p>
                      <a:pPr algn="ctr">
                        <a:spcAft>
                          <a:spcPts val="0"/>
                        </a:spcAft>
                      </a:pPr>
                      <a:r>
                        <a:rPr lang="en-US" sz="1000" kern="100" dirty="0">
                          <a:effectLst/>
                          <a:latin typeface="Times New Roman" panose="02020603050405020304" pitchFamily="18" charset="0"/>
                          <a:ea typeface="黑体" panose="02010609060101010101" pitchFamily="49" charset="-122"/>
                          <a:cs typeface="Times New Roman" panose="02020603050405020304" pitchFamily="18" charset="0"/>
                        </a:rPr>
                        <a:t> </a:t>
                      </a:r>
                    </a:p>
                  </a:txBody>
                  <a:tcPr marL="37695" marR="37695" marT="0" marB="0" anchor="ctr"/>
                </a:tc>
                <a:extLst>
                  <a:ext uri="{0D108BD9-81ED-4DB2-BD59-A6C34878D82A}">
                    <a16:rowId xmlns="" xmlns:a16="http://schemas.microsoft.com/office/drawing/2014/main" val="10007"/>
                  </a:ext>
                </a:extLst>
              </a:tr>
              <a:tr h="315211">
                <a:tc>
                  <a:txBody>
                    <a:bodyPr/>
                    <a:lstStyle/>
                    <a:p>
                      <a:pPr algn="ctr">
                        <a:spcAft>
                          <a:spcPts val="0"/>
                        </a:spcAft>
                      </a:pPr>
                      <a:r>
                        <a:rPr lang="en-US" sz="1000" kern="100">
                          <a:effectLst/>
                          <a:latin typeface="Times New Roman" panose="02020603050405020304" pitchFamily="18" charset="0"/>
                          <a:ea typeface="黑体" panose="02010609060101010101" pitchFamily="49" charset="-122"/>
                          <a:cs typeface="Times New Roman" panose="02020603050405020304" pitchFamily="18" charset="0"/>
                        </a:rPr>
                        <a:t>S6</a:t>
                      </a:r>
                    </a:p>
                  </a:txBody>
                  <a:tcPr marL="37695" marR="37695" marT="0" marB="0" anchor="ctr"/>
                </a:tc>
                <a:tc>
                  <a:txBody>
                    <a:bodyPr/>
                    <a:lstStyle/>
                    <a:p>
                      <a:pPr algn="ctr">
                        <a:spcAft>
                          <a:spcPts val="0"/>
                        </a:spcAft>
                      </a:pPr>
                      <a:r>
                        <a:rPr lang="zh-CN" sz="1000" kern="100" dirty="0">
                          <a:effectLst/>
                          <a:latin typeface="Times New Roman" panose="02020603050405020304" pitchFamily="18" charset="0"/>
                          <a:ea typeface="黑体" panose="02010609060101010101" pitchFamily="49" charset="-122"/>
                          <a:cs typeface="Times New Roman" panose="02020603050405020304" pitchFamily="18" charset="0"/>
                        </a:rPr>
                        <a:t>交船地点为日本一韩国地区之间，途径澳大利亚驶向印度，持续期为</a:t>
                      </a:r>
                      <a:r>
                        <a:rPr lang="en-US" sz="1000" kern="100" dirty="0">
                          <a:effectLst/>
                          <a:latin typeface="Times New Roman" panose="02020603050405020304" pitchFamily="18" charset="0"/>
                          <a:ea typeface="黑体" panose="02010609060101010101" pitchFamily="49" charset="-122"/>
                          <a:cs typeface="Times New Roman" panose="02020603050405020304" pitchFamily="18" charset="0"/>
                        </a:rPr>
                        <a:t>50-55</a:t>
                      </a:r>
                      <a:r>
                        <a:rPr lang="zh-CN" sz="1000" kern="100" dirty="0">
                          <a:effectLst/>
                          <a:latin typeface="Times New Roman" panose="02020603050405020304" pitchFamily="18" charset="0"/>
                          <a:ea typeface="黑体" panose="02010609060101010101" pitchFamily="49" charset="-122"/>
                          <a:cs typeface="Times New Roman" panose="02020603050405020304" pitchFamily="18" charset="0"/>
                        </a:rPr>
                        <a:t>天</a:t>
                      </a:r>
                    </a:p>
                  </a:txBody>
                  <a:tcPr marL="37695" marR="37695" marT="0" marB="0" anchor="ctr"/>
                </a:tc>
                <a:tc>
                  <a:txBody>
                    <a:bodyPr/>
                    <a:lstStyle/>
                    <a:p>
                      <a:pPr algn="ctr">
                        <a:spcAft>
                          <a:spcPts val="0"/>
                        </a:spcAft>
                      </a:pPr>
                      <a:r>
                        <a:rPr lang="en-US" sz="1000" kern="100">
                          <a:effectLst/>
                          <a:latin typeface="Times New Roman" panose="02020603050405020304" pitchFamily="18" charset="0"/>
                          <a:ea typeface="黑体" panose="02010609060101010101" pitchFamily="49" charset="-122"/>
                          <a:cs typeface="Times New Roman" panose="02020603050405020304" pitchFamily="18" charset="0"/>
                        </a:rPr>
                        <a:t> </a:t>
                      </a:r>
                    </a:p>
                  </a:txBody>
                  <a:tcPr marL="37695" marR="37695" marT="0" marB="0" anchor="ctr"/>
                </a:tc>
                <a:extLst>
                  <a:ext uri="{0D108BD9-81ED-4DB2-BD59-A6C34878D82A}">
                    <a16:rowId xmlns="" xmlns:a16="http://schemas.microsoft.com/office/drawing/2014/main" val="10008"/>
                  </a:ext>
                </a:extLst>
              </a:tr>
              <a:tr h="472815">
                <a:tc>
                  <a:txBody>
                    <a:bodyPr/>
                    <a:lstStyle/>
                    <a:p>
                      <a:pPr algn="ctr">
                        <a:spcAft>
                          <a:spcPts val="0"/>
                        </a:spcAft>
                      </a:pPr>
                      <a:r>
                        <a:rPr lang="en-US" sz="1000" kern="100">
                          <a:effectLst/>
                          <a:latin typeface="Times New Roman" panose="02020603050405020304" pitchFamily="18" charset="0"/>
                          <a:ea typeface="黑体" panose="02010609060101010101" pitchFamily="49" charset="-122"/>
                          <a:cs typeface="Times New Roman" panose="02020603050405020304" pitchFamily="18" charset="0"/>
                        </a:rPr>
                        <a:t>S7</a:t>
                      </a:r>
                    </a:p>
                  </a:txBody>
                  <a:tcPr marL="37695" marR="37695" marT="0" marB="0" anchor="ctr"/>
                </a:tc>
                <a:tc>
                  <a:txBody>
                    <a:bodyPr/>
                    <a:lstStyle/>
                    <a:p>
                      <a:pPr algn="ctr">
                        <a:spcAft>
                          <a:spcPts val="0"/>
                        </a:spcAft>
                      </a:pPr>
                      <a:r>
                        <a:rPr lang="zh-CN" sz="1000" kern="100" dirty="0">
                          <a:effectLst/>
                          <a:latin typeface="Times New Roman" panose="02020603050405020304" pitchFamily="18" charset="0"/>
                          <a:ea typeface="黑体" panose="02010609060101010101" pitchFamily="49" charset="-122"/>
                          <a:cs typeface="Times New Roman" panose="02020603050405020304" pitchFamily="18" charset="0"/>
                        </a:rPr>
                        <a:t>驶向中国，运输铁矿石，持续期为</a:t>
                      </a:r>
                      <a:r>
                        <a:rPr lang="en-US" sz="1000" kern="100" dirty="0">
                          <a:effectLst/>
                          <a:latin typeface="Times New Roman" panose="02020603050405020304" pitchFamily="18" charset="0"/>
                          <a:ea typeface="黑体" panose="02010609060101010101" pitchFamily="49" charset="-122"/>
                          <a:cs typeface="Times New Roman" panose="02020603050405020304" pitchFamily="18" charset="0"/>
                        </a:rPr>
                        <a:t>2030</a:t>
                      </a:r>
                      <a:r>
                        <a:rPr lang="zh-CN" sz="1000" kern="100" dirty="0">
                          <a:effectLst/>
                          <a:latin typeface="Times New Roman" panose="02020603050405020304" pitchFamily="18" charset="0"/>
                          <a:ea typeface="黑体" panose="02010609060101010101" pitchFamily="49" charset="-122"/>
                          <a:cs typeface="Times New Roman" panose="02020603050405020304" pitchFamily="18" charset="0"/>
                        </a:rPr>
                        <a:t>天</a:t>
                      </a:r>
                    </a:p>
                    <a:p>
                      <a:pPr algn="ctr">
                        <a:spcAft>
                          <a:spcPts val="0"/>
                        </a:spcAft>
                      </a:pPr>
                      <a:r>
                        <a:rPr lang="zh-CN" sz="1000" kern="100" dirty="0">
                          <a:effectLst/>
                          <a:latin typeface="Times New Roman" panose="02020603050405020304" pitchFamily="18" charset="0"/>
                          <a:ea typeface="黑体" panose="02010609060101010101" pitchFamily="49" charset="-122"/>
                          <a:cs typeface="Times New Roman" panose="02020603050405020304" pitchFamily="18" charset="0"/>
                        </a:rPr>
                        <a:t>注该表为</a:t>
                      </a:r>
                      <a:r>
                        <a:rPr lang="en-US" sz="1000" kern="100" dirty="0">
                          <a:effectLst/>
                          <a:latin typeface="Times New Roman" panose="02020603050405020304" pitchFamily="18" charset="0"/>
                          <a:ea typeface="黑体" panose="02010609060101010101" pitchFamily="49" charset="-122"/>
                          <a:cs typeface="Times New Roman" panose="02020603050405020304" pitchFamily="18" charset="0"/>
                        </a:rPr>
                        <a:t>2008</a:t>
                      </a:r>
                      <a:r>
                        <a:rPr lang="zh-CN" sz="1000" kern="100" dirty="0">
                          <a:effectLst/>
                          <a:latin typeface="Times New Roman" panose="02020603050405020304" pitchFamily="18" charset="0"/>
                          <a:ea typeface="黑体" panose="02010609060101010101" pitchFamily="49" charset="-122"/>
                          <a:cs typeface="Times New Roman" panose="02020603050405020304" pitchFamily="18" charset="0"/>
                        </a:rPr>
                        <a:t>年</a:t>
                      </a:r>
                      <a:r>
                        <a:rPr lang="en-US" sz="1000" kern="100" dirty="0">
                          <a:effectLst/>
                          <a:latin typeface="Times New Roman" panose="02020603050405020304" pitchFamily="18" charset="0"/>
                          <a:ea typeface="黑体" panose="02010609060101010101" pitchFamily="49" charset="-122"/>
                          <a:cs typeface="Times New Roman" panose="02020603050405020304" pitchFamily="18" charset="0"/>
                        </a:rPr>
                        <a:t>11</a:t>
                      </a:r>
                      <a:r>
                        <a:rPr lang="zh-CN" sz="1000" kern="100" dirty="0">
                          <a:effectLst/>
                          <a:latin typeface="Times New Roman" panose="02020603050405020304" pitchFamily="18" charset="0"/>
                          <a:ea typeface="黑体" panose="02010609060101010101" pitchFamily="49" charset="-122"/>
                          <a:cs typeface="Times New Roman" panose="02020603050405020304" pitchFamily="18" charset="0"/>
                        </a:rPr>
                        <a:t>月波罗的海轻便型船运费指数</a:t>
                      </a:r>
                      <a:r>
                        <a:rPr lang="en-US" sz="1000" kern="100" dirty="0">
                          <a:effectLst/>
                          <a:latin typeface="Times New Roman" panose="02020603050405020304" pitchFamily="18" charset="0"/>
                          <a:ea typeface="黑体" panose="02010609060101010101" pitchFamily="49" charset="-122"/>
                          <a:cs typeface="Times New Roman" panose="02020603050405020304" pitchFamily="18" charset="0"/>
                        </a:rPr>
                        <a:t>(BSI)</a:t>
                      </a:r>
                      <a:r>
                        <a:rPr lang="zh-CN" sz="1000" kern="100" dirty="0">
                          <a:effectLst/>
                          <a:latin typeface="Times New Roman" panose="02020603050405020304" pitchFamily="18" charset="0"/>
                          <a:ea typeface="黑体" panose="02010609060101010101" pitchFamily="49" charset="-122"/>
                          <a:cs typeface="Times New Roman" panose="02020603050405020304" pitchFamily="18" charset="0"/>
                        </a:rPr>
                        <a:t>航线的定义</a:t>
                      </a:r>
                    </a:p>
                  </a:txBody>
                  <a:tcPr marL="37695" marR="37695" marT="0" marB="0" anchor="ctr"/>
                </a:tc>
                <a:tc>
                  <a:txBody>
                    <a:bodyPr/>
                    <a:lstStyle/>
                    <a:p>
                      <a:pPr algn="ctr">
                        <a:spcAft>
                          <a:spcPts val="0"/>
                        </a:spcAft>
                      </a:pPr>
                      <a:r>
                        <a:rPr lang="en-US" sz="1000" kern="100" dirty="0">
                          <a:effectLst/>
                          <a:latin typeface="Times New Roman" panose="02020603050405020304" pitchFamily="18" charset="0"/>
                          <a:ea typeface="黑体" panose="02010609060101010101" pitchFamily="49" charset="-122"/>
                          <a:cs typeface="Times New Roman" panose="02020603050405020304" pitchFamily="18" charset="0"/>
                        </a:rPr>
                        <a:t> </a:t>
                      </a:r>
                    </a:p>
                  </a:txBody>
                  <a:tcPr marL="37695" marR="37695" marT="0" marB="0" anchor="ctr"/>
                </a:tc>
                <a:extLst>
                  <a:ext uri="{0D108BD9-81ED-4DB2-BD59-A6C34878D82A}">
                    <a16:rowId xmlns="" xmlns:a16="http://schemas.microsoft.com/office/drawing/2014/main" val="10009"/>
                  </a:ext>
                </a:extLst>
              </a:tr>
            </a:tbl>
          </a:graphicData>
        </a:graphic>
      </p:graphicFrame>
      <p:sp>
        <p:nvSpPr>
          <p:cNvPr id="6" name="流程图: 联系 5">
            <a:hlinkClick r:id="rId4" action="ppaction://hlinksldjump"/>
          </p:cNvPr>
          <p:cNvSpPr/>
          <p:nvPr/>
        </p:nvSpPr>
        <p:spPr>
          <a:xfrm>
            <a:off x="6412394" y="4311907"/>
            <a:ext cx="288032" cy="288032"/>
          </a:xfrm>
          <a:prstGeom prst="flowChartConnector">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48613"/>
          <p:cNvSpPr txBox="1"/>
          <p:nvPr/>
        </p:nvSpPr>
        <p:spPr>
          <a:xfrm>
            <a:off x="316068" y="27407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986143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0028" y="707776"/>
            <a:ext cx="373253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a:gradFill>
                  <a:gsLst>
                    <a:gs pos="0">
                      <a:srgbClr val="E30000"/>
                    </a:gs>
                    <a:gs pos="100000">
                      <a:srgbClr val="760303"/>
                    </a:gs>
                  </a:gsLst>
                  <a:lin scaled="0"/>
                </a:gradFill>
                <a:ea typeface="黑体" panose="02010609060101010101" pitchFamily="49" charset="-122"/>
                <a:cs typeface="Arial" panose="020B0604020202020204" pitchFamily="34" charset="0"/>
              </a:rPr>
              <a:t>波罗的海轻便</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型船运费指数</a:t>
            </a:r>
            <a:r>
              <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——BSI</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指数</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4" name="TextBox 1048613"/>
          <p:cNvSpPr txBox="1"/>
          <p:nvPr/>
        </p:nvSpPr>
        <p:spPr>
          <a:xfrm>
            <a:off x="316068" y="27407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08" y="997662"/>
            <a:ext cx="6766300" cy="365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8830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316068" y="678566"/>
            <a:ext cx="4299585"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a:gradFill>
                  <a:gsLst>
                    <a:gs pos="0">
                      <a:srgbClr val="E30000"/>
                    </a:gs>
                    <a:gs pos="100000">
                      <a:srgbClr val="760303"/>
                    </a:gs>
                  </a:gsLst>
                  <a:lin scaled="0"/>
                </a:gradFill>
                <a:ea typeface="黑体" panose="02010609060101010101" pitchFamily="49" charset="-122"/>
                <a:cs typeface="Arial" panose="020B0604020202020204" pitchFamily="34" charset="0"/>
              </a:rPr>
              <a:t>波罗的海灵便型散货船运费指数</a:t>
            </a:r>
            <a:r>
              <a:rPr lang="en-US" altLang="zh-CN" sz="1600" b="1" dirty="0">
                <a:gradFill>
                  <a:gsLst>
                    <a:gs pos="0">
                      <a:srgbClr val="E30000"/>
                    </a:gs>
                    <a:gs pos="100000">
                      <a:srgbClr val="760303"/>
                    </a:gs>
                  </a:gsLst>
                  <a:lin scaled="0"/>
                </a:gradFill>
                <a:ea typeface="黑体" panose="02010609060101010101" pitchFamily="49" charset="-122"/>
                <a:cs typeface="Arial" panose="020B0604020202020204" pitchFamily="34" charset="0"/>
              </a:rPr>
              <a:t>——</a:t>
            </a:r>
            <a:r>
              <a:rPr lang="en-US" altLang="zh-CN"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BHI</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指数</a:t>
            </a:r>
            <a:r>
              <a:rPr lang="en-US" altLang="zh-CN" sz="1600" b="1" dirty="0">
                <a:gradFill>
                  <a:gsLst>
                    <a:gs pos="0">
                      <a:srgbClr val="E30000"/>
                    </a:gs>
                    <a:gs pos="100000">
                      <a:srgbClr val="760303"/>
                    </a:gs>
                  </a:gsLst>
                  <a:lin scaled="0"/>
                </a:gradFill>
                <a:ea typeface="黑体" panose="02010609060101010101" pitchFamily="49" charset="-122"/>
                <a:cs typeface="Arial" panose="020B0604020202020204" pitchFamily="34" charset="0"/>
              </a:rPr>
              <a:t> </a:t>
            </a:r>
          </a:p>
        </p:txBody>
      </p:sp>
      <p:sp>
        <p:nvSpPr>
          <p:cNvPr id="2" name="矩形 1"/>
          <p:cNvSpPr/>
          <p:nvPr/>
        </p:nvSpPr>
        <p:spPr>
          <a:xfrm>
            <a:off x="257648" y="902444"/>
            <a:ext cx="5034035" cy="737235"/>
          </a:xfrm>
          <a:prstGeom prst="rect">
            <a:avLst/>
          </a:prstGeom>
        </p:spPr>
        <p:txBody>
          <a:bodyPr wrap="square">
            <a:spAutoFit/>
          </a:bodyPr>
          <a:lstStyle/>
          <a:p>
            <a:pPr>
              <a:lnSpc>
                <a:spcPct val="150000"/>
              </a:lnSpc>
            </a:pPr>
            <a:r>
              <a:rPr lang="en-US" altLang="zh-CN" sz="1400" dirty="0">
                <a:latin typeface="黑体" panose="02010609060101010101" pitchFamily="49" charset="-122"/>
                <a:ea typeface="黑体" panose="02010609060101010101" pitchFamily="49" charset="-122"/>
              </a:rPr>
              <a:t>    </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波罗的海灵便型散货船运费指数</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smtClean="0">
                <a:latin typeface="Times New Roman" panose="02020603050405020304" pitchFamily="18" charset="0"/>
                <a:ea typeface="黑体" panose="02010609060101010101" pitchFamily="49" charset="-122"/>
                <a:cs typeface="Times New Roman" panose="02020603050405020304" pitchFamily="18" charset="0"/>
              </a:rPr>
              <a:t>BHI</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：由</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6</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条航线构成，反映</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280000</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公吨负荷量波罗的海灵便型散货船运费波动状况。</a:t>
            </a:r>
          </a:p>
        </p:txBody>
      </p:sp>
      <p:graphicFrame>
        <p:nvGraphicFramePr>
          <p:cNvPr id="3" name="表格 2"/>
          <p:cNvGraphicFramePr>
            <a:graphicFrameLocks noGrp="1"/>
          </p:cNvGraphicFramePr>
          <p:nvPr>
            <p:custDataLst>
              <p:tags r:id="rId1"/>
            </p:custDataLst>
          </p:nvPr>
        </p:nvGraphicFramePr>
        <p:xfrm>
          <a:off x="467147" y="1750093"/>
          <a:ext cx="5872658" cy="2906434"/>
        </p:xfrm>
        <a:graphic>
          <a:graphicData uri="http://schemas.openxmlformats.org/drawingml/2006/table">
            <a:tbl>
              <a:tblPr firstRow="1" bandRow="1">
                <a:tableStyleId>{5C22544A-7EE6-4342-B048-85BDC9FD1C3A}</a:tableStyleId>
              </a:tblPr>
              <a:tblGrid>
                <a:gridCol w="724029">
                  <a:extLst>
                    <a:ext uri="{9D8B030D-6E8A-4147-A177-3AD203B41FA5}">
                      <a16:colId xmlns="" xmlns:a16="http://schemas.microsoft.com/office/drawing/2014/main" val="20000"/>
                    </a:ext>
                  </a:extLst>
                </a:gridCol>
                <a:gridCol w="4268472">
                  <a:extLst>
                    <a:ext uri="{9D8B030D-6E8A-4147-A177-3AD203B41FA5}">
                      <a16:colId xmlns="" xmlns:a16="http://schemas.microsoft.com/office/drawing/2014/main" val="20001"/>
                    </a:ext>
                  </a:extLst>
                </a:gridCol>
                <a:gridCol w="880157">
                  <a:extLst>
                    <a:ext uri="{9D8B030D-6E8A-4147-A177-3AD203B41FA5}">
                      <a16:colId xmlns="" xmlns:a16="http://schemas.microsoft.com/office/drawing/2014/main" val="20002"/>
                    </a:ext>
                  </a:extLst>
                </a:gridCol>
              </a:tblGrid>
              <a:tr h="239280">
                <a:tc>
                  <a:txBody>
                    <a:bodyPr/>
                    <a:lstStyle/>
                    <a:p>
                      <a:pPr algn="ctr"/>
                      <a:r>
                        <a:rPr lang="zh-CN" altLang="en-US" sz="1100" dirty="0">
                          <a:latin typeface="Times New Roman" panose="02020603050405020304" pitchFamily="18" charset="0"/>
                          <a:ea typeface="黑体" panose="02010609060101010101" pitchFamily="49" charset="-122"/>
                        </a:rPr>
                        <a:t>航线</a:t>
                      </a:r>
                    </a:p>
                  </a:txBody>
                  <a:tcPr anchor="ctr"/>
                </a:tc>
                <a:tc>
                  <a:txBody>
                    <a:bodyPr/>
                    <a:lstStyle/>
                    <a:p>
                      <a:pPr algn="ctr"/>
                      <a:r>
                        <a:rPr lang="zh-CN" altLang="en-US" sz="1100" dirty="0">
                          <a:latin typeface="Times New Roman" panose="02020603050405020304" pitchFamily="18" charset="0"/>
                          <a:ea typeface="黑体" panose="02010609060101010101" pitchFamily="49" charset="-122"/>
                        </a:rPr>
                        <a:t>航线描述</a:t>
                      </a:r>
                    </a:p>
                  </a:txBody>
                  <a:tcPr anchor="ctr"/>
                </a:tc>
                <a:tc>
                  <a:txBody>
                    <a:bodyPr/>
                    <a:lstStyle/>
                    <a:p>
                      <a:pPr algn="ctr"/>
                      <a:r>
                        <a:rPr lang="zh-CN" altLang="en-US" sz="1100" dirty="0">
                          <a:latin typeface="Times New Roman" panose="02020603050405020304" pitchFamily="18" charset="0"/>
                          <a:ea typeface="黑体" panose="02010609060101010101" pitchFamily="49" charset="-122"/>
                        </a:rPr>
                        <a:t>权重</a:t>
                      </a:r>
                    </a:p>
                  </a:txBody>
                  <a:tcPr anchor="ctr"/>
                </a:tc>
                <a:extLst>
                  <a:ext uri="{0D108BD9-81ED-4DB2-BD59-A6C34878D82A}">
                    <a16:rowId xmlns="" xmlns:a16="http://schemas.microsoft.com/office/drawing/2014/main" val="10000"/>
                  </a:ext>
                </a:extLst>
              </a:tr>
              <a:tr h="394109">
                <a:tc>
                  <a:txBody>
                    <a:bodyP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HS1</a:t>
                      </a:r>
                    </a:p>
                  </a:txBody>
                  <a:tcPr anchor="ctr"/>
                </a:tc>
                <a:tc>
                  <a:txBody>
                    <a:bodyPr/>
                    <a:lstStyle/>
                    <a:p>
                      <a:pPr algn="ct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交船地点为斯卡角一 帕塞罗角，驶向南美东海岸</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雷卡拉达一里约</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，持续期为</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35~45</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天</a:t>
                      </a:r>
                    </a:p>
                  </a:txBody>
                  <a:tcPr anchor="ctr"/>
                </a:tc>
                <a:tc>
                  <a:txBody>
                    <a:bodyP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12.5%</a:t>
                      </a:r>
                    </a:p>
                  </a:txBody>
                  <a:tcPr anchor="ctr"/>
                </a:tc>
                <a:extLst>
                  <a:ext uri="{0D108BD9-81ED-4DB2-BD59-A6C34878D82A}">
                    <a16:rowId xmlns="" xmlns:a16="http://schemas.microsoft.com/office/drawing/2014/main" val="10001"/>
                  </a:ext>
                </a:extLst>
              </a:tr>
              <a:tr h="394109">
                <a:tc>
                  <a:txBody>
                    <a:bodyP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HS2</a:t>
                      </a:r>
                    </a:p>
                  </a:txBody>
                  <a:tcPr anchor="ctr"/>
                </a:tc>
                <a:tc>
                  <a:txBody>
                    <a:bodyPr/>
                    <a:lstStyle/>
                    <a:p>
                      <a:pPr algn="ct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交船地点为斯卡角一帕塞罗角，驶向北美东海岸</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波士顿</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加尔维斯顿</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，持续期为</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85~45</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天</a:t>
                      </a:r>
                    </a:p>
                  </a:txBody>
                  <a:tcPr anchor="ctr"/>
                </a:tc>
                <a:tc>
                  <a:txBody>
                    <a:bodyP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12.5%</a:t>
                      </a:r>
                    </a:p>
                  </a:txBody>
                  <a:tcPr anchor="ctr"/>
                </a:tc>
                <a:extLst>
                  <a:ext uri="{0D108BD9-81ED-4DB2-BD59-A6C34878D82A}">
                    <a16:rowId xmlns="" xmlns:a16="http://schemas.microsoft.com/office/drawing/2014/main" val="10002"/>
                  </a:ext>
                </a:extLst>
              </a:tr>
              <a:tr h="394109">
                <a:tc>
                  <a:txBody>
                    <a:bodyP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HS3</a:t>
                      </a:r>
                    </a:p>
                  </a:txBody>
                  <a:tcPr anchor="ctr"/>
                </a:tc>
                <a:tc>
                  <a:txBody>
                    <a:bodyPr/>
                    <a:lstStyle/>
                    <a:p>
                      <a:pPr algn="ct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交船地点为南美东海岸</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雷卡拉达一里约</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，驶向欧洲大陆</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斯卡角一</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帕塞罗角</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，持续期为</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35~45</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天</a:t>
                      </a:r>
                    </a:p>
                  </a:txBody>
                  <a:tcPr anchor="ctr"/>
                </a:tc>
                <a:tc>
                  <a:txBody>
                    <a:bodyP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12.5%</a:t>
                      </a:r>
                    </a:p>
                  </a:txBody>
                  <a:tcPr anchor="ctr"/>
                </a:tc>
                <a:extLst>
                  <a:ext uri="{0D108BD9-81ED-4DB2-BD59-A6C34878D82A}">
                    <a16:rowId xmlns="" xmlns:a16="http://schemas.microsoft.com/office/drawing/2014/main" val="10003"/>
                  </a:ext>
                </a:extLst>
              </a:tr>
              <a:tr h="513754">
                <a:tc>
                  <a:txBody>
                    <a:bodyP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HS4</a:t>
                      </a:r>
                    </a:p>
                  </a:txBody>
                  <a:tcPr anchor="ctr"/>
                </a:tc>
                <a:tc>
                  <a:txBody>
                    <a:bodyPr/>
                    <a:lstStyle/>
                    <a:p>
                      <a:pPr algn="ct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交船地点为美国港湾地区，途径美国港湾地区或者南美东海岸驶向欧洲大陆</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斯卡角一帕塞罗角</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，持续期为</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35~45</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天</a:t>
                      </a:r>
                    </a:p>
                  </a:txBody>
                  <a:tcPr anchor="ctr"/>
                </a:tc>
                <a:tc>
                  <a:txBody>
                    <a:bodyP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12.5%</a:t>
                      </a:r>
                    </a:p>
                  </a:txBody>
                  <a:tcPr anchor="ctr"/>
                </a:tc>
                <a:extLst>
                  <a:ext uri="{0D108BD9-81ED-4DB2-BD59-A6C34878D82A}">
                    <a16:rowId xmlns="" xmlns:a16="http://schemas.microsoft.com/office/drawing/2014/main" val="10004"/>
                  </a:ext>
                </a:extLst>
              </a:tr>
              <a:tr h="426720">
                <a:tc>
                  <a:txBody>
                    <a:bodyP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HS5</a:t>
                      </a:r>
                    </a:p>
                  </a:txBody>
                  <a:tcPr anchor="ctr"/>
                </a:tc>
                <a:tc>
                  <a:txBody>
                    <a:bodyPr/>
                    <a:lstStyle/>
                    <a:p>
                      <a:pPr algn="ct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交船地点为东亚南部，途径澳大利亚驶向新加坡一日本地区</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包括日本</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，持续期为</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25~30</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天</a:t>
                      </a:r>
                    </a:p>
                  </a:txBody>
                  <a:tcPr anchor="ctr"/>
                </a:tc>
                <a:tc>
                  <a:txBody>
                    <a:bodyP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25%</a:t>
                      </a:r>
                    </a:p>
                  </a:txBody>
                  <a:tcPr anchor="ctr"/>
                </a:tc>
                <a:extLst>
                  <a:ext uri="{0D108BD9-81ED-4DB2-BD59-A6C34878D82A}">
                    <a16:rowId xmlns="" xmlns:a16="http://schemas.microsoft.com/office/drawing/2014/main" val="10005"/>
                  </a:ext>
                </a:extLst>
              </a:tr>
              <a:tr h="394109">
                <a:tc>
                  <a:txBody>
                    <a:bodyP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HS6</a:t>
                      </a:r>
                    </a:p>
                  </a:txBody>
                  <a:tcPr anchor="ctr"/>
                </a:tc>
                <a:tc>
                  <a:txBody>
                    <a:bodyPr/>
                    <a:lstStyle/>
                    <a:p>
                      <a:pPr algn="ct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交船地点为日本一韩国，途径北太平洋驶向新加坡一日本地区</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包括中国</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，持续期为</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40~45</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天</a:t>
                      </a:r>
                    </a:p>
                  </a:txBody>
                  <a:tcPr anchor="ctr"/>
                </a:tc>
                <a:tc>
                  <a:txBody>
                    <a:bodyP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25%</a:t>
                      </a:r>
                    </a:p>
                  </a:txBody>
                  <a:tcPr anchor="ctr"/>
                </a:tc>
                <a:extLst>
                  <a:ext uri="{0D108BD9-81ED-4DB2-BD59-A6C34878D82A}">
                    <a16:rowId xmlns="" xmlns:a16="http://schemas.microsoft.com/office/drawing/2014/main" val="10006"/>
                  </a:ext>
                </a:extLst>
              </a:tr>
            </a:tbl>
          </a:graphicData>
        </a:graphic>
      </p:graphicFrame>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8934" y="723006"/>
            <a:ext cx="1818556" cy="1023578"/>
          </a:xfrm>
          <a:prstGeom prst="rect">
            <a:avLst/>
          </a:prstGeom>
          <a:ln>
            <a:noFill/>
          </a:ln>
          <a:effectLst>
            <a:softEdge rad="112500"/>
          </a:effectLst>
        </p:spPr>
      </p:pic>
      <p:sp>
        <p:nvSpPr>
          <p:cNvPr id="6" name="流程图: 联系 5">
            <a:hlinkClick r:id="rId5" action="ppaction://hlinksldjump"/>
          </p:cNvPr>
          <p:cNvSpPr/>
          <p:nvPr/>
        </p:nvSpPr>
        <p:spPr>
          <a:xfrm>
            <a:off x="6412394" y="4311907"/>
            <a:ext cx="288032" cy="288032"/>
          </a:xfrm>
          <a:prstGeom prst="flowChartConnector">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048613"/>
          <p:cNvSpPr txBox="1"/>
          <p:nvPr/>
        </p:nvSpPr>
        <p:spPr>
          <a:xfrm>
            <a:off x="316068" y="27407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479764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65268" y="670946"/>
            <a:ext cx="369697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波罗的海成品油运费指数</a:t>
            </a:r>
            <a:r>
              <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——BCTI</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指数</a:t>
            </a:r>
            <a:r>
              <a:rPr lang="en-US" altLang="zh-CN" sz="1600" b="1" dirty="0">
                <a:gradFill>
                  <a:gsLst>
                    <a:gs pos="0">
                      <a:srgbClr val="E30000"/>
                    </a:gs>
                    <a:gs pos="100000">
                      <a:srgbClr val="760303"/>
                    </a:gs>
                  </a:gsLst>
                  <a:lin scaled="0"/>
                </a:gradFill>
                <a:ea typeface="黑体" panose="02010609060101010101" pitchFamily="49" charset="-122"/>
                <a:cs typeface="Arial" panose="020B0604020202020204" pitchFamily="34" charset="0"/>
              </a:rPr>
              <a:t> </a:t>
            </a:r>
          </a:p>
        </p:txBody>
      </p:sp>
      <p:sp>
        <p:nvSpPr>
          <p:cNvPr id="2" name="矩形 1"/>
          <p:cNvSpPr/>
          <p:nvPr/>
        </p:nvSpPr>
        <p:spPr>
          <a:xfrm>
            <a:off x="265430" y="1117600"/>
            <a:ext cx="6213475" cy="737235"/>
          </a:xfrm>
          <a:prstGeom prst="rect">
            <a:avLst/>
          </a:prstGeom>
          <a:ln>
            <a:solidFill>
              <a:schemeClr val="tx1"/>
            </a:solidFill>
            <a:prstDash val="dashDot"/>
          </a:ln>
        </p:spPr>
        <p:txBody>
          <a:bodyPr wrap="square">
            <a:spAutoFit/>
          </a:bodyPr>
          <a:lstStyle/>
          <a:p>
            <a:pPr>
              <a:lnSpc>
                <a:spcPct val="150000"/>
              </a:lnSpc>
            </a:pPr>
            <a:r>
              <a:rPr lang="en-US" altLang="zh-CN" sz="1400" dirty="0">
                <a:latin typeface="黑体" panose="02010609060101010101" pitchFamily="49" charset="-122"/>
                <a:ea typeface="黑体" panose="02010609060101010101" pitchFamily="49" charset="-122"/>
              </a:rPr>
              <a:t>    </a:t>
            </a:r>
            <a:r>
              <a:rPr lang="zh-CN" altLang="en-US" sz="1400" b="1" dirty="0">
                <a:latin typeface="黑体" panose="02010609060101010101" pitchFamily="49" charset="-122"/>
                <a:ea typeface="黑体" panose="02010609060101010101" pitchFamily="49" charset="-122"/>
              </a:rPr>
              <a:t>成品油船品是原油精炼或者蒸馏裂化而成的产品</a:t>
            </a:r>
            <a:r>
              <a:rPr lang="en-US" altLang="zh-CN" sz="1400" b="1" dirty="0">
                <a:latin typeface="黑体" panose="02010609060101010101" pitchFamily="49" charset="-122"/>
                <a:ea typeface="黑体" panose="02010609060101010101" pitchFamily="49" charset="-122"/>
              </a:rPr>
              <a:t>,</a:t>
            </a:r>
            <a:r>
              <a:rPr lang="zh-CN" altLang="en-US" sz="1400" b="1" dirty="0">
                <a:latin typeface="黑体" panose="02010609060101010101" pitchFamily="49" charset="-122"/>
                <a:ea typeface="黑体" panose="02010609060101010101" pitchFamily="49" charset="-122"/>
              </a:rPr>
              <a:t>如</a:t>
            </a:r>
            <a:r>
              <a:rPr lang="zh-CN" altLang="en-US" sz="1400" b="1" dirty="0">
                <a:solidFill>
                  <a:srgbClr val="C00000"/>
                </a:solidFill>
                <a:latin typeface="黑体" panose="02010609060101010101" pitchFamily="49" charset="-122"/>
                <a:ea typeface="黑体" panose="02010609060101010101" pitchFamily="49" charset="-122"/>
              </a:rPr>
              <a:t>煤油、汽油、石脑油</a:t>
            </a:r>
            <a:r>
              <a:rPr lang="zh-CN" altLang="en-US" sz="1400" b="1" dirty="0">
                <a:latin typeface="黑体" panose="02010609060101010101" pitchFamily="49" charset="-122"/>
                <a:ea typeface="黑体" panose="02010609060101010101" pitchFamily="49" charset="-122"/>
              </a:rPr>
              <a:t>等，这些产品通常用带有涂层的油罐运输。</a:t>
            </a:r>
          </a:p>
        </p:txBody>
      </p:sp>
      <p:graphicFrame>
        <p:nvGraphicFramePr>
          <p:cNvPr id="4" name="表格 3"/>
          <p:cNvGraphicFramePr>
            <a:graphicFrameLocks noGrp="1"/>
          </p:cNvGraphicFramePr>
          <p:nvPr>
            <p:custDataLst>
              <p:tags r:id="rId1"/>
            </p:custDataLst>
          </p:nvPr>
        </p:nvGraphicFramePr>
        <p:xfrm>
          <a:off x="265268" y="2182599"/>
          <a:ext cx="6264696" cy="2239646"/>
        </p:xfrm>
        <a:graphic>
          <a:graphicData uri="http://schemas.openxmlformats.org/drawingml/2006/table">
            <a:tbl>
              <a:tblPr firstRow="1" bandRow="1">
                <a:tableStyleId>{5C22544A-7EE6-4342-B048-85BDC9FD1C3A}</a:tableStyleId>
              </a:tblPr>
              <a:tblGrid>
                <a:gridCol w="544614">
                  <a:extLst>
                    <a:ext uri="{9D8B030D-6E8A-4147-A177-3AD203B41FA5}">
                      <a16:colId xmlns="" xmlns:a16="http://schemas.microsoft.com/office/drawing/2014/main" val="20000"/>
                    </a:ext>
                  </a:extLst>
                </a:gridCol>
                <a:gridCol w="2263698">
                  <a:extLst>
                    <a:ext uri="{9D8B030D-6E8A-4147-A177-3AD203B41FA5}">
                      <a16:colId xmlns="" xmlns:a16="http://schemas.microsoft.com/office/drawing/2014/main" val="20001"/>
                    </a:ext>
                  </a:extLst>
                </a:gridCol>
                <a:gridCol w="1872208">
                  <a:extLst>
                    <a:ext uri="{9D8B030D-6E8A-4147-A177-3AD203B41FA5}">
                      <a16:colId xmlns="" xmlns:a16="http://schemas.microsoft.com/office/drawing/2014/main" val="20002"/>
                    </a:ext>
                  </a:extLst>
                </a:gridCol>
                <a:gridCol w="1584176">
                  <a:extLst>
                    <a:ext uri="{9D8B030D-6E8A-4147-A177-3AD203B41FA5}">
                      <a16:colId xmlns="" xmlns:a16="http://schemas.microsoft.com/office/drawing/2014/main" val="20003"/>
                    </a:ext>
                  </a:extLst>
                </a:gridCol>
              </a:tblGrid>
              <a:tr h="238725">
                <a:tc>
                  <a:txBody>
                    <a:bodyPr/>
                    <a:lstStyle/>
                    <a:p>
                      <a:pPr algn="ctr"/>
                      <a:r>
                        <a:rPr lang="zh-CN" altLang="en-US" sz="1100" dirty="0">
                          <a:latin typeface="Times New Roman" panose="02020603050405020304" pitchFamily="18" charset="0"/>
                          <a:ea typeface="黑体" panose="02010609060101010101" pitchFamily="49" charset="-122"/>
                        </a:rPr>
                        <a:t>航线</a:t>
                      </a:r>
                    </a:p>
                  </a:txBody>
                  <a:tcPr anchor="ctr"/>
                </a:tc>
                <a:tc>
                  <a:txBody>
                    <a:bodyPr/>
                    <a:lstStyle/>
                    <a:p>
                      <a:pPr algn="ctr"/>
                      <a:r>
                        <a:rPr lang="zh-CN" altLang="en-US" sz="1100" dirty="0">
                          <a:latin typeface="Times New Roman" panose="02020603050405020304" pitchFamily="18" charset="0"/>
                          <a:ea typeface="黑体" panose="02010609060101010101" pitchFamily="49" charset="-122"/>
                        </a:rPr>
                        <a:t>货物</a:t>
                      </a:r>
                    </a:p>
                  </a:txBody>
                  <a:tcPr anchor="ctr"/>
                </a:tc>
                <a:tc>
                  <a:txBody>
                    <a:bodyPr/>
                    <a:lstStyle/>
                    <a:p>
                      <a:pPr algn="ctr"/>
                      <a:r>
                        <a:rPr lang="zh-CN" altLang="en-US" sz="1100" dirty="0">
                          <a:latin typeface="Times New Roman" panose="02020603050405020304" pitchFamily="18" charset="0"/>
                          <a:ea typeface="黑体" panose="02010609060101010101" pitchFamily="49" charset="-122"/>
                        </a:rPr>
                        <a:t>航线描述</a:t>
                      </a:r>
                    </a:p>
                  </a:txBody>
                  <a:tcPr anchor="ctr"/>
                </a:tc>
                <a:tc>
                  <a:txBody>
                    <a:bodyPr/>
                    <a:lstStyle/>
                    <a:p>
                      <a:pPr algn="ctr"/>
                      <a:r>
                        <a:rPr lang="zh-CN" altLang="en-US" sz="1100" dirty="0">
                          <a:latin typeface="Times New Roman" panose="02020603050405020304" pitchFamily="18" charset="0"/>
                          <a:ea typeface="黑体" panose="02010609060101010101" pitchFamily="49" charset="-122"/>
                        </a:rPr>
                        <a:t>代表性航线</a:t>
                      </a:r>
                    </a:p>
                  </a:txBody>
                  <a:tcPr anchor="ctr"/>
                </a:tc>
                <a:extLst>
                  <a:ext uri="{0D108BD9-81ED-4DB2-BD59-A6C34878D82A}">
                    <a16:rowId xmlns="" xmlns:a16="http://schemas.microsoft.com/office/drawing/2014/main" val="10000"/>
                  </a:ext>
                </a:extLst>
              </a:tr>
              <a:tr h="314643">
                <a:tc>
                  <a:txBody>
                    <a:bodyP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TC1</a:t>
                      </a:r>
                    </a:p>
                  </a:txBody>
                  <a:tcPr anchor="ctr"/>
                </a:tc>
                <a:tc>
                  <a:txBody>
                    <a:bodyP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75000</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公吨</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CPP/UNL</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石脑油冷凝物</a:t>
                      </a:r>
                    </a:p>
                  </a:txBody>
                  <a:tcPr anchor="ctr"/>
                </a:tc>
                <a:tc>
                  <a:txBody>
                    <a:bodyPr/>
                    <a:lstStyle/>
                    <a:p>
                      <a:pPr algn="ct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中东海湾</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日本</a:t>
                      </a:r>
                    </a:p>
                  </a:txBody>
                  <a:tcPr anchor="ctr"/>
                </a:tc>
                <a:tc>
                  <a:txBody>
                    <a:bodyPr/>
                    <a:lstStyle/>
                    <a:p>
                      <a:pPr algn="ctr"/>
                      <a:r>
                        <a:rPr lang="zh-CN" altLang="en-US" sz="1100" dirty="0">
                          <a:latin typeface="Times New Roman" panose="02020603050405020304" pitchFamily="18" charset="0"/>
                          <a:ea typeface="黑体" panose="02010609060101010101" pitchFamily="49" charset="-122"/>
                        </a:rPr>
                        <a:t>拉斯坦努拉一横滨</a:t>
                      </a:r>
                    </a:p>
                  </a:txBody>
                  <a:tcPr anchor="ctr"/>
                </a:tc>
                <a:extLst>
                  <a:ext uri="{0D108BD9-81ED-4DB2-BD59-A6C34878D82A}">
                    <a16:rowId xmlns="" xmlns:a16="http://schemas.microsoft.com/office/drawing/2014/main" val="10001"/>
                  </a:ext>
                </a:extLst>
              </a:tr>
              <a:tr h="238725">
                <a:tc>
                  <a:txBody>
                    <a:bodyPr/>
                    <a:lstStyle/>
                    <a:p>
                      <a:pPr algn="ctr"/>
                      <a:r>
                        <a:rPr lang="en-US" altLang="zh-CN" sz="1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TC2</a:t>
                      </a:r>
                    </a:p>
                  </a:txBody>
                  <a:tcPr anchor="ctr"/>
                </a:tc>
                <a:tc>
                  <a:txBody>
                    <a:bodyPr/>
                    <a:lstStyle/>
                    <a:p>
                      <a:pPr algn="ctr"/>
                      <a:r>
                        <a:rPr lang="en-US" altLang="zh-CN" sz="1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37000</a:t>
                      </a:r>
                      <a:r>
                        <a:rPr lang="zh-CN" altLang="en-US" sz="1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公吨</a:t>
                      </a:r>
                      <a:r>
                        <a:rPr lang="en-US" altLang="zh-CN" sz="1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CPP/UNL</a:t>
                      </a:r>
                      <a:endParaRPr lang="zh-CN" altLang="en-US" sz="1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zh-CN" altLang="en-US" sz="1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欧洲</a:t>
                      </a:r>
                      <a:r>
                        <a:rPr lang="en-US" altLang="zh-CN" sz="1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美国大西洋海岸</a:t>
                      </a:r>
                    </a:p>
                  </a:txBody>
                  <a:tcPr anchor="ctr"/>
                </a:tc>
                <a:tc>
                  <a:txBody>
                    <a:bodyPr/>
                    <a:lstStyle/>
                    <a:p>
                      <a:pPr algn="ctr"/>
                      <a:r>
                        <a:rPr lang="zh-CN" altLang="en-US" sz="1100" dirty="0">
                          <a:solidFill>
                            <a:srgbClr val="C00000"/>
                          </a:solidFill>
                          <a:latin typeface="Times New Roman" panose="02020603050405020304" pitchFamily="18" charset="0"/>
                          <a:ea typeface="黑体" panose="02010609060101010101" pitchFamily="49" charset="-122"/>
                        </a:rPr>
                        <a:t>鹿特丹港市一纽约</a:t>
                      </a:r>
                    </a:p>
                  </a:txBody>
                  <a:tcPr anchor="ctr"/>
                </a:tc>
                <a:extLst>
                  <a:ext uri="{0D108BD9-81ED-4DB2-BD59-A6C34878D82A}">
                    <a16:rowId xmlns="" xmlns:a16="http://schemas.microsoft.com/office/drawing/2014/main" val="10002"/>
                  </a:ext>
                </a:extLst>
              </a:tr>
              <a:tr h="247612">
                <a:tc>
                  <a:txBody>
                    <a:bodyP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TC3</a:t>
                      </a:r>
                    </a:p>
                  </a:txBody>
                  <a:tcPr anchor="ctr"/>
                </a:tc>
                <a:tc>
                  <a:txBody>
                    <a:bodyP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38000</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公吨</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CPP/UNL</a:t>
                      </a:r>
                      <a:endParaRPr lang="zh-CN" altLang="en-US" sz="11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zh-CN" altLang="en-US" sz="1100" dirty="0">
                          <a:latin typeface="Times New Roman" panose="02020603050405020304" pitchFamily="18" charset="0"/>
                          <a:ea typeface="黑体" panose="02010609060101010101" pitchFamily="49" charset="-122"/>
                        </a:rPr>
                        <a:t>加勒比海一美国大西洋海岸</a:t>
                      </a:r>
                    </a:p>
                  </a:txBody>
                  <a:tcPr anchor="ctr"/>
                </a:tc>
                <a:tc>
                  <a:txBody>
                    <a:bodyPr/>
                    <a:lstStyle/>
                    <a:p>
                      <a:pPr algn="ct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阿鲁巴岛一 纽约</a:t>
                      </a:r>
                    </a:p>
                  </a:txBody>
                  <a:tcPr anchor="ctr"/>
                </a:tc>
                <a:extLst>
                  <a:ext uri="{0D108BD9-81ED-4DB2-BD59-A6C34878D82A}">
                    <a16:rowId xmlns="" xmlns:a16="http://schemas.microsoft.com/office/drawing/2014/main" val="10003"/>
                  </a:ext>
                </a:extLst>
              </a:tr>
              <a:tr h="204261">
                <a:tc>
                  <a:txBody>
                    <a:bodyPr/>
                    <a:lstStyle/>
                    <a:p>
                      <a:pPr algn="ctr"/>
                      <a:r>
                        <a:rPr lang="en-US" altLang="zh-CN" sz="1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TC5</a:t>
                      </a:r>
                    </a:p>
                  </a:txBody>
                  <a:tcPr anchor="ctr"/>
                </a:tc>
                <a:tc>
                  <a:txBody>
                    <a:bodyPr/>
                    <a:lstStyle/>
                    <a:p>
                      <a:pPr algn="ctr"/>
                      <a:r>
                        <a:rPr lang="en-US" altLang="zh-CN" sz="1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55000</a:t>
                      </a:r>
                      <a:r>
                        <a:rPr lang="zh-CN" altLang="en-US" sz="1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公吨</a:t>
                      </a:r>
                      <a:r>
                        <a:rPr lang="en-US" altLang="zh-CN" sz="1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CPP/UNL</a:t>
                      </a:r>
                      <a:r>
                        <a:rPr lang="zh-CN" altLang="en-US" sz="1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石脑油冷凝物</a:t>
                      </a:r>
                    </a:p>
                  </a:txBody>
                  <a:tcPr anchor="ctr"/>
                </a:tc>
                <a:tc>
                  <a:txBody>
                    <a:bodyPr/>
                    <a:lstStyle/>
                    <a:p>
                      <a:pPr algn="ctr"/>
                      <a:r>
                        <a:rPr lang="zh-CN" altLang="en-US" sz="1100" dirty="0">
                          <a:solidFill>
                            <a:srgbClr val="C00000"/>
                          </a:solidFill>
                          <a:latin typeface="Times New Roman" panose="02020603050405020304" pitchFamily="18" charset="0"/>
                          <a:ea typeface="黑体" panose="02010609060101010101" pitchFamily="49" charset="-122"/>
                        </a:rPr>
                        <a:t>中东海湾一日本</a:t>
                      </a:r>
                    </a:p>
                  </a:txBody>
                  <a:tcPr anchor="ctr"/>
                </a:tc>
                <a:tc>
                  <a:txBody>
                    <a:bodyPr/>
                    <a:lstStyle/>
                    <a:p>
                      <a:pPr algn="ctr"/>
                      <a:r>
                        <a:rPr lang="zh-CN" altLang="en-US" sz="1100" dirty="0">
                          <a:solidFill>
                            <a:srgbClr val="C00000"/>
                          </a:solidFill>
                          <a:latin typeface="Times New Roman" panose="02020603050405020304" pitchFamily="18" charset="0"/>
                          <a:ea typeface="黑体" panose="02010609060101010101" pitchFamily="49" charset="-122"/>
                        </a:rPr>
                        <a:t>拉斯坦努拉一横滨</a:t>
                      </a:r>
                    </a:p>
                  </a:txBody>
                  <a:tcPr anchor="ctr"/>
                </a:tc>
                <a:extLst>
                  <a:ext uri="{0D108BD9-81ED-4DB2-BD59-A6C34878D82A}">
                    <a16:rowId xmlns="" xmlns:a16="http://schemas.microsoft.com/office/drawing/2014/main" val="10004"/>
                  </a:ext>
                </a:extLst>
              </a:tr>
              <a:tr h="238725">
                <a:tc>
                  <a:txBody>
                    <a:bodyP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TC6</a:t>
                      </a:r>
                    </a:p>
                  </a:txBody>
                  <a:tcPr anchor="ctr"/>
                </a:tc>
                <a:tc>
                  <a:txBody>
                    <a:bodyP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30000</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公吨</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CPP/UNL</a:t>
                      </a:r>
                      <a:endParaRPr lang="zh-CN" altLang="en-US" sz="11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阿尔及利亚</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马赛高商</a:t>
                      </a:r>
                    </a:p>
                  </a:txBody>
                  <a:tcPr anchor="ctr"/>
                </a:tc>
                <a:tc>
                  <a:txBody>
                    <a:bodyPr/>
                    <a:lstStyle/>
                    <a:p>
                      <a:pPr algn="ctr"/>
                      <a:r>
                        <a:rPr lang="zh-CN" altLang="en-US" sz="1100" dirty="0">
                          <a:latin typeface="Times New Roman" panose="02020603050405020304" pitchFamily="18" charset="0"/>
                          <a:ea typeface="黑体" panose="02010609060101010101" pitchFamily="49" charset="-122"/>
                        </a:rPr>
                        <a:t>斯基克达一拉瓦拉</a:t>
                      </a:r>
                    </a:p>
                  </a:txBody>
                  <a:tcPr anchor="ctr"/>
                </a:tc>
                <a:extLst>
                  <a:ext uri="{0D108BD9-81ED-4DB2-BD59-A6C34878D82A}">
                    <a16:rowId xmlns="" xmlns:a16="http://schemas.microsoft.com/office/drawing/2014/main" val="10005"/>
                  </a:ext>
                </a:extLst>
              </a:tr>
              <a:tr h="314643">
                <a:tc>
                  <a:txBody>
                    <a:bodyP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TC8</a:t>
                      </a:r>
                    </a:p>
                  </a:txBody>
                  <a:tcPr anchor="ctr"/>
                </a:tc>
                <a:tc>
                  <a:txBody>
                    <a:bodyP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65000</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公吨</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CPP/UNL</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蒸馏中间物</a:t>
                      </a:r>
                    </a:p>
                  </a:txBody>
                  <a:tcPr anchor="ctr"/>
                </a:tc>
                <a:tc>
                  <a:txBody>
                    <a:bodyPr/>
                    <a:lstStyle/>
                    <a:p>
                      <a:pPr algn="ct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中东海湾一英国</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欧洲大陆</a:t>
                      </a:r>
                    </a:p>
                  </a:txBody>
                  <a:tcPr anchor="ctr"/>
                </a:tc>
                <a:tc>
                  <a:txBody>
                    <a:bodyPr/>
                    <a:lstStyle/>
                    <a:p>
                      <a:pPr algn="ctr"/>
                      <a:r>
                        <a:rPr lang="zh-CN" altLang="en-US" sz="1100" dirty="0">
                          <a:latin typeface="Times New Roman" panose="02020603050405020304" pitchFamily="18" charset="0"/>
                          <a:ea typeface="黑体" panose="02010609060101010101" pitchFamily="49" charset="-122"/>
                        </a:rPr>
                        <a:t>朱拜勒一鹿特丹港市</a:t>
                      </a:r>
                    </a:p>
                  </a:txBody>
                  <a:tcPr anchor="ctr"/>
                </a:tc>
                <a:extLst>
                  <a:ext uri="{0D108BD9-81ED-4DB2-BD59-A6C34878D82A}">
                    <a16:rowId xmlns="" xmlns:a16="http://schemas.microsoft.com/office/drawing/2014/main" val="10006"/>
                  </a:ext>
                </a:extLst>
              </a:tr>
              <a:tr h="314960">
                <a:tc>
                  <a:txBody>
                    <a:bodyP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TC9</a:t>
                      </a:r>
                    </a:p>
                  </a:txBody>
                  <a:tcPr anchor="ctr"/>
                </a:tc>
                <a:tc>
                  <a:txBody>
                    <a:bodyP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22000</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公吨</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CPP/UNL</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蒸馏中间物</a:t>
                      </a:r>
                    </a:p>
                  </a:txBody>
                  <a:tcPr anchor="ctr"/>
                </a:tc>
                <a:tc>
                  <a:txBody>
                    <a:bodyPr/>
                    <a:lstStyle/>
                    <a:p>
                      <a:pPr algn="ct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波罗的海一英国</a:t>
                      </a: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欧洲大陆</a:t>
                      </a:r>
                    </a:p>
                  </a:txBody>
                  <a:tcPr anchor="ctr"/>
                </a:tc>
                <a:tc>
                  <a:txBody>
                    <a:bodyPr/>
                    <a:lstStyle/>
                    <a:p>
                      <a:pPr algn="ctr"/>
                      <a:r>
                        <a:rPr lang="zh-CN" altLang="en-US" sz="1100" dirty="0">
                          <a:latin typeface="Times New Roman" panose="02020603050405020304" pitchFamily="18" charset="0"/>
                          <a:ea typeface="黑体" panose="02010609060101010101" pitchFamily="49" charset="-122"/>
                        </a:rPr>
                        <a:t>文茨皮尔斯一阿勒佛尔</a:t>
                      </a:r>
                    </a:p>
                  </a:txBody>
                  <a:tcPr anchor="ctr"/>
                </a:tc>
                <a:extLst>
                  <a:ext uri="{0D108BD9-81ED-4DB2-BD59-A6C34878D82A}">
                    <a16:rowId xmlns="" xmlns:a16="http://schemas.microsoft.com/office/drawing/2014/main" val="10007"/>
                  </a:ext>
                </a:extLst>
              </a:tr>
            </a:tbl>
          </a:graphicData>
        </a:graphic>
      </p:graphicFrame>
      <p:sp>
        <p:nvSpPr>
          <p:cNvPr id="5" name="矩形 4"/>
          <p:cNvSpPr/>
          <p:nvPr/>
        </p:nvSpPr>
        <p:spPr>
          <a:xfrm>
            <a:off x="2001520" y="1937385"/>
            <a:ext cx="2700020" cy="245110"/>
          </a:xfrm>
          <a:prstGeom prst="rect">
            <a:avLst/>
          </a:prstGeom>
        </p:spPr>
        <p:txBody>
          <a:bodyPr wrap="square">
            <a:spAutoFit/>
          </a:bodyPr>
          <a:lstStyle/>
          <a:p>
            <a:r>
              <a:rPr lang="zh-CN" altLang="en-US" sz="1000" b="1" dirty="0">
                <a:latin typeface="Times New Roman" panose="02020603050405020304" pitchFamily="18" charset="0"/>
                <a:ea typeface="黑体" panose="02010609060101010101" pitchFamily="49" charset="-122"/>
                <a:cs typeface="Times New Roman" panose="02020603050405020304" pitchFamily="18" charset="0"/>
              </a:rPr>
              <a:t>波罗的海成品油运费指数</a:t>
            </a:r>
            <a:r>
              <a:rPr lang="en-US" altLang="zh-CN" sz="1000" b="1" dirty="0">
                <a:latin typeface="Times New Roman" panose="02020603050405020304" pitchFamily="18" charset="0"/>
                <a:ea typeface="黑体" panose="02010609060101010101" pitchFamily="49" charset="-122"/>
                <a:cs typeface="Times New Roman" panose="02020603050405020304" pitchFamily="18" charset="0"/>
              </a:rPr>
              <a:t>(BCT1)</a:t>
            </a:r>
            <a:r>
              <a:rPr lang="zh-CN" altLang="en-US" sz="1000" b="1" dirty="0">
                <a:latin typeface="Times New Roman" panose="02020603050405020304" pitchFamily="18" charset="0"/>
                <a:ea typeface="黑体" panose="02010609060101010101" pitchFamily="49" charset="-122"/>
                <a:cs typeface="Times New Roman" panose="02020603050405020304" pitchFamily="18" charset="0"/>
              </a:rPr>
              <a:t>航线定义表</a:t>
            </a:r>
          </a:p>
        </p:txBody>
      </p:sp>
      <p:sp>
        <p:nvSpPr>
          <p:cNvPr id="6" name="流程图: 联系 5">
            <a:hlinkClick r:id="rId4" action="ppaction://hlinksldjump"/>
          </p:cNvPr>
          <p:cNvSpPr/>
          <p:nvPr/>
        </p:nvSpPr>
        <p:spPr>
          <a:xfrm>
            <a:off x="6412394" y="4311907"/>
            <a:ext cx="288032" cy="288032"/>
          </a:xfrm>
          <a:prstGeom prst="flowChartConnector">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1048613"/>
          <p:cNvSpPr txBox="1"/>
          <p:nvPr/>
        </p:nvSpPr>
        <p:spPr>
          <a:xfrm>
            <a:off x="316068" y="27407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272844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65268" y="670946"/>
            <a:ext cx="369697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波罗的海成品油运费指数</a:t>
            </a:r>
            <a:r>
              <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——BCTI</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指数</a:t>
            </a:r>
            <a:r>
              <a:rPr lang="en-US" altLang="zh-CN" sz="1600" b="1" dirty="0">
                <a:gradFill>
                  <a:gsLst>
                    <a:gs pos="0">
                      <a:srgbClr val="E30000"/>
                    </a:gs>
                    <a:gs pos="100000">
                      <a:srgbClr val="760303"/>
                    </a:gs>
                  </a:gsLst>
                  <a:lin scaled="0"/>
                </a:gradFill>
                <a:ea typeface="黑体" panose="02010609060101010101" pitchFamily="49" charset="-122"/>
                <a:cs typeface="Arial" panose="020B0604020202020204" pitchFamily="34" charset="0"/>
              </a:rPr>
              <a:t> </a:t>
            </a:r>
          </a:p>
        </p:txBody>
      </p:sp>
      <p:sp>
        <p:nvSpPr>
          <p:cNvPr id="6" name="流程图: 联系 5">
            <a:hlinkClick r:id="rId3" action="ppaction://hlinksldjump"/>
          </p:cNvPr>
          <p:cNvSpPr/>
          <p:nvPr/>
        </p:nvSpPr>
        <p:spPr>
          <a:xfrm>
            <a:off x="6412394" y="4311907"/>
            <a:ext cx="288032" cy="288032"/>
          </a:xfrm>
          <a:prstGeom prst="flowChartConnector">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1048613"/>
          <p:cNvSpPr txBox="1"/>
          <p:nvPr/>
        </p:nvSpPr>
        <p:spPr>
          <a:xfrm>
            <a:off x="316068" y="27407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9" y="976485"/>
            <a:ext cx="6779731" cy="3736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5807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1324005" y="1195695"/>
          <a:ext cx="4104456" cy="936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组合 4"/>
          <p:cNvGrpSpPr/>
          <p:nvPr/>
        </p:nvGrpSpPr>
        <p:grpSpPr>
          <a:xfrm>
            <a:off x="467271" y="2363186"/>
            <a:ext cx="5610013" cy="1753029"/>
            <a:chOff x="3390380" y="531823"/>
            <a:chExt cx="2081621" cy="1248973"/>
          </a:xfrm>
          <a:scene3d>
            <a:camera prst="orthographicFront"/>
            <a:lightRig rig="flat" dir="t"/>
          </a:scene3d>
        </p:grpSpPr>
        <p:sp>
          <p:nvSpPr>
            <p:cNvPr id="6" name="矩形 5"/>
            <p:cNvSpPr/>
            <p:nvPr/>
          </p:nvSpPr>
          <p:spPr>
            <a:xfrm>
              <a:off x="3390380" y="531823"/>
              <a:ext cx="2081621" cy="1248973"/>
            </a:xfrm>
            <a:prstGeom prst="rect">
              <a:avLst/>
            </a:prstGeom>
            <a:sp3d prstMaterial="dkEdge">
              <a:bevelT w="8200" h="38100"/>
            </a:sp3d>
          </p:spPr>
          <p:style>
            <a:lnRef idx="0">
              <a:schemeClr val="lt1">
                <a:hueOff val="0"/>
                <a:satOff val="0"/>
                <a:lumOff val="0"/>
                <a:alphaOff val="0"/>
              </a:schemeClr>
            </a:lnRef>
            <a:fillRef idx="2">
              <a:schemeClr val="accent1">
                <a:alpha val="90000"/>
                <a:hueOff val="0"/>
                <a:satOff val="0"/>
                <a:lumOff val="0"/>
                <a:alphaOff val="-39995"/>
              </a:schemeClr>
            </a:fillRef>
            <a:effectRef idx="1">
              <a:schemeClr val="accent1">
                <a:alpha val="90000"/>
                <a:hueOff val="0"/>
                <a:satOff val="0"/>
                <a:lumOff val="0"/>
                <a:alphaOff val="-39995"/>
              </a:schemeClr>
            </a:effectRef>
            <a:fontRef idx="minor">
              <a:schemeClr val="dk1"/>
            </a:fontRef>
          </p:style>
        </p:sp>
        <p:sp>
          <p:nvSpPr>
            <p:cNvPr id="7" name="矩形 6"/>
            <p:cNvSpPr/>
            <p:nvPr/>
          </p:nvSpPr>
          <p:spPr>
            <a:xfrm>
              <a:off x="3390380" y="531823"/>
              <a:ext cx="2081621" cy="1248973"/>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53340" tIns="53340" rIns="53340" bIns="53340" numCol="1" spcCol="1270" anchor="ctr" anchorCtr="0">
              <a:noAutofit/>
            </a:bodyPr>
            <a:lstStyle/>
            <a:p>
              <a:pPr lvl="0" algn="ctr" defTabSz="622300" rtl="0">
                <a:lnSpc>
                  <a:spcPct val="150000"/>
                </a:lnSpc>
                <a:spcBef>
                  <a:spcPct val="0"/>
                </a:spcBef>
                <a:spcAft>
                  <a:spcPct val="35000"/>
                </a:spcAft>
              </a:pPr>
              <a:r>
                <a:rPr lang="zh-CN" altLang="en-US"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波罗的海油轮运费指数</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(BCTI</a:t>
              </a:r>
              <a:r>
                <a:rPr lang="zh-CN" altLang="en-US"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与</a:t>
              </a:r>
              <a:r>
                <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BDTI)</a:t>
              </a:r>
              <a:r>
                <a:rPr lang="zh-CN" altLang="en-US"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季节性特别明显</a:t>
              </a:r>
              <a:endParaRPr lang="en-US" altLang="zh-CN" sz="1600"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endParaRPr>
            </a:p>
            <a:p>
              <a:pPr lvl="0" algn="ctr" defTabSz="622300">
                <a:lnSpc>
                  <a:spcPct val="150000"/>
                </a:lnSpc>
                <a:spcAft>
                  <a:spcPct val="35000"/>
                </a:spcAft>
              </a:pPr>
              <a:r>
                <a:rPr lang="zh-CN" altLang="en-US" sz="1400" b="0" i="0" kern="1200" baseline="0" dirty="0">
                  <a:latin typeface="Times New Roman" panose="02020603050405020304" pitchFamily="18" charset="0"/>
                  <a:ea typeface="黑体" panose="02010609060101010101" pitchFamily="49" charset="-122"/>
                  <a:cs typeface="Times New Roman" panose="02020603050405020304" pitchFamily="18" charset="0"/>
                </a:rPr>
                <a:t>原油和蒸馏油产品的需求在美国每年都会呈现不同的“升温” 和“驱使”阶段。干散货市场需求由钢铁产业驱动，并且程度弱于油轮</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市场，油轮市场运费的季节性特征明显</a:t>
              </a:r>
            </a:p>
          </p:txBody>
        </p:sp>
      </p:grpSp>
      <p:sp>
        <p:nvSpPr>
          <p:cNvPr id="9" name="TextBox 1048613"/>
          <p:cNvSpPr txBox="1"/>
          <p:nvPr/>
        </p:nvSpPr>
        <p:spPr>
          <a:xfrm>
            <a:off x="272253" y="664596"/>
            <a:ext cx="349250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波罗的海原油运费指数</a:t>
            </a:r>
            <a:r>
              <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——BDTI</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指数</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10" name="流程图: 联系 9">
            <a:hlinkClick r:id="rId8" action="ppaction://hlinksldjump"/>
          </p:cNvPr>
          <p:cNvSpPr/>
          <p:nvPr/>
        </p:nvSpPr>
        <p:spPr>
          <a:xfrm>
            <a:off x="6412394" y="4311907"/>
            <a:ext cx="288032" cy="288032"/>
          </a:xfrm>
          <a:prstGeom prst="flowChartConnector">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48613"/>
          <p:cNvSpPr txBox="1"/>
          <p:nvPr/>
        </p:nvSpPr>
        <p:spPr>
          <a:xfrm>
            <a:off x="316068" y="27407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906724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48613"/>
          <p:cNvSpPr txBox="1"/>
          <p:nvPr/>
        </p:nvSpPr>
        <p:spPr>
          <a:xfrm>
            <a:off x="272253" y="664596"/>
            <a:ext cx="349250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波罗的海原油运费指数</a:t>
            </a:r>
            <a:r>
              <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——BDTI</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指数</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10" name="流程图: 联系 9">
            <a:hlinkClick r:id="rId3" action="ppaction://hlinksldjump"/>
          </p:cNvPr>
          <p:cNvSpPr/>
          <p:nvPr/>
        </p:nvSpPr>
        <p:spPr>
          <a:xfrm>
            <a:off x="6412394" y="4311907"/>
            <a:ext cx="288032" cy="288032"/>
          </a:xfrm>
          <a:prstGeom prst="flowChartConnector">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48613"/>
          <p:cNvSpPr txBox="1"/>
          <p:nvPr/>
        </p:nvSpPr>
        <p:spPr>
          <a:xfrm>
            <a:off x="316068" y="27407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1128320517"/>
              </p:ext>
            </p:extLst>
          </p:nvPr>
        </p:nvGraphicFramePr>
        <p:xfrm>
          <a:off x="395139" y="985888"/>
          <a:ext cx="5896675" cy="3738958"/>
        </p:xfrm>
        <a:graphic>
          <a:graphicData uri="http://schemas.openxmlformats.org/drawingml/2006/table">
            <a:tbl>
              <a:tblPr>
                <a:tableStyleId>{5C22544A-7EE6-4342-B048-85BDC9FD1C3A}</a:tableStyleId>
              </a:tblPr>
              <a:tblGrid>
                <a:gridCol w="655340">
                  <a:extLst>
                    <a:ext uri="{9D8B030D-6E8A-4147-A177-3AD203B41FA5}">
                      <a16:colId xmlns="" xmlns:a16="http://schemas.microsoft.com/office/drawing/2014/main" val="20000"/>
                    </a:ext>
                  </a:extLst>
                </a:gridCol>
                <a:gridCol w="936104">
                  <a:extLst>
                    <a:ext uri="{9D8B030D-6E8A-4147-A177-3AD203B41FA5}">
                      <a16:colId xmlns="" xmlns:a16="http://schemas.microsoft.com/office/drawing/2014/main" val="20001"/>
                    </a:ext>
                  </a:extLst>
                </a:gridCol>
                <a:gridCol w="3591552">
                  <a:extLst>
                    <a:ext uri="{9D8B030D-6E8A-4147-A177-3AD203B41FA5}">
                      <a16:colId xmlns="" xmlns:a16="http://schemas.microsoft.com/office/drawing/2014/main" val="20002"/>
                    </a:ext>
                  </a:extLst>
                </a:gridCol>
                <a:gridCol w="713679">
                  <a:extLst>
                    <a:ext uri="{9D8B030D-6E8A-4147-A177-3AD203B41FA5}">
                      <a16:colId xmlns="" xmlns:a16="http://schemas.microsoft.com/office/drawing/2014/main" val="20003"/>
                    </a:ext>
                  </a:extLst>
                </a:gridCol>
              </a:tblGrid>
              <a:tr h="171283">
                <a:tc>
                  <a:txBody>
                    <a:bodyPr/>
                    <a:lstStyle/>
                    <a:p>
                      <a:pPr algn="ctr" fontAlgn="ctr">
                        <a:lnSpc>
                          <a:spcPct val="120000"/>
                        </a:lnSpc>
                      </a:pPr>
                      <a:r>
                        <a:rPr lang="zh-CN" altLang="en-US" sz="1000" b="1" u="none" strike="noStrike" dirty="0">
                          <a:effectLst/>
                          <a:latin typeface="Times New Roman" pitchFamily="18" charset="0"/>
                          <a:cs typeface="Times New Roman" pitchFamily="18" charset="0"/>
                        </a:rPr>
                        <a:t>航线</a:t>
                      </a:r>
                      <a:endParaRPr lang="zh-CN" altLang="en-US" sz="1000" b="1" i="0" u="none" strike="noStrike" dirty="0">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大宗商品</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往返地</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载重</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extLst>
                  <a:ext uri="{0D108BD9-81ED-4DB2-BD59-A6C34878D82A}">
                    <a16:rowId xmlns="" xmlns:a16="http://schemas.microsoft.com/office/drawing/2014/main" val="10000"/>
                  </a:ext>
                </a:extLst>
              </a:tr>
              <a:tr h="171283">
                <a:tc>
                  <a:txBody>
                    <a:bodyPr/>
                    <a:lstStyle/>
                    <a:p>
                      <a:pPr algn="ctr" fontAlgn="ctr">
                        <a:lnSpc>
                          <a:spcPct val="120000"/>
                        </a:lnSpc>
                      </a:pPr>
                      <a:r>
                        <a:rPr lang="en-US" sz="1000" b="1" u="none" strike="noStrike">
                          <a:effectLst/>
                          <a:latin typeface="Times New Roman" pitchFamily="18" charset="0"/>
                          <a:cs typeface="Times New Roman" pitchFamily="18" charset="0"/>
                        </a:rPr>
                        <a:t>TD1</a:t>
                      </a:r>
                      <a:endParaRPr 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原油</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中东波斯湾</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美湾</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拉斯坦努拉</a:t>
                      </a:r>
                      <a:r>
                        <a:rPr lang="en-US" altLang="zh-CN" sz="1000" b="1" u="none" strike="noStrike">
                          <a:effectLst/>
                          <a:latin typeface="Times New Roman" pitchFamily="18" charset="0"/>
                          <a:cs typeface="Times New Roman" pitchFamily="18" charset="0"/>
                        </a:rPr>
                        <a:t>-</a:t>
                      </a:r>
                      <a:r>
                        <a:rPr lang="en-US" sz="1000" b="1" u="none" strike="noStrike">
                          <a:effectLst/>
                          <a:latin typeface="Times New Roman" pitchFamily="18" charset="0"/>
                          <a:cs typeface="Times New Roman" pitchFamily="18" charset="0"/>
                        </a:rPr>
                        <a:t>Loop)</a:t>
                      </a:r>
                      <a:endParaRPr 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en-US" altLang="zh-CN" sz="1000" b="1" u="none" strike="noStrike">
                          <a:effectLst/>
                          <a:latin typeface="Times New Roman" pitchFamily="18" charset="0"/>
                          <a:cs typeface="Times New Roman" pitchFamily="18" charset="0"/>
                        </a:rPr>
                        <a:t>280,000</a:t>
                      </a:r>
                      <a:r>
                        <a:rPr lang="zh-CN" altLang="en-US" sz="1000" b="1" u="none" strike="noStrike">
                          <a:effectLst/>
                          <a:latin typeface="Times New Roman" pitchFamily="18" charset="0"/>
                          <a:cs typeface="Times New Roman" pitchFamily="18" charset="0"/>
                        </a:rPr>
                        <a:t>吨</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extLst>
                  <a:ext uri="{0D108BD9-81ED-4DB2-BD59-A6C34878D82A}">
                    <a16:rowId xmlns="" xmlns:a16="http://schemas.microsoft.com/office/drawing/2014/main" val="10001"/>
                  </a:ext>
                </a:extLst>
              </a:tr>
              <a:tr h="171283">
                <a:tc>
                  <a:txBody>
                    <a:bodyPr/>
                    <a:lstStyle/>
                    <a:p>
                      <a:pPr algn="ctr" fontAlgn="ctr">
                        <a:lnSpc>
                          <a:spcPct val="120000"/>
                        </a:lnSpc>
                      </a:pPr>
                      <a:r>
                        <a:rPr lang="en-US" sz="1000" b="1" u="none" strike="noStrike">
                          <a:effectLst/>
                          <a:latin typeface="Times New Roman" pitchFamily="18" charset="0"/>
                          <a:cs typeface="Times New Roman" pitchFamily="18" charset="0"/>
                        </a:rPr>
                        <a:t>TD2</a:t>
                      </a:r>
                      <a:endParaRPr 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原油</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中东波斯湾</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新加坡</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拉斯坦努拉</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新加坡</a:t>
                      </a:r>
                      <a:r>
                        <a:rPr lang="en-US" altLang="zh-CN" sz="1000" b="1" u="none" strike="noStrike">
                          <a:effectLst/>
                          <a:latin typeface="Times New Roman" pitchFamily="18" charset="0"/>
                          <a:cs typeface="Times New Roman" pitchFamily="18" charset="0"/>
                        </a:rPr>
                        <a:t>)</a:t>
                      </a:r>
                      <a:endParaRPr lang="en-US" altLang="zh-CN"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en-US" altLang="zh-CN" sz="1000" b="1" u="none" strike="noStrike">
                          <a:effectLst/>
                          <a:latin typeface="Times New Roman" pitchFamily="18" charset="0"/>
                          <a:cs typeface="Times New Roman" pitchFamily="18" charset="0"/>
                        </a:rPr>
                        <a:t>260,000</a:t>
                      </a:r>
                      <a:r>
                        <a:rPr lang="zh-CN" altLang="en-US" sz="1000" b="1" u="none" strike="noStrike">
                          <a:effectLst/>
                          <a:latin typeface="Times New Roman" pitchFamily="18" charset="0"/>
                          <a:cs typeface="Times New Roman" pitchFamily="18" charset="0"/>
                        </a:rPr>
                        <a:t>吨</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extLst>
                  <a:ext uri="{0D108BD9-81ED-4DB2-BD59-A6C34878D82A}">
                    <a16:rowId xmlns="" xmlns:a16="http://schemas.microsoft.com/office/drawing/2014/main" val="10002"/>
                  </a:ext>
                </a:extLst>
              </a:tr>
              <a:tr h="171283">
                <a:tc>
                  <a:txBody>
                    <a:bodyPr/>
                    <a:lstStyle/>
                    <a:p>
                      <a:pPr algn="ctr" fontAlgn="ctr">
                        <a:lnSpc>
                          <a:spcPct val="120000"/>
                        </a:lnSpc>
                      </a:pPr>
                      <a:r>
                        <a:rPr lang="en-US" sz="1000" b="1" u="none" strike="noStrike">
                          <a:effectLst/>
                          <a:latin typeface="Times New Roman" pitchFamily="18" charset="0"/>
                          <a:cs typeface="Times New Roman" pitchFamily="18" charset="0"/>
                        </a:rPr>
                        <a:t>TD3C</a:t>
                      </a:r>
                      <a:endParaRPr 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原油</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中东波斯湾</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中国</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拉斯坦努拉</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宁波</a:t>
                      </a:r>
                      <a:r>
                        <a:rPr lang="en-US" altLang="zh-CN" sz="1000" b="1" u="none" strike="noStrike">
                          <a:effectLst/>
                          <a:latin typeface="Times New Roman" pitchFamily="18" charset="0"/>
                          <a:cs typeface="Times New Roman" pitchFamily="18" charset="0"/>
                        </a:rPr>
                        <a:t>)</a:t>
                      </a:r>
                      <a:endParaRPr lang="en-US" altLang="zh-CN"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en-US" altLang="zh-CN" sz="1000" b="1" u="none" strike="noStrike">
                          <a:effectLst/>
                          <a:latin typeface="Times New Roman" pitchFamily="18" charset="0"/>
                          <a:cs typeface="Times New Roman" pitchFamily="18" charset="0"/>
                        </a:rPr>
                        <a:t>260,000</a:t>
                      </a:r>
                      <a:r>
                        <a:rPr lang="zh-CN" altLang="en-US" sz="1000" b="1" u="none" strike="noStrike">
                          <a:effectLst/>
                          <a:latin typeface="Times New Roman" pitchFamily="18" charset="0"/>
                          <a:cs typeface="Times New Roman" pitchFamily="18" charset="0"/>
                        </a:rPr>
                        <a:t>吨</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extLst>
                  <a:ext uri="{0D108BD9-81ED-4DB2-BD59-A6C34878D82A}">
                    <a16:rowId xmlns="" xmlns:a16="http://schemas.microsoft.com/office/drawing/2014/main" val="10003"/>
                  </a:ext>
                </a:extLst>
              </a:tr>
              <a:tr h="171283">
                <a:tc>
                  <a:txBody>
                    <a:bodyPr/>
                    <a:lstStyle/>
                    <a:p>
                      <a:pPr algn="ctr" fontAlgn="ctr">
                        <a:lnSpc>
                          <a:spcPct val="120000"/>
                        </a:lnSpc>
                      </a:pPr>
                      <a:r>
                        <a:rPr lang="en-US" sz="1000" b="1" u="none" strike="noStrike">
                          <a:effectLst/>
                          <a:latin typeface="Times New Roman" pitchFamily="18" charset="0"/>
                          <a:cs typeface="Times New Roman" pitchFamily="18" charset="0"/>
                        </a:rPr>
                        <a:t>TD6</a:t>
                      </a:r>
                      <a:endParaRPr 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dirty="0">
                          <a:effectLst/>
                          <a:latin typeface="Times New Roman" pitchFamily="18" charset="0"/>
                          <a:cs typeface="Times New Roman" pitchFamily="18" charset="0"/>
                        </a:rPr>
                        <a:t>原油</a:t>
                      </a:r>
                      <a:endParaRPr lang="zh-CN" altLang="en-US" sz="1000" b="1" i="0" u="none" strike="noStrike" dirty="0">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黑海</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地中海诺</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沃西比尔斯克</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阿古斯塔</a:t>
                      </a:r>
                      <a:r>
                        <a:rPr lang="en-US" altLang="zh-CN" sz="1000" b="1" u="none" strike="noStrike">
                          <a:effectLst/>
                          <a:latin typeface="Times New Roman" pitchFamily="18" charset="0"/>
                          <a:cs typeface="Times New Roman" pitchFamily="18" charset="0"/>
                        </a:rPr>
                        <a:t>)</a:t>
                      </a:r>
                      <a:endParaRPr lang="en-US" altLang="zh-CN"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en-US" altLang="zh-CN" sz="1000" b="1" u="none" strike="noStrike">
                          <a:effectLst/>
                          <a:latin typeface="Times New Roman" pitchFamily="18" charset="0"/>
                          <a:cs typeface="Times New Roman" pitchFamily="18" charset="0"/>
                        </a:rPr>
                        <a:t>135,000</a:t>
                      </a:r>
                      <a:r>
                        <a:rPr lang="zh-CN" altLang="en-US" sz="1000" b="1" u="none" strike="noStrike">
                          <a:effectLst/>
                          <a:latin typeface="Times New Roman" pitchFamily="18" charset="0"/>
                          <a:cs typeface="Times New Roman" pitchFamily="18" charset="0"/>
                        </a:rPr>
                        <a:t>吨</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extLst>
                  <a:ext uri="{0D108BD9-81ED-4DB2-BD59-A6C34878D82A}">
                    <a16:rowId xmlns="" xmlns:a16="http://schemas.microsoft.com/office/drawing/2014/main" val="10004"/>
                  </a:ext>
                </a:extLst>
              </a:tr>
              <a:tr h="171283">
                <a:tc>
                  <a:txBody>
                    <a:bodyPr/>
                    <a:lstStyle/>
                    <a:p>
                      <a:pPr algn="ctr" fontAlgn="ctr">
                        <a:lnSpc>
                          <a:spcPct val="120000"/>
                        </a:lnSpc>
                      </a:pPr>
                      <a:r>
                        <a:rPr lang="en-US" sz="1000" b="1" u="none" strike="noStrike">
                          <a:effectLst/>
                          <a:latin typeface="Times New Roman" pitchFamily="18" charset="0"/>
                          <a:cs typeface="Times New Roman" pitchFamily="18" charset="0"/>
                        </a:rPr>
                        <a:t>TD7</a:t>
                      </a:r>
                      <a:endParaRPr 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原油</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北海</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欧洲大陆</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霍德角</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威廉港</a:t>
                      </a:r>
                      <a:r>
                        <a:rPr lang="en-US" altLang="zh-CN" sz="1000" b="1" u="none" strike="noStrike">
                          <a:effectLst/>
                          <a:latin typeface="Times New Roman" pitchFamily="18" charset="0"/>
                          <a:cs typeface="Times New Roman" pitchFamily="18" charset="0"/>
                        </a:rPr>
                        <a:t>)</a:t>
                      </a:r>
                      <a:endParaRPr lang="en-US" altLang="zh-CN"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en-US" altLang="zh-CN" sz="1000" b="1" u="none" strike="noStrike">
                          <a:effectLst/>
                          <a:latin typeface="Times New Roman" pitchFamily="18" charset="0"/>
                          <a:cs typeface="Times New Roman" pitchFamily="18" charset="0"/>
                        </a:rPr>
                        <a:t>80,000</a:t>
                      </a:r>
                      <a:r>
                        <a:rPr lang="zh-CN" altLang="en-US" sz="1000" b="1" u="none" strike="noStrike">
                          <a:effectLst/>
                          <a:latin typeface="Times New Roman" pitchFamily="18" charset="0"/>
                          <a:cs typeface="Times New Roman" pitchFamily="18" charset="0"/>
                        </a:rPr>
                        <a:t>吨</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extLst>
                  <a:ext uri="{0D108BD9-81ED-4DB2-BD59-A6C34878D82A}">
                    <a16:rowId xmlns="" xmlns:a16="http://schemas.microsoft.com/office/drawing/2014/main" val="10005"/>
                  </a:ext>
                </a:extLst>
              </a:tr>
              <a:tr h="171283">
                <a:tc>
                  <a:txBody>
                    <a:bodyPr/>
                    <a:lstStyle/>
                    <a:p>
                      <a:pPr algn="ctr" fontAlgn="ctr">
                        <a:lnSpc>
                          <a:spcPct val="120000"/>
                        </a:lnSpc>
                      </a:pPr>
                      <a:r>
                        <a:rPr lang="en-US" sz="1000" b="1" u="none" strike="noStrike">
                          <a:effectLst/>
                          <a:latin typeface="Times New Roman" pitchFamily="18" charset="0"/>
                          <a:cs typeface="Times New Roman" pitchFamily="18" charset="0"/>
                        </a:rPr>
                        <a:t>TD8</a:t>
                      </a:r>
                      <a:endParaRPr 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dirty="0">
                          <a:effectLst/>
                          <a:latin typeface="Times New Roman" pitchFamily="18" charset="0"/>
                          <a:cs typeface="Times New Roman" pitchFamily="18" charset="0"/>
                        </a:rPr>
                        <a:t>原油或者加热到</a:t>
                      </a:r>
                      <a:r>
                        <a:rPr lang="en-US" altLang="zh-CN" sz="1000" b="1" u="none" strike="noStrike" dirty="0">
                          <a:effectLst/>
                          <a:latin typeface="Times New Roman" pitchFamily="18" charset="0"/>
                          <a:cs typeface="Times New Roman" pitchFamily="18" charset="0"/>
                        </a:rPr>
                        <a:t>135F</a:t>
                      </a:r>
                      <a:r>
                        <a:rPr lang="zh-CN" altLang="en-US" sz="1000" b="1" u="none" strike="noStrike" dirty="0">
                          <a:effectLst/>
                          <a:latin typeface="Times New Roman" pitchFamily="18" charset="0"/>
                          <a:cs typeface="Times New Roman" pitchFamily="18" charset="0"/>
                        </a:rPr>
                        <a:t>的成品油</a:t>
                      </a:r>
                      <a:endParaRPr lang="zh-CN" altLang="en-US" sz="1000" b="1" i="0" u="none" strike="noStrike" dirty="0">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dirty="0">
                          <a:effectLst/>
                          <a:latin typeface="Times New Roman" pitchFamily="18" charset="0"/>
                          <a:cs typeface="Times New Roman" pitchFamily="18" charset="0"/>
                        </a:rPr>
                        <a:t>科威特</a:t>
                      </a:r>
                      <a:r>
                        <a:rPr lang="en-US" altLang="zh-CN" sz="1000" b="1" u="none" strike="noStrike" dirty="0">
                          <a:effectLst/>
                          <a:latin typeface="Times New Roman" pitchFamily="18" charset="0"/>
                          <a:cs typeface="Times New Roman" pitchFamily="18" charset="0"/>
                        </a:rPr>
                        <a:t>-</a:t>
                      </a:r>
                      <a:r>
                        <a:rPr lang="zh-CN" altLang="en-US" sz="1000" b="1" u="none" strike="noStrike" dirty="0">
                          <a:effectLst/>
                          <a:latin typeface="Times New Roman" pitchFamily="18" charset="0"/>
                          <a:cs typeface="Times New Roman" pitchFamily="18" charset="0"/>
                        </a:rPr>
                        <a:t>新加坡（米纳艾哈迈迪</a:t>
                      </a:r>
                      <a:r>
                        <a:rPr lang="en-US" altLang="zh-CN" sz="1000" b="1" u="none" strike="noStrike" dirty="0">
                          <a:effectLst/>
                          <a:latin typeface="Times New Roman" pitchFamily="18" charset="0"/>
                          <a:cs typeface="Times New Roman" pitchFamily="18" charset="0"/>
                        </a:rPr>
                        <a:t>-</a:t>
                      </a:r>
                      <a:r>
                        <a:rPr lang="zh-CN" altLang="en-US" sz="1000" b="1" u="none" strike="noStrike" dirty="0">
                          <a:effectLst/>
                          <a:latin typeface="Times New Roman" pitchFamily="18" charset="0"/>
                          <a:cs typeface="Times New Roman" pitchFamily="18" charset="0"/>
                        </a:rPr>
                        <a:t>新加坡）</a:t>
                      </a:r>
                      <a:endParaRPr lang="zh-CN" altLang="en-US" sz="1000" b="1" i="0" u="none" strike="noStrike" dirty="0">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en-US" altLang="zh-CN" sz="1000" b="1" u="none" strike="noStrike">
                          <a:effectLst/>
                          <a:latin typeface="Times New Roman" pitchFamily="18" charset="0"/>
                          <a:cs typeface="Times New Roman" pitchFamily="18" charset="0"/>
                        </a:rPr>
                        <a:t>80,000</a:t>
                      </a:r>
                      <a:r>
                        <a:rPr lang="zh-CN" altLang="en-US" sz="1000" b="1" u="none" strike="noStrike">
                          <a:effectLst/>
                          <a:latin typeface="Times New Roman" pitchFamily="18" charset="0"/>
                          <a:cs typeface="Times New Roman" pitchFamily="18" charset="0"/>
                        </a:rPr>
                        <a:t>吨</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extLst>
                  <a:ext uri="{0D108BD9-81ED-4DB2-BD59-A6C34878D82A}">
                    <a16:rowId xmlns="" xmlns:a16="http://schemas.microsoft.com/office/drawing/2014/main" val="10006"/>
                  </a:ext>
                </a:extLst>
              </a:tr>
              <a:tr h="171283">
                <a:tc>
                  <a:txBody>
                    <a:bodyPr/>
                    <a:lstStyle/>
                    <a:p>
                      <a:pPr algn="ctr" fontAlgn="ctr">
                        <a:lnSpc>
                          <a:spcPct val="120000"/>
                        </a:lnSpc>
                      </a:pPr>
                      <a:r>
                        <a:rPr lang="en-US" sz="1000" b="1" u="none" strike="noStrike">
                          <a:effectLst/>
                          <a:latin typeface="Times New Roman" pitchFamily="18" charset="0"/>
                          <a:cs typeface="Times New Roman" pitchFamily="18" charset="0"/>
                        </a:rPr>
                        <a:t>TD9</a:t>
                      </a:r>
                      <a:endParaRPr 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dirty="0">
                          <a:effectLst/>
                          <a:latin typeface="Times New Roman" pitchFamily="18" charset="0"/>
                          <a:cs typeface="Times New Roman" pitchFamily="18" charset="0"/>
                        </a:rPr>
                        <a:t>原油</a:t>
                      </a:r>
                      <a:endParaRPr lang="zh-CN" altLang="en-US" sz="1000" b="1" i="0" u="none" strike="noStrike" dirty="0">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dirty="0">
                          <a:effectLst/>
                          <a:latin typeface="Times New Roman" pitchFamily="18" charset="0"/>
                          <a:cs typeface="Times New Roman" pitchFamily="18" charset="0"/>
                        </a:rPr>
                        <a:t>加勒比海</a:t>
                      </a:r>
                      <a:r>
                        <a:rPr lang="en-US" altLang="zh-CN" sz="1000" b="1" u="none" strike="noStrike" dirty="0">
                          <a:effectLst/>
                          <a:latin typeface="Times New Roman" pitchFamily="18" charset="0"/>
                          <a:cs typeface="Times New Roman" pitchFamily="18" charset="0"/>
                        </a:rPr>
                        <a:t>-</a:t>
                      </a:r>
                      <a:r>
                        <a:rPr lang="zh-CN" altLang="en-US" sz="1000" b="1" u="none" strike="noStrike" dirty="0">
                          <a:effectLst/>
                          <a:latin typeface="Times New Roman" pitchFamily="18" charset="0"/>
                          <a:cs typeface="Times New Roman" pitchFamily="18" charset="0"/>
                        </a:rPr>
                        <a:t>美湾</a:t>
                      </a:r>
                      <a:r>
                        <a:rPr lang="en-US" altLang="zh-CN" sz="1000" b="1" u="none" strike="noStrike" dirty="0">
                          <a:effectLst/>
                          <a:latin typeface="Times New Roman" pitchFamily="18" charset="0"/>
                          <a:cs typeface="Times New Roman" pitchFamily="18" charset="0"/>
                        </a:rPr>
                        <a:t>(</a:t>
                      </a:r>
                      <a:r>
                        <a:rPr lang="zh-CN" altLang="en-US" sz="1000" b="1" u="none" strike="noStrike" dirty="0">
                          <a:effectLst/>
                          <a:latin typeface="Times New Roman" pitchFamily="18" charset="0"/>
                          <a:cs typeface="Times New Roman" pitchFamily="18" charset="0"/>
                        </a:rPr>
                        <a:t>科韦尼亚斯科珀斯克里斯蒂</a:t>
                      </a:r>
                      <a:r>
                        <a:rPr lang="en-US" altLang="zh-CN" sz="1000" b="1" u="none" strike="noStrike" dirty="0">
                          <a:effectLst/>
                          <a:latin typeface="Times New Roman" pitchFamily="18" charset="0"/>
                          <a:cs typeface="Times New Roman" pitchFamily="18" charset="0"/>
                        </a:rPr>
                        <a:t>)</a:t>
                      </a:r>
                      <a:endParaRPr lang="en-US" altLang="zh-CN" sz="1000" b="1" i="0" u="none" strike="noStrike" dirty="0">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en-US" altLang="zh-CN" sz="1000" b="1" u="none" strike="noStrike">
                          <a:effectLst/>
                          <a:latin typeface="Times New Roman" pitchFamily="18" charset="0"/>
                          <a:cs typeface="Times New Roman" pitchFamily="18" charset="0"/>
                        </a:rPr>
                        <a:t>70,000</a:t>
                      </a:r>
                      <a:r>
                        <a:rPr lang="zh-CN" altLang="en-US" sz="1000" b="1" u="none" strike="noStrike">
                          <a:effectLst/>
                          <a:latin typeface="Times New Roman" pitchFamily="18" charset="0"/>
                          <a:cs typeface="Times New Roman" pitchFamily="18" charset="0"/>
                        </a:rPr>
                        <a:t>吨</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extLst>
                  <a:ext uri="{0D108BD9-81ED-4DB2-BD59-A6C34878D82A}">
                    <a16:rowId xmlns="" xmlns:a16="http://schemas.microsoft.com/office/drawing/2014/main" val="10007"/>
                  </a:ext>
                </a:extLst>
              </a:tr>
              <a:tr h="171283">
                <a:tc>
                  <a:txBody>
                    <a:bodyPr/>
                    <a:lstStyle/>
                    <a:p>
                      <a:pPr algn="ctr" fontAlgn="ctr">
                        <a:lnSpc>
                          <a:spcPct val="120000"/>
                        </a:lnSpc>
                      </a:pPr>
                      <a:r>
                        <a:rPr lang="en-US" sz="1000" b="1" u="none" strike="noStrike">
                          <a:effectLst/>
                          <a:latin typeface="Times New Roman" pitchFamily="18" charset="0"/>
                          <a:cs typeface="Times New Roman" pitchFamily="18" charset="0"/>
                        </a:rPr>
                        <a:t>TD12</a:t>
                      </a:r>
                      <a:endParaRPr 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原油</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en-US" altLang="zh-CN" sz="1000" b="1" u="none" strike="noStrike">
                          <a:effectLst/>
                          <a:latin typeface="Times New Roman" pitchFamily="18" charset="0"/>
                          <a:cs typeface="Times New Roman" pitchFamily="18" charset="0"/>
                        </a:rPr>
                        <a:t>ARA-</a:t>
                      </a:r>
                      <a:r>
                        <a:rPr lang="zh-CN" altLang="en-US" sz="1000" b="1" u="none" strike="noStrike">
                          <a:effectLst/>
                          <a:latin typeface="Times New Roman" pitchFamily="18" charset="0"/>
                          <a:cs typeface="Times New Roman" pitchFamily="18" charset="0"/>
                        </a:rPr>
                        <a:t>美湾（比利时安特卫普港</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休斯顿）</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en-US" altLang="zh-CN" sz="1000" b="1" u="none" strike="noStrike">
                          <a:effectLst/>
                          <a:latin typeface="Times New Roman" pitchFamily="18" charset="0"/>
                          <a:cs typeface="Times New Roman" pitchFamily="18" charset="0"/>
                        </a:rPr>
                        <a:t>55,000</a:t>
                      </a:r>
                      <a:r>
                        <a:rPr lang="zh-CN" altLang="en-US" sz="1000" b="1" u="none" strike="noStrike">
                          <a:effectLst/>
                          <a:latin typeface="Times New Roman" pitchFamily="18" charset="0"/>
                          <a:cs typeface="Times New Roman" pitchFamily="18" charset="0"/>
                        </a:rPr>
                        <a:t>吨</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extLst>
                  <a:ext uri="{0D108BD9-81ED-4DB2-BD59-A6C34878D82A}">
                    <a16:rowId xmlns="" xmlns:a16="http://schemas.microsoft.com/office/drawing/2014/main" val="10008"/>
                  </a:ext>
                </a:extLst>
              </a:tr>
              <a:tr h="171283">
                <a:tc>
                  <a:txBody>
                    <a:bodyPr/>
                    <a:lstStyle/>
                    <a:p>
                      <a:pPr algn="ctr" fontAlgn="ctr">
                        <a:lnSpc>
                          <a:spcPct val="120000"/>
                        </a:lnSpc>
                      </a:pPr>
                      <a:r>
                        <a:rPr lang="en-US" sz="1000" b="1" u="none" strike="noStrike">
                          <a:effectLst/>
                          <a:latin typeface="Times New Roman" pitchFamily="18" charset="0"/>
                          <a:cs typeface="Times New Roman" pitchFamily="18" charset="0"/>
                        </a:rPr>
                        <a:t>TD14</a:t>
                      </a:r>
                      <a:endParaRPr 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没有加热的原油</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东南亚到东澳大利亚</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文莱诗里亚</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悉尼</a:t>
                      </a:r>
                      <a:r>
                        <a:rPr lang="en-US" altLang="zh-CN" sz="1000" b="1" u="none" strike="noStrike">
                          <a:effectLst/>
                          <a:latin typeface="Times New Roman" pitchFamily="18" charset="0"/>
                          <a:cs typeface="Times New Roman" pitchFamily="18" charset="0"/>
                        </a:rPr>
                        <a:t>)</a:t>
                      </a:r>
                      <a:endParaRPr lang="en-US" altLang="zh-CN"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en-US" altLang="zh-CN" sz="1000" b="1" u="none" strike="noStrike">
                          <a:effectLst/>
                          <a:latin typeface="Times New Roman" pitchFamily="18" charset="0"/>
                          <a:cs typeface="Times New Roman" pitchFamily="18" charset="0"/>
                        </a:rPr>
                        <a:t>80,000</a:t>
                      </a:r>
                      <a:r>
                        <a:rPr lang="zh-CN" altLang="en-US" sz="1000" b="1" u="none" strike="noStrike">
                          <a:effectLst/>
                          <a:latin typeface="Times New Roman" pitchFamily="18" charset="0"/>
                          <a:cs typeface="Times New Roman" pitchFamily="18" charset="0"/>
                        </a:rPr>
                        <a:t>吨</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extLst>
                  <a:ext uri="{0D108BD9-81ED-4DB2-BD59-A6C34878D82A}">
                    <a16:rowId xmlns="" xmlns:a16="http://schemas.microsoft.com/office/drawing/2014/main" val="10009"/>
                  </a:ext>
                </a:extLst>
              </a:tr>
              <a:tr h="171283">
                <a:tc>
                  <a:txBody>
                    <a:bodyPr/>
                    <a:lstStyle/>
                    <a:p>
                      <a:pPr algn="ctr" fontAlgn="ctr">
                        <a:lnSpc>
                          <a:spcPct val="120000"/>
                        </a:lnSpc>
                      </a:pPr>
                      <a:r>
                        <a:rPr lang="en-US" sz="1000" b="1" u="none" strike="noStrike">
                          <a:effectLst/>
                          <a:latin typeface="Times New Roman" pitchFamily="18" charset="0"/>
                          <a:cs typeface="Times New Roman" pitchFamily="18" charset="0"/>
                        </a:rPr>
                        <a:t>TD15</a:t>
                      </a:r>
                      <a:endParaRPr 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没有加热的原油</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西非</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中国</a:t>
                      </a:r>
                      <a:r>
                        <a:rPr lang="en-US" altLang="zh-CN" sz="1000" b="1" u="none" strike="noStrike">
                          <a:effectLst/>
                          <a:latin typeface="Times New Roman" pitchFamily="18" charset="0"/>
                          <a:cs typeface="Times New Roman" pitchFamily="18" charset="0"/>
                        </a:rPr>
                        <a:t>(</a:t>
                      </a:r>
                      <a:r>
                        <a:rPr lang="en-US" sz="1000" b="1" u="none" strike="noStrike">
                          <a:effectLst/>
                          <a:latin typeface="Times New Roman" pitchFamily="18" charset="0"/>
                          <a:cs typeface="Times New Roman" pitchFamily="18" charset="0"/>
                        </a:rPr>
                        <a:t>Serpentina FPSO and Bonny Offshore Terminal-</a:t>
                      </a:r>
                      <a:r>
                        <a:rPr lang="zh-CN" altLang="en-US" sz="1000" b="1" u="none" strike="noStrike">
                          <a:effectLst/>
                          <a:latin typeface="Times New Roman" pitchFamily="18" charset="0"/>
                          <a:cs typeface="Times New Roman" pitchFamily="18" charset="0"/>
                        </a:rPr>
                        <a:t>宁波</a:t>
                      </a:r>
                      <a:r>
                        <a:rPr lang="en-US" altLang="zh-CN" sz="1000" b="1" u="none" strike="noStrike">
                          <a:effectLst/>
                          <a:latin typeface="Times New Roman" pitchFamily="18" charset="0"/>
                          <a:cs typeface="Times New Roman" pitchFamily="18" charset="0"/>
                        </a:rPr>
                        <a:t>)</a:t>
                      </a:r>
                      <a:endParaRPr lang="en-US" altLang="zh-CN"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en-US" altLang="zh-CN" sz="1000" b="1" u="none" strike="noStrike">
                          <a:effectLst/>
                          <a:latin typeface="Times New Roman" pitchFamily="18" charset="0"/>
                          <a:cs typeface="Times New Roman" pitchFamily="18" charset="0"/>
                        </a:rPr>
                        <a:t>26,000</a:t>
                      </a:r>
                      <a:r>
                        <a:rPr lang="zh-CN" altLang="en-US" sz="1000" b="1" u="none" strike="noStrike">
                          <a:effectLst/>
                          <a:latin typeface="Times New Roman" pitchFamily="18" charset="0"/>
                          <a:cs typeface="Times New Roman" pitchFamily="18" charset="0"/>
                        </a:rPr>
                        <a:t>吨</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extLst>
                  <a:ext uri="{0D108BD9-81ED-4DB2-BD59-A6C34878D82A}">
                    <a16:rowId xmlns="" xmlns:a16="http://schemas.microsoft.com/office/drawing/2014/main" val="10010"/>
                  </a:ext>
                </a:extLst>
              </a:tr>
              <a:tr h="171283">
                <a:tc>
                  <a:txBody>
                    <a:bodyPr/>
                    <a:lstStyle/>
                    <a:p>
                      <a:pPr algn="ctr" fontAlgn="ctr">
                        <a:lnSpc>
                          <a:spcPct val="120000"/>
                        </a:lnSpc>
                      </a:pPr>
                      <a:r>
                        <a:rPr lang="en-US" sz="1000" b="1" u="none" strike="noStrike">
                          <a:effectLst/>
                          <a:latin typeface="Times New Roman" pitchFamily="18" charset="0"/>
                          <a:cs typeface="Times New Roman" pitchFamily="18" charset="0"/>
                        </a:rPr>
                        <a:t>TD17</a:t>
                      </a:r>
                      <a:endParaRPr 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原油</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波罗的海到欧洲大陆</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俄罗斯普里摩斯科港</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德国威廉港</a:t>
                      </a:r>
                      <a:r>
                        <a:rPr lang="en-US" altLang="zh-CN" sz="1000" b="1" u="none" strike="noStrike">
                          <a:effectLst/>
                          <a:latin typeface="Times New Roman" pitchFamily="18" charset="0"/>
                          <a:cs typeface="Times New Roman" pitchFamily="18" charset="0"/>
                        </a:rPr>
                        <a:t>)</a:t>
                      </a:r>
                      <a:endParaRPr lang="en-US" altLang="zh-CN"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en-US" altLang="zh-CN" sz="1000" b="1" u="none" strike="noStrike">
                          <a:effectLst/>
                          <a:latin typeface="Times New Roman" pitchFamily="18" charset="0"/>
                          <a:cs typeface="Times New Roman" pitchFamily="18" charset="0"/>
                        </a:rPr>
                        <a:t>100,000</a:t>
                      </a:r>
                      <a:r>
                        <a:rPr lang="zh-CN" altLang="en-US" sz="1000" b="1" u="none" strike="noStrike">
                          <a:effectLst/>
                          <a:latin typeface="Times New Roman" pitchFamily="18" charset="0"/>
                          <a:cs typeface="Times New Roman" pitchFamily="18" charset="0"/>
                        </a:rPr>
                        <a:t>吨</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extLst>
                  <a:ext uri="{0D108BD9-81ED-4DB2-BD59-A6C34878D82A}">
                    <a16:rowId xmlns="" xmlns:a16="http://schemas.microsoft.com/office/drawing/2014/main" val="10011"/>
                  </a:ext>
                </a:extLst>
              </a:tr>
              <a:tr h="171283">
                <a:tc>
                  <a:txBody>
                    <a:bodyPr/>
                    <a:lstStyle/>
                    <a:p>
                      <a:pPr algn="ctr" fontAlgn="ctr">
                        <a:lnSpc>
                          <a:spcPct val="120000"/>
                        </a:lnSpc>
                      </a:pPr>
                      <a:r>
                        <a:rPr lang="en-US" sz="1000" b="1" u="none" strike="noStrike">
                          <a:effectLst/>
                          <a:latin typeface="Times New Roman" pitchFamily="18" charset="0"/>
                          <a:cs typeface="Times New Roman" pitchFamily="18" charset="0"/>
                        </a:rPr>
                        <a:t>TD18</a:t>
                      </a:r>
                      <a:endParaRPr 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原油</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波罗的海</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欧洲大陆（爱沙尼亚</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阿姆斯特丹</a:t>
                      </a:r>
                      <a:r>
                        <a:rPr lang="en-US" altLang="zh-CN" sz="1000" b="1" u="none" strike="noStrike">
                          <a:effectLst/>
                          <a:latin typeface="Times New Roman" pitchFamily="18" charset="0"/>
                          <a:cs typeface="Times New Roman" pitchFamily="18" charset="0"/>
                        </a:rPr>
                        <a:t>)</a:t>
                      </a:r>
                      <a:endParaRPr lang="en-US" altLang="zh-CN"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en-US" altLang="zh-CN" sz="1000" b="1" u="none" strike="noStrike">
                          <a:effectLst/>
                          <a:latin typeface="Times New Roman" pitchFamily="18" charset="0"/>
                          <a:cs typeface="Times New Roman" pitchFamily="18" charset="0"/>
                        </a:rPr>
                        <a:t>3,000</a:t>
                      </a:r>
                      <a:r>
                        <a:rPr lang="zh-CN" altLang="en-US" sz="1000" b="1" u="none" strike="noStrike">
                          <a:effectLst/>
                          <a:latin typeface="Times New Roman" pitchFamily="18" charset="0"/>
                          <a:cs typeface="Times New Roman" pitchFamily="18" charset="0"/>
                        </a:rPr>
                        <a:t>吨</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extLst>
                  <a:ext uri="{0D108BD9-81ED-4DB2-BD59-A6C34878D82A}">
                    <a16:rowId xmlns="" xmlns:a16="http://schemas.microsoft.com/office/drawing/2014/main" val="10012"/>
                  </a:ext>
                </a:extLst>
              </a:tr>
              <a:tr h="171283">
                <a:tc>
                  <a:txBody>
                    <a:bodyPr/>
                    <a:lstStyle/>
                    <a:p>
                      <a:pPr algn="ctr" fontAlgn="ctr">
                        <a:lnSpc>
                          <a:spcPct val="120000"/>
                        </a:lnSpc>
                      </a:pPr>
                      <a:r>
                        <a:rPr lang="en-US" sz="1000" b="1" u="none" strike="noStrike">
                          <a:effectLst/>
                          <a:latin typeface="Times New Roman" pitchFamily="18" charset="0"/>
                          <a:cs typeface="Times New Roman" pitchFamily="18" charset="0"/>
                        </a:rPr>
                        <a:t>TD19</a:t>
                      </a:r>
                      <a:endParaRPr 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原油</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地中海往返</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土耳其</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法国</a:t>
                      </a:r>
                      <a:r>
                        <a:rPr lang="en-US" altLang="zh-CN" sz="1000" b="1" u="none" strike="noStrike">
                          <a:effectLst/>
                          <a:latin typeface="Times New Roman" pitchFamily="18" charset="0"/>
                          <a:cs typeface="Times New Roman" pitchFamily="18" charset="0"/>
                        </a:rPr>
                        <a:t>)</a:t>
                      </a:r>
                      <a:endParaRPr lang="en-US" altLang="zh-CN"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en-US" altLang="zh-CN" sz="1000" b="1" u="none" strike="noStrike">
                          <a:effectLst/>
                          <a:latin typeface="Times New Roman" pitchFamily="18" charset="0"/>
                          <a:cs typeface="Times New Roman" pitchFamily="18" charset="0"/>
                        </a:rPr>
                        <a:t>80,000</a:t>
                      </a:r>
                      <a:r>
                        <a:rPr lang="zh-CN" altLang="en-US" sz="1000" b="1" u="none" strike="noStrike">
                          <a:effectLst/>
                          <a:latin typeface="Times New Roman" pitchFamily="18" charset="0"/>
                          <a:cs typeface="Times New Roman" pitchFamily="18" charset="0"/>
                        </a:rPr>
                        <a:t>吨</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extLst>
                  <a:ext uri="{0D108BD9-81ED-4DB2-BD59-A6C34878D82A}">
                    <a16:rowId xmlns="" xmlns:a16="http://schemas.microsoft.com/office/drawing/2014/main" val="10013"/>
                  </a:ext>
                </a:extLst>
              </a:tr>
              <a:tr h="171283">
                <a:tc>
                  <a:txBody>
                    <a:bodyPr/>
                    <a:lstStyle/>
                    <a:p>
                      <a:pPr algn="ctr" fontAlgn="ctr">
                        <a:lnSpc>
                          <a:spcPct val="120000"/>
                        </a:lnSpc>
                      </a:pPr>
                      <a:r>
                        <a:rPr lang="en-US" sz="1000" b="1" u="none" strike="noStrike">
                          <a:effectLst/>
                          <a:latin typeface="Times New Roman" pitchFamily="18" charset="0"/>
                          <a:cs typeface="Times New Roman" pitchFamily="18" charset="0"/>
                        </a:rPr>
                        <a:t>TD20</a:t>
                      </a:r>
                      <a:endParaRPr 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原油</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西非</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欧洲大陆</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尼日利亚博尼港</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鹿特丹）</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en-US" altLang="zh-CN" sz="1000" b="1" u="none" strike="noStrike">
                          <a:effectLst/>
                          <a:latin typeface="Times New Roman" pitchFamily="18" charset="0"/>
                          <a:cs typeface="Times New Roman" pitchFamily="18" charset="0"/>
                        </a:rPr>
                        <a:t>130,000</a:t>
                      </a:r>
                      <a:r>
                        <a:rPr lang="zh-CN" altLang="en-US" sz="1000" b="1" u="none" strike="noStrike">
                          <a:effectLst/>
                          <a:latin typeface="Times New Roman" pitchFamily="18" charset="0"/>
                          <a:cs typeface="Times New Roman" pitchFamily="18" charset="0"/>
                        </a:rPr>
                        <a:t>吨</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extLst>
                  <a:ext uri="{0D108BD9-81ED-4DB2-BD59-A6C34878D82A}">
                    <a16:rowId xmlns="" xmlns:a16="http://schemas.microsoft.com/office/drawing/2014/main" val="10014"/>
                  </a:ext>
                </a:extLst>
              </a:tr>
              <a:tr h="171283">
                <a:tc>
                  <a:txBody>
                    <a:bodyPr/>
                    <a:lstStyle/>
                    <a:p>
                      <a:pPr algn="ctr" fontAlgn="ctr">
                        <a:lnSpc>
                          <a:spcPct val="120000"/>
                        </a:lnSpc>
                      </a:pPr>
                      <a:r>
                        <a:rPr lang="en-US" sz="1000" b="1" u="none" strike="noStrike">
                          <a:effectLst/>
                          <a:latin typeface="Times New Roman" pitchFamily="18" charset="0"/>
                          <a:cs typeface="Times New Roman" pitchFamily="18" charset="0"/>
                        </a:rPr>
                        <a:t>TD21</a:t>
                      </a:r>
                      <a:endParaRPr 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原油</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加勒比</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美湾（哥伦比亚马莫纳尔港</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休斯顿）</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en-US" altLang="zh-CN" sz="1000" b="1" u="none" strike="noStrike">
                          <a:effectLst/>
                          <a:latin typeface="Times New Roman" pitchFamily="18" charset="0"/>
                          <a:cs typeface="Times New Roman" pitchFamily="18" charset="0"/>
                        </a:rPr>
                        <a:t>5,0000</a:t>
                      </a:r>
                      <a:r>
                        <a:rPr lang="zh-CN" altLang="en-US" sz="1000" b="1" u="none" strike="noStrike">
                          <a:effectLst/>
                          <a:latin typeface="Times New Roman" pitchFamily="18" charset="0"/>
                          <a:cs typeface="Times New Roman" pitchFamily="18" charset="0"/>
                        </a:rPr>
                        <a:t>吨</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extLst>
                  <a:ext uri="{0D108BD9-81ED-4DB2-BD59-A6C34878D82A}">
                    <a16:rowId xmlns="" xmlns:a16="http://schemas.microsoft.com/office/drawing/2014/main" val="10015"/>
                  </a:ext>
                </a:extLst>
              </a:tr>
              <a:tr h="171283">
                <a:tc>
                  <a:txBody>
                    <a:bodyPr/>
                    <a:lstStyle/>
                    <a:p>
                      <a:pPr algn="ctr" fontAlgn="ctr">
                        <a:lnSpc>
                          <a:spcPct val="120000"/>
                        </a:lnSpc>
                      </a:pPr>
                      <a:r>
                        <a:rPr lang="en-US" sz="1000" b="1" u="none" strike="noStrike">
                          <a:effectLst/>
                          <a:latin typeface="Times New Roman" pitchFamily="18" charset="0"/>
                          <a:cs typeface="Times New Roman" pitchFamily="18" charset="0"/>
                        </a:rPr>
                        <a:t>TD22</a:t>
                      </a:r>
                      <a:endParaRPr 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原油</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美湾</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中国（加尔维斯顿港</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宁波港）</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en-US" altLang="zh-CN" sz="1000" b="1" u="none" strike="noStrike">
                          <a:effectLst/>
                          <a:latin typeface="Times New Roman" pitchFamily="18" charset="0"/>
                          <a:cs typeface="Times New Roman" pitchFamily="18" charset="0"/>
                        </a:rPr>
                        <a:t>270,000</a:t>
                      </a:r>
                      <a:r>
                        <a:rPr lang="zh-CN" altLang="en-US" sz="1000" b="1" u="none" strike="noStrike">
                          <a:effectLst/>
                          <a:latin typeface="Times New Roman" pitchFamily="18" charset="0"/>
                          <a:cs typeface="Times New Roman" pitchFamily="18" charset="0"/>
                        </a:rPr>
                        <a:t>吨</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extLst>
                  <a:ext uri="{0D108BD9-81ED-4DB2-BD59-A6C34878D82A}">
                    <a16:rowId xmlns="" xmlns:a16="http://schemas.microsoft.com/office/drawing/2014/main" val="10016"/>
                  </a:ext>
                </a:extLst>
              </a:tr>
              <a:tr h="171283">
                <a:tc>
                  <a:txBody>
                    <a:bodyPr/>
                    <a:lstStyle/>
                    <a:p>
                      <a:pPr algn="ctr" fontAlgn="ctr">
                        <a:lnSpc>
                          <a:spcPct val="120000"/>
                        </a:lnSpc>
                      </a:pPr>
                      <a:r>
                        <a:rPr lang="en-US" sz="1000" b="1" u="none" strike="noStrike">
                          <a:effectLst/>
                          <a:latin typeface="Times New Roman" pitchFamily="18" charset="0"/>
                          <a:cs typeface="Times New Roman" pitchFamily="18" charset="0"/>
                        </a:rPr>
                        <a:t>TD23</a:t>
                      </a:r>
                      <a:endParaRPr 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原油</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阿拉伯湾</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地中海（伊拉克巴士拉港</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法国拉瓦拉港）</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en-US" altLang="zh-CN" sz="1000" b="1" u="none" strike="noStrike">
                          <a:effectLst/>
                          <a:latin typeface="Times New Roman" pitchFamily="18" charset="0"/>
                          <a:cs typeface="Times New Roman" pitchFamily="18" charset="0"/>
                        </a:rPr>
                        <a:t>140,000</a:t>
                      </a:r>
                      <a:r>
                        <a:rPr lang="zh-CN" altLang="en-US" sz="1000" b="1" u="none" strike="noStrike">
                          <a:effectLst/>
                          <a:latin typeface="Times New Roman" pitchFamily="18" charset="0"/>
                          <a:cs typeface="Times New Roman" pitchFamily="18" charset="0"/>
                        </a:rPr>
                        <a:t>吨</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extLst>
                  <a:ext uri="{0D108BD9-81ED-4DB2-BD59-A6C34878D82A}">
                    <a16:rowId xmlns="" xmlns:a16="http://schemas.microsoft.com/office/drawing/2014/main" val="10017"/>
                  </a:ext>
                </a:extLst>
              </a:tr>
              <a:tr h="171283">
                <a:tc>
                  <a:txBody>
                    <a:bodyPr/>
                    <a:lstStyle/>
                    <a:p>
                      <a:pPr algn="ctr" fontAlgn="ctr">
                        <a:lnSpc>
                          <a:spcPct val="120000"/>
                        </a:lnSpc>
                      </a:pPr>
                      <a:r>
                        <a:rPr lang="en-US" sz="1000" b="1" u="none" strike="noStrike">
                          <a:effectLst/>
                          <a:latin typeface="Times New Roman" pitchFamily="18" charset="0"/>
                          <a:cs typeface="Times New Roman" pitchFamily="18" charset="0"/>
                        </a:rPr>
                        <a:t>TD25</a:t>
                      </a:r>
                      <a:endParaRPr 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原油</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zh-CN" altLang="en-US" sz="1000" b="1" u="none" strike="noStrike">
                          <a:effectLst/>
                          <a:latin typeface="Times New Roman" pitchFamily="18" charset="0"/>
                          <a:cs typeface="Times New Roman" pitchFamily="18" charset="0"/>
                        </a:rPr>
                        <a:t>美湾</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地中海（美国科珠斯克里斯蒂港</a:t>
                      </a:r>
                      <a:r>
                        <a:rPr lang="en-US" altLang="zh-CN" sz="1000" b="1" u="none" strike="noStrike">
                          <a:effectLst/>
                          <a:latin typeface="Times New Roman" pitchFamily="18" charset="0"/>
                          <a:cs typeface="Times New Roman" pitchFamily="18" charset="0"/>
                        </a:rPr>
                        <a:t>-</a:t>
                      </a:r>
                      <a:r>
                        <a:rPr lang="zh-CN" altLang="en-US" sz="1000" b="1" u="none" strike="noStrike">
                          <a:effectLst/>
                          <a:latin typeface="Times New Roman" pitchFamily="18" charset="0"/>
                          <a:cs typeface="Times New Roman" pitchFamily="18" charset="0"/>
                        </a:rPr>
                        <a:t>意大利的里雅斯特港）</a:t>
                      </a:r>
                      <a:endParaRPr lang="zh-CN" altLang="en-US" sz="1000" b="1" i="0" u="none" strike="noStrike">
                        <a:solidFill>
                          <a:srgbClr val="000000"/>
                        </a:solidFill>
                        <a:effectLst/>
                        <a:latin typeface="Times New Roman" pitchFamily="18" charset="0"/>
                        <a:cs typeface="Times New Roman" pitchFamily="18" charset="0"/>
                      </a:endParaRPr>
                    </a:p>
                  </a:txBody>
                  <a:tcPr marL="4282" marR="4282" marT="4282" marB="0" anchor="ctr"/>
                </a:tc>
                <a:tc>
                  <a:txBody>
                    <a:bodyPr/>
                    <a:lstStyle/>
                    <a:p>
                      <a:pPr algn="ctr" fontAlgn="ctr">
                        <a:lnSpc>
                          <a:spcPct val="120000"/>
                        </a:lnSpc>
                      </a:pPr>
                      <a:r>
                        <a:rPr lang="en-US" altLang="zh-CN" sz="1000" b="1" u="none" strike="noStrike" dirty="0">
                          <a:effectLst/>
                          <a:latin typeface="Times New Roman" pitchFamily="18" charset="0"/>
                          <a:cs typeface="Times New Roman" pitchFamily="18" charset="0"/>
                        </a:rPr>
                        <a:t>70,000</a:t>
                      </a:r>
                      <a:r>
                        <a:rPr lang="zh-CN" altLang="en-US" sz="1000" b="1" u="none" strike="noStrike" dirty="0">
                          <a:effectLst/>
                          <a:latin typeface="Times New Roman" pitchFamily="18" charset="0"/>
                          <a:cs typeface="Times New Roman" pitchFamily="18" charset="0"/>
                        </a:rPr>
                        <a:t>吨</a:t>
                      </a:r>
                      <a:endParaRPr lang="zh-CN" altLang="en-US" sz="1000" b="1" i="0" u="none" strike="noStrike" dirty="0">
                        <a:solidFill>
                          <a:srgbClr val="000000"/>
                        </a:solidFill>
                        <a:effectLst/>
                        <a:latin typeface="Times New Roman" pitchFamily="18" charset="0"/>
                        <a:cs typeface="Times New Roman" pitchFamily="18" charset="0"/>
                      </a:endParaRPr>
                    </a:p>
                  </a:txBody>
                  <a:tcPr marL="4282" marR="4282" marT="4282" marB="0" anchor="ctr"/>
                </a:tc>
                <a:extLst>
                  <a:ext uri="{0D108BD9-81ED-4DB2-BD59-A6C34878D82A}">
                    <a16:rowId xmlns="" xmlns:a16="http://schemas.microsoft.com/office/drawing/2014/main" val="10018"/>
                  </a:ext>
                </a:extLst>
              </a:tr>
            </a:tbl>
          </a:graphicData>
        </a:graphic>
      </p:graphicFrame>
      <p:sp>
        <p:nvSpPr>
          <p:cNvPr id="6" name="矩形 5"/>
          <p:cNvSpPr/>
          <p:nvPr/>
        </p:nvSpPr>
        <p:spPr>
          <a:xfrm>
            <a:off x="334008" y="4652838"/>
            <a:ext cx="4917115" cy="336439"/>
          </a:xfrm>
          <a:prstGeom prst="rect">
            <a:avLst/>
          </a:prstGeom>
        </p:spPr>
        <p:txBody>
          <a:bodyPr wrap="square">
            <a:spAutoFit/>
          </a:bodyPr>
          <a:lstStyle/>
          <a:p>
            <a:pPr>
              <a:lnSpc>
                <a:spcPct val="125000"/>
              </a:lnSpc>
            </a:pPr>
            <a:r>
              <a:rPr lang="en-US" altLang="zh-CN" sz="1400" b="1" dirty="0">
                <a:solidFill>
                  <a:schemeClr val="bg1"/>
                </a:solidFill>
                <a:latin typeface="Times New Roman" pitchFamily="18" charset="0"/>
                <a:hlinkClick r:id="rId4"/>
              </a:rPr>
              <a:t>https://www.balticexchange.com/en/data-services/routes.html</a:t>
            </a:r>
            <a:endParaRPr lang="en-US" altLang="zh-CN" sz="1400" b="1" dirty="0">
              <a:solidFill>
                <a:schemeClr val="bg1"/>
              </a:solidFill>
              <a:latin typeface="Times New Roman" pitchFamily="18" charset="0"/>
            </a:endParaRPr>
          </a:p>
        </p:txBody>
      </p:sp>
    </p:spTree>
    <p:extLst>
      <p:ext uri="{BB962C8B-B14F-4D97-AF65-F5344CB8AC3E}">
        <p14:creationId xmlns:p14="http://schemas.microsoft.com/office/powerpoint/2010/main" val="533317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a:spLocks noChangeArrowheads="1"/>
          </p:cNvSpPr>
          <p:nvPr/>
        </p:nvSpPr>
        <p:spPr bwMode="auto">
          <a:xfrm>
            <a:off x="323131" y="692398"/>
            <a:ext cx="5941695" cy="3704579"/>
          </a:xfrm>
          <a:prstGeom prst="rect">
            <a:avLst/>
          </a:prstGeom>
          <a:noFill/>
          <a:ln w="9525">
            <a:noFill/>
            <a:miter lim="800000"/>
          </a:ln>
        </p:spPr>
        <p:txBody>
          <a:bodyPr wrap="square" lIns="57443" tIns="28721" rIns="57443" bIns="28721">
            <a:spAutoFit/>
          </a:bodyPr>
          <a:lstStyle/>
          <a:p>
            <a:pPr marL="285750" indent="-285750">
              <a:lnSpc>
                <a:spcPct val="150000"/>
              </a:lnSpc>
              <a:buFont typeface="Wingdings" pitchFamily="2" charset="2"/>
              <a:buChar char="Ø"/>
            </a:pPr>
            <a:r>
              <a:rPr lang="zh-CN" altLang="en-US"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干散货</a:t>
            </a:r>
            <a:r>
              <a:rPr lang="en-US" altLang="zh-CN"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2020</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受到新冠疫情影响，</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2020</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年散货船平均运费收益同比下降</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20%</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达</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9,200</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美金</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天，较</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2009</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年后的平均收益低</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20%</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itchFamily="2" charset="2"/>
              <a:buChar char="Ø"/>
            </a:pP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分</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船型来看，好望角型散货船市场上半年受到疫情严重冲击，即期平均收益为仅</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4,907</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美金</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天，为</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2016</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年以来最低的半年平均收益</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itchFamily="2" charset="2"/>
              <a:buChar char="Ø"/>
            </a:pP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得益于</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下半年中国对铁矿石需求强劲反弹以及巴西发货量的恢复，下半年好望角型散货船收益有所改善，全年平均收益为</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10,677</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美金</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天，同比下滑</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31%</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。然而，受到了全球煤炭贸易大幅下滑的拖累（即便粮食贸易的增长提供了支撑），</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2020</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年巴拿马型和超灵便型租金收益均同比下跌约</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20%</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9" name="TextBox 1048613"/>
          <p:cNvSpPr txBox="1"/>
          <p:nvPr/>
        </p:nvSpPr>
        <p:spPr>
          <a:xfrm>
            <a:off x="257648" y="281691"/>
            <a:ext cx="235667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导论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航运最新进展</a:t>
            </a:r>
            <a:endParaRPr lang="zh-CN" altLang="en-US" sz="16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5145843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48613"/>
          <p:cNvSpPr txBox="1"/>
          <p:nvPr/>
        </p:nvSpPr>
        <p:spPr>
          <a:xfrm>
            <a:off x="272253" y="664596"/>
            <a:ext cx="349250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波罗的海原油运费指数</a:t>
            </a:r>
            <a:r>
              <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——BDTI</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指数</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10" name="流程图: 联系 9">
            <a:hlinkClick r:id="rId3" action="ppaction://hlinksldjump"/>
          </p:cNvPr>
          <p:cNvSpPr/>
          <p:nvPr/>
        </p:nvSpPr>
        <p:spPr>
          <a:xfrm>
            <a:off x="6412394" y="4311907"/>
            <a:ext cx="288032" cy="288032"/>
          </a:xfrm>
          <a:prstGeom prst="flowChartConnector">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48613"/>
          <p:cNvSpPr txBox="1"/>
          <p:nvPr/>
        </p:nvSpPr>
        <p:spPr>
          <a:xfrm>
            <a:off x="316068" y="27407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9" y="952970"/>
            <a:ext cx="6789255" cy="3774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8847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48613"/>
          <p:cNvSpPr txBox="1"/>
          <p:nvPr/>
        </p:nvSpPr>
        <p:spPr>
          <a:xfrm>
            <a:off x="272253" y="664596"/>
            <a:ext cx="5379470"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波罗的海原油运费指数</a:t>
            </a:r>
            <a:r>
              <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——BDTI</a:t>
            </a:r>
            <a:r>
              <a:rPr lang="zh-CN" altLang="en-US"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指数、</a:t>
            </a:r>
            <a:r>
              <a:rPr lang="en-US" altLang="zh-CN"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WTI</a:t>
            </a:r>
            <a:r>
              <a:rPr lang="zh-CN" altLang="en-US"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原油</a:t>
            </a:r>
            <a:r>
              <a:rPr lang="en-US" altLang="zh-CN" sz="1600" b="1" dirty="0" smtClean="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10" name="流程图: 联系 9">
            <a:hlinkClick r:id="rId3" action="ppaction://hlinksldjump"/>
          </p:cNvPr>
          <p:cNvSpPr/>
          <p:nvPr/>
        </p:nvSpPr>
        <p:spPr>
          <a:xfrm>
            <a:off x="6412394" y="4311907"/>
            <a:ext cx="288032" cy="288032"/>
          </a:xfrm>
          <a:prstGeom prst="flowChartConnector">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48613"/>
          <p:cNvSpPr txBox="1"/>
          <p:nvPr/>
        </p:nvSpPr>
        <p:spPr>
          <a:xfrm>
            <a:off x="316068" y="27407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371690497"/>
              </p:ext>
            </p:extLst>
          </p:nvPr>
        </p:nvGraphicFramePr>
        <p:xfrm>
          <a:off x="431625" y="1124446"/>
          <a:ext cx="6012186" cy="1760220"/>
        </p:xfrm>
        <a:graphic>
          <a:graphicData uri="http://schemas.openxmlformats.org/drawingml/2006/table">
            <a:tbl>
              <a:tblPr firstRow="1" firstCol="1" bandRow="1">
                <a:tableStyleId>{5C22544A-7EE6-4342-B048-85BDC9FD1C3A}</a:tableStyleId>
              </a:tblPr>
              <a:tblGrid>
                <a:gridCol w="755091">
                  <a:extLst>
                    <a:ext uri="{9D8B030D-6E8A-4147-A177-3AD203B41FA5}">
                      <a16:colId xmlns="" xmlns:a16="http://schemas.microsoft.com/office/drawing/2014/main" val="20000"/>
                    </a:ext>
                  </a:extLst>
                </a:gridCol>
                <a:gridCol w="963921">
                  <a:extLst>
                    <a:ext uri="{9D8B030D-6E8A-4147-A177-3AD203B41FA5}">
                      <a16:colId xmlns="" xmlns:a16="http://schemas.microsoft.com/office/drawing/2014/main" val="20001"/>
                    </a:ext>
                  </a:extLst>
                </a:gridCol>
                <a:gridCol w="1047689">
                  <a:extLst>
                    <a:ext uri="{9D8B030D-6E8A-4147-A177-3AD203B41FA5}">
                      <a16:colId xmlns="" xmlns:a16="http://schemas.microsoft.com/office/drawing/2014/main" val="20002"/>
                    </a:ext>
                  </a:extLst>
                </a:gridCol>
                <a:gridCol w="3245485">
                  <a:extLst>
                    <a:ext uri="{9D8B030D-6E8A-4147-A177-3AD203B41FA5}">
                      <a16:colId xmlns="" xmlns:a16="http://schemas.microsoft.com/office/drawing/2014/main" val="20003"/>
                    </a:ext>
                  </a:extLst>
                </a:gridCol>
              </a:tblGrid>
              <a:tr h="200025">
                <a:tc>
                  <a:txBody>
                    <a:bodyPr/>
                    <a:lstStyle/>
                    <a:p>
                      <a:pPr indent="0" algn="ctr">
                        <a:lnSpc>
                          <a:spcPct val="150000"/>
                        </a:lnSpc>
                        <a:spcAft>
                          <a:spcPts val="0"/>
                        </a:spcAft>
                      </a:pPr>
                      <a:r>
                        <a:rPr lang="zh-CN" sz="1100" b="1" kern="0" dirty="0">
                          <a:effectLst/>
                          <a:latin typeface="Times New Roman" pitchFamily="18" charset="0"/>
                          <a:cs typeface="Times New Roman" pitchFamily="18" charset="0"/>
                        </a:rPr>
                        <a:t>航线</a:t>
                      </a:r>
                      <a:endParaRPr lang="zh-CN" sz="1100" b="1" kern="100" dirty="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zh-CN" sz="1100" b="1" kern="0">
                          <a:effectLst/>
                          <a:latin typeface="Times New Roman" pitchFamily="18" charset="0"/>
                          <a:cs typeface="Times New Roman" pitchFamily="18" charset="0"/>
                        </a:rPr>
                        <a:t>船型</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zh-CN" sz="1100" b="1" kern="0">
                          <a:effectLst/>
                          <a:latin typeface="Times New Roman" pitchFamily="18" charset="0"/>
                          <a:cs typeface="Times New Roman" pitchFamily="18" charset="0"/>
                        </a:rPr>
                        <a:t>载重吨</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zh-CN" sz="1100" b="1" kern="0">
                          <a:effectLst/>
                          <a:latin typeface="Times New Roman" pitchFamily="18" charset="0"/>
                          <a:cs typeface="Times New Roman" pitchFamily="18" charset="0"/>
                        </a:rPr>
                        <a:t>往返地</a:t>
                      </a:r>
                      <a:endParaRPr lang="zh-CN" sz="1100" b="1" kern="100">
                        <a:effectLst/>
                        <a:latin typeface="Times New Roman" pitchFamily="18" charset="0"/>
                        <a:ea typeface="宋体"/>
                        <a:cs typeface="Times New Roman" pitchFamily="18" charset="0"/>
                      </a:endParaRPr>
                    </a:p>
                  </a:txBody>
                  <a:tcPr marL="68580" marR="68580" marT="0" marB="0" anchor="ctr"/>
                </a:tc>
                <a:extLst>
                  <a:ext uri="{0D108BD9-81ED-4DB2-BD59-A6C34878D82A}">
                    <a16:rowId xmlns="" xmlns:a16="http://schemas.microsoft.com/office/drawing/2014/main" val="10000"/>
                  </a:ext>
                </a:extLst>
              </a:tr>
              <a:tr h="190500">
                <a:tc>
                  <a:txBody>
                    <a:bodyPr/>
                    <a:lstStyle/>
                    <a:p>
                      <a:pPr indent="0" algn="ctr">
                        <a:lnSpc>
                          <a:spcPct val="150000"/>
                        </a:lnSpc>
                        <a:spcAft>
                          <a:spcPts val="0"/>
                        </a:spcAft>
                      </a:pPr>
                      <a:r>
                        <a:rPr lang="en-US" sz="1100" b="1" kern="0">
                          <a:effectLst/>
                          <a:latin typeface="Times New Roman" pitchFamily="18" charset="0"/>
                          <a:cs typeface="Times New Roman" pitchFamily="18" charset="0"/>
                        </a:rPr>
                        <a:t>TD1</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en-US" sz="1100" b="1" kern="0">
                          <a:effectLst/>
                          <a:latin typeface="Times New Roman" pitchFamily="18" charset="0"/>
                          <a:cs typeface="Times New Roman" pitchFamily="18" charset="0"/>
                        </a:rPr>
                        <a:t>VLCC</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en-US" sz="1100" b="1" kern="0">
                          <a:effectLst/>
                          <a:latin typeface="Times New Roman" pitchFamily="18" charset="0"/>
                          <a:cs typeface="Times New Roman" pitchFamily="18" charset="0"/>
                        </a:rPr>
                        <a:t>280,000</a:t>
                      </a:r>
                      <a:r>
                        <a:rPr lang="zh-CN" sz="1100" b="1" kern="0">
                          <a:effectLst/>
                          <a:latin typeface="Times New Roman" pitchFamily="18" charset="0"/>
                          <a:cs typeface="Times New Roman" pitchFamily="18" charset="0"/>
                        </a:rPr>
                        <a:t>吨</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zh-CN" sz="1100" b="1" kern="0">
                          <a:effectLst/>
                          <a:latin typeface="Times New Roman" pitchFamily="18" charset="0"/>
                          <a:cs typeface="Times New Roman" pitchFamily="18" charset="0"/>
                        </a:rPr>
                        <a:t>波斯湾到美湾；拉斯坦努拉到</a:t>
                      </a:r>
                      <a:r>
                        <a:rPr lang="en-US" sz="1100" b="1" kern="0">
                          <a:effectLst/>
                          <a:latin typeface="Times New Roman" pitchFamily="18" charset="0"/>
                          <a:cs typeface="Times New Roman" pitchFamily="18" charset="0"/>
                        </a:rPr>
                        <a:t>Loop</a:t>
                      </a:r>
                      <a:endParaRPr lang="zh-CN" sz="1100" b="1" kern="100">
                        <a:effectLst/>
                        <a:latin typeface="Times New Roman" pitchFamily="18" charset="0"/>
                        <a:ea typeface="宋体"/>
                        <a:cs typeface="Times New Roman" pitchFamily="18" charset="0"/>
                      </a:endParaRPr>
                    </a:p>
                  </a:txBody>
                  <a:tcPr marL="68580" marR="68580" marT="0" marB="0" anchor="ctr"/>
                </a:tc>
                <a:extLst>
                  <a:ext uri="{0D108BD9-81ED-4DB2-BD59-A6C34878D82A}">
                    <a16:rowId xmlns="" xmlns:a16="http://schemas.microsoft.com/office/drawing/2014/main" val="10001"/>
                  </a:ext>
                </a:extLst>
              </a:tr>
              <a:tr h="190500">
                <a:tc>
                  <a:txBody>
                    <a:bodyPr/>
                    <a:lstStyle/>
                    <a:p>
                      <a:pPr indent="0" algn="ctr">
                        <a:lnSpc>
                          <a:spcPct val="150000"/>
                        </a:lnSpc>
                        <a:spcAft>
                          <a:spcPts val="0"/>
                        </a:spcAft>
                      </a:pPr>
                      <a:r>
                        <a:rPr lang="en-US" sz="1100" b="1" kern="0">
                          <a:effectLst/>
                          <a:latin typeface="Times New Roman" pitchFamily="18" charset="0"/>
                          <a:cs typeface="Times New Roman" pitchFamily="18" charset="0"/>
                        </a:rPr>
                        <a:t>TD15</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en-US" sz="1100" b="1" kern="0" dirty="0">
                          <a:effectLst/>
                          <a:latin typeface="Times New Roman" pitchFamily="18" charset="0"/>
                          <a:cs typeface="Times New Roman" pitchFamily="18" charset="0"/>
                        </a:rPr>
                        <a:t>VLCC</a:t>
                      </a:r>
                      <a:endParaRPr lang="zh-CN" sz="1100" b="1" kern="100" dirty="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en-US" sz="1100" b="1" kern="0">
                          <a:effectLst/>
                          <a:latin typeface="Times New Roman" pitchFamily="18" charset="0"/>
                          <a:cs typeface="Times New Roman" pitchFamily="18" charset="0"/>
                        </a:rPr>
                        <a:t>260,000</a:t>
                      </a:r>
                      <a:r>
                        <a:rPr lang="zh-CN" sz="1100" b="1" kern="0">
                          <a:effectLst/>
                          <a:latin typeface="Times New Roman" pitchFamily="18" charset="0"/>
                          <a:cs typeface="Times New Roman" pitchFamily="18" charset="0"/>
                        </a:rPr>
                        <a:t>吨</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zh-CN" sz="1100" b="1" kern="0">
                          <a:effectLst/>
                          <a:latin typeface="Times New Roman" pitchFamily="18" charset="0"/>
                          <a:cs typeface="Times New Roman" pitchFamily="18" charset="0"/>
                        </a:rPr>
                        <a:t>西非到中国；埃克森美孚和邦尼到宁波</a:t>
                      </a:r>
                      <a:endParaRPr lang="zh-CN" sz="1100" b="1" kern="100">
                        <a:effectLst/>
                        <a:latin typeface="Times New Roman" pitchFamily="18" charset="0"/>
                        <a:ea typeface="宋体"/>
                        <a:cs typeface="Times New Roman" pitchFamily="18" charset="0"/>
                      </a:endParaRPr>
                    </a:p>
                  </a:txBody>
                  <a:tcPr marL="68580" marR="68580" marT="0" marB="0" anchor="ctr"/>
                </a:tc>
                <a:extLst>
                  <a:ext uri="{0D108BD9-81ED-4DB2-BD59-A6C34878D82A}">
                    <a16:rowId xmlns="" xmlns:a16="http://schemas.microsoft.com/office/drawing/2014/main" val="10002"/>
                  </a:ext>
                </a:extLst>
              </a:tr>
              <a:tr h="190500">
                <a:tc>
                  <a:txBody>
                    <a:bodyPr/>
                    <a:lstStyle/>
                    <a:p>
                      <a:pPr indent="0" algn="ctr">
                        <a:lnSpc>
                          <a:spcPct val="150000"/>
                        </a:lnSpc>
                        <a:spcAft>
                          <a:spcPts val="0"/>
                        </a:spcAft>
                      </a:pPr>
                      <a:r>
                        <a:rPr lang="en-US" sz="1100" b="1" kern="0">
                          <a:effectLst/>
                          <a:latin typeface="Times New Roman" pitchFamily="18" charset="0"/>
                          <a:cs typeface="Times New Roman" pitchFamily="18" charset="0"/>
                        </a:rPr>
                        <a:t>TD6</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en-US" sz="1100" b="1" kern="0">
                          <a:effectLst/>
                          <a:latin typeface="Times New Roman" pitchFamily="18" charset="0"/>
                          <a:cs typeface="Times New Roman" pitchFamily="18" charset="0"/>
                        </a:rPr>
                        <a:t>Suezmax</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en-US" sz="1100" b="1" kern="0">
                          <a:effectLst/>
                          <a:latin typeface="Times New Roman" pitchFamily="18" charset="0"/>
                          <a:cs typeface="Times New Roman" pitchFamily="18" charset="0"/>
                        </a:rPr>
                        <a:t>135,000</a:t>
                      </a:r>
                      <a:r>
                        <a:rPr lang="zh-CN" sz="1100" b="1" kern="0">
                          <a:effectLst/>
                          <a:latin typeface="Times New Roman" pitchFamily="18" charset="0"/>
                          <a:cs typeface="Times New Roman" pitchFamily="18" charset="0"/>
                        </a:rPr>
                        <a:t>吨</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zh-CN" sz="1100" b="1" kern="0">
                          <a:effectLst/>
                          <a:latin typeface="Times New Roman" pitchFamily="18" charset="0"/>
                          <a:cs typeface="Times New Roman" pitchFamily="18" charset="0"/>
                        </a:rPr>
                        <a:t>黑海到地中海；诺沃西比尔斯克到阿古斯塔</a:t>
                      </a:r>
                      <a:endParaRPr lang="zh-CN" sz="1100" b="1" kern="100">
                        <a:effectLst/>
                        <a:latin typeface="Times New Roman" pitchFamily="18" charset="0"/>
                        <a:ea typeface="宋体"/>
                        <a:cs typeface="Times New Roman" pitchFamily="18" charset="0"/>
                      </a:endParaRPr>
                    </a:p>
                  </a:txBody>
                  <a:tcPr marL="68580" marR="68580" marT="0" marB="0" anchor="ctr"/>
                </a:tc>
                <a:extLst>
                  <a:ext uri="{0D108BD9-81ED-4DB2-BD59-A6C34878D82A}">
                    <a16:rowId xmlns="" xmlns:a16="http://schemas.microsoft.com/office/drawing/2014/main" val="10003"/>
                  </a:ext>
                </a:extLst>
              </a:tr>
              <a:tr h="190500">
                <a:tc>
                  <a:txBody>
                    <a:bodyPr/>
                    <a:lstStyle/>
                    <a:p>
                      <a:pPr indent="0" algn="ctr">
                        <a:lnSpc>
                          <a:spcPct val="150000"/>
                        </a:lnSpc>
                        <a:spcAft>
                          <a:spcPts val="0"/>
                        </a:spcAft>
                      </a:pPr>
                      <a:r>
                        <a:rPr lang="en-US" sz="1100" b="1" kern="0">
                          <a:effectLst/>
                          <a:latin typeface="Times New Roman" pitchFamily="18" charset="0"/>
                          <a:cs typeface="Times New Roman" pitchFamily="18" charset="0"/>
                        </a:rPr>
                        <a:t>TD7</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en-US" sz="1100" b="1" kern="0">
                          <a:effectLst/>
                          <a:latin typeface="Times New Roman" pitchFamily="18" charset="0"/>
                          <a:cs typeface="Times New Roman" pitchFamily="18" charset="0"/>
                        </a:rPr>
                        <a:t>Aframax</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en-US" sz="1100" b="1" kern="0" dirty="0">
                          <a:effectLst/>
                          <a:latin typeface="Times New Roman" pitchFamily="18" charset="0"/>
                          <a:cs typeface="Times New Roman" pitchFamily="18" charset="0"/>
                        </a:rPr>
                        <a:t>80,000</a:t>
                      </a:r>
                      <a:r>
                        <a:rPr lang="zh-CN" sz="1100" b="1" kern="0" dirty="0">
                          <a:effectLst/>
                          <a:latin typeface="Times New Roman" pitchFamily="18" charset="0"/>
                          <a:cs typeface="Times New Roman" pitchFamily="18" charset="0"/>
                        </a:rPr>
                        <a:t>吨</a:t>
                      </a:r>
                      <a:endParaRPr lang="zh-CN" sz="1100" b="1" kern="100" dirty="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zh-CN" sz="1100" b="1" kern="0" dirty="0">
                          <a:effectLst/>
                          <a:latin typeface="Times New Roman" pitchFamily="18" charset="0"/>
                          <a:cs typeface="Times New Roman" pitchFamily="18" charset="0"/>
                        </a:rPr>
                        <a:t>北海到欧洲大陆；萨洛姆湾到威廉港</a:t>
                      </a:r>
                      <a:endParaRPr lang="zh-CN" sz="1100" b="1" kern="100" dirty="0">
                        <a:effectLst/>
                        <a:latin typeface="Times New Roman" pitchFamily="18" charset="0"/>
                        <a:ea typeface="宋体"/>
                        <a:cs typeface="Times New Roman" pitchFamily="18" charset="0"/>
                      </a:endParaRPr>
                    </a:p>
                  </a:txBody>
                  <a:tcPr marL="68580" marR="68580" marT="0" marB="0" anchor="ctr"/>
                </a:tc>
                <a:extLst>
                  <a:ext uri="{0D108BD9-81ED-4DB2-BD59-A6C34878D82A}">
                    <a16:rowId xmlns="" xmlns:a16="http://schemas.microsoft.com/office/drawing/2014/main" val="10004"/>
                  </a:ext>
                </a:extLst>
              </a:tr>
              <a:tr h="190500">
                <a:tc>
                  <a:txBody>
                    <a:bodyPr/>
                    <a:lstStyle/>
                    <a:p>
                      <a:pPr indent="0" algn="ctr">
                        <a:lnSpc>
                          <a:spcPct val="150000"/>
                        </a:lnSpc>
                        <a:spcAft>
                          <a:spcPts val="0"/>
                        </a:spcAft>
                      </a:pPr>
                      <a:r>
                        <a:rPr lang="en-US" sz="1100" b="1" kern="0">
                          <a:effectLst/>
                          <a:latin typeface="Times New Roman" pitchFamily="18" charset="0"/>
                          <a:cs typeface="Times New Roman" pitchFamily="18" charset="0"/>
                        </a:rPr>
                        <a:t>TD9</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en-US" sz="1100" b="1" kern="0">
                          <a:effectLst/>
                          <a:latin typeface="Times New Roman" pitchFamily="18" charset="0"/>
                          <a:cs typeface="Times New Roman" pitchFamily="18" charset="0"/>
                        </a:rPr>
                        <a:t>Aframax</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en-US" sz="1100" b="1" kern="0">
                          <a:effectLst/>
                          <a:latin typeface="Times New Roman" pitchFamily="18" charset="0"/>
                          <a:cs typeface="Times New Roman" pitchFamily="18" charset="0"/>
                        </a:rPr>
                        <a:t>70,000</a:t>
                      </a:r>
                      <a:r>
                        <a:rPr lang="zh-CN" sz="1100" b="1" kern="0">
                          <a:effectLst/>
                          <a:latin typeface="Times New Roman" pitchFamily="18" charset="0"/>
                          <a:cs typeface="Times New Roman" pitchFamily="18" charset="0"/>
                        </a:rPr>
                        <a:t>吨</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zh-CN" sz="1100" b="1" kern="0">
                          <a:effectLst/>
                          <a:latin typeface="Times New Roman" pitchFamily="18" charset="0"/>
                          <a:cs typeface="Times New Roman" pitchFamily="18" charset="0"/>
                        </a:rPr>
                        <a:t>加勒比海到美湾；波多拉克鲁兹到科珀斯克里斯蒂</a:t>
                      </a:r>
                      <a:endParaRPr lang="zh-CN" sz="1100" b="1" kern="100">
                        <a:effectLst/>
                        <a:latin typeface="Times New Roman" pitchFamily="18" charset="0"/>
                        <a:ea typeface="宋体"/>
                        <a:cs typeface="Times New Roman" pitchFamily="18" charset="0"/>
                      </a:endParaRPr>
                    </a:p>
                  </a:txBody>
                  <a:tcPr marL="68580" marR="68580" marT="0" marB="0" anchor="ctr"/>
                </a:tc>
                <a:extLst>
                  <a:ext uri="{0D108BD9-81ED-4DB2-BD59-A6C34878D82A}">
                    <a16:rowId xmlns="" xmlns:a16="http://schemas.microsoft.com/office/drawing/2014/main" val="10005"/>
                  </a:ext>
                </a:extLst>
              </a:tr>
              <a:tr h="200025">
                <a:tc>
                  <a:txBody>
                    <a:bodyPr/>
                    <a:lstStyle/>
                    <a:p>
                      <a:pPr indent="0" algn="ctr">
                        <a:lnSpc>
                          <a:spcPct val="150000"/>
                        </a:lnSpc>
                        <a:spcAft>
                          <a:spcPts val="0"/>
                        </a:spcAft>
                      </a:pPr>
                      <a:r>
                        <a:rPr lang="en-US" sz="1100" b="1" kern="0">
                          <a:effectLst/>
                          <a:latin typeface="Times New Roman" pitchFamily="18" charset="0"/>
                          <a:cs typeface="Times New Roman" pitchFamily="18" charset="0"/>
                        </a:rPr>
                        <a:t>TD12</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en-US" sz="1100" b="1" kern="0">
                          <a:effectLst/>
                          <a:latin typeface="Times New Roman" pitchFamily="18" charset="0"/>
                          <a:cs typeface="Times New Roman" pitchFamily="18" charset="0"/>
                        </a:rPr>
                        <a:t>Panamax</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en-US" sz="1100" b="1" kern="0" dirty="0">
                          <a:effectLst/>
                          <a:latin typeface="Times New Roman" pitchFamily="18" charset="0"/>
                          <a:cs typeface="Times New Roman" pitchFamily="18" charset="0"/>
                        </a:rPr>
                        <a:t>55,000</a:t>
                      </a:r>
                      <a:r>
                        <a:rPr lang="zh-CN" sz="1100" b="1" kern="0" dirty="0">
                          <a:effectLst/>
                          <a:latin typeface="Times New Roman" pitchFamily="18" charset="0"/>
                          <a:cs typeface="Times New Roman" pitchFamily="18" charset="0"/>
                        </a:rPr>
                        <a:t>吨</a:t>
                      </a:r>
                      <a:endParaRPr lang="zh-CN" sz="1100" b="1" kern="100" dirty="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zh-CN" sz="1100" b="1" kern="0" dirty="0">
                          <a:effectLst/>
                          <a:latin typeface="Times New Roman" pitchFamily="18" charset="0"/>
                          <a:cs typeface="Times New Roman" pitchFamily="18" charset="0"/>
                        </a:rPr>
                        <a:t>阿姆斯特丹、鹿特丹、安特卫普到美湾</a:t>
                      </a:r>
                      <a:endParaRPr lang="zh-CN" sz="1100" b="1" kern="100" dirty="0">
                        <a:effectLst/>
                        <a:latin typeface="Times New Roman" pitchFamily="18" charset="0"/>
                        <a:ea typeface="宋体"/>
                        <a:cs typeface="Times New Roman" pitchFamily="18" charset="0"/>
                      </a:endParaRPr>
                    </a:p>
                  </a:txBody>
                  <a:tcPr marL="68580" marR="68580" marT="0" marB="0" anchor="ctr"/>
                </a:tc>
                <a:extLst>
                  <a:ext uri="{0D108BD9-81ED-4DB2-BD59-A6C34878D82A}">
                    <a16:rowId xmlns="" xmlns:a16="http://schemas.microsoft.com/office/drawing/2014/main" val="10006"/>
                  </a:ext>
                </a:extLst>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2797403149"/>
              </p:ext>
            </p:extLst>
          </p:nvPr>
        </p:nvGraphicFramePr>
        <p:xfrm>
          <a:off x="355367" y="3179514"/>
          <a:ext cx="6160452" cy="1257300"/>
        </p:xfrm>
        <a:graphic>
          <a:graphicData uri="http://schemas.openxmlformats.org/drawingml/2006/table">
            <a:tbl>
              <a:tblPr firstRow="1" firstCol="1" bandRow="1">
                <a:tableStyleId>{5C22544A-7EE6-4342-B048-85BDC9FD1C3A}</a:tableStyleId>
              </a:tblPr>
              <a:tblGrid>
                <a:gridCol w="1569085">
                  <a:extLst>
                    <a:ext uri="{9D8B030D-6E8A-4147-A177-3AD203B41FA5}">
                      <a16:colId xmlns="" xmlns:a16="http://schemas.microsoft.com/office/drawing/2014/main" val="20000"/>
                    </a:ext>
                  </a:extLst>
                </a:gridCol>
                <a:gridCol w="2570797">
                  <a:extLst>
                    <a:ext uri="{9D8B030D-6E8A-4147-A177-3AD203B41FA5}">
                      <a16:colId xmlns="" xmlns:a16="http://schemas.microsoft.com/office/drawing/2014/main" val="20001"/>
                    </a:ext>
                  </a:extLst>
                </a:gridCol>
                <a:gridCol w="451485">
                  <a:extLst>
                    <a:ext uri="{9D8B030D-6E8A-4147-A177-3AD203B41FA5}">
                      <a16:colId xmlns="" xmlns:a16="http://schemas.microsoft.com/office/drawing/2014/main" val="20002"/>
                    </a:ext>
                  </a:extLst>
                </a:gridCol>
                <a:gridCol w="1569085">
                  <a:extLst>
                    <a:ext uri="{9D8B030D-6E8A-4147-A177-3AD203B41FA5}">
                      <a16:colId xmlns="" xmlns:a16="http://schemas.microsoft.com/office/drawing/2014/main" val="20003"/>
                    </a:ext>
                  </a:extLst>
                </a:gridCol>
              </a:tblGrid>
              <a:tr h="200025">
                <a:tc>
                  <a:txBody>
                    <a:bodyPr/>
                    <a:lstStyle/>
                    <a:p>
                      <a:pPr indent="0" algn="ctr">
                        <a:lnSpc>
                          <a:spcPct val="150000"/>
                        </a:lnSpc>
                        <a:spcAft>
                          <a:spcPts val="0"/>
                        </a:spcAft>
                      </a:pPr>
                      <a:r>
                        <a:rPr lang="zh-CN" sz="1100" b="1" kern="0" dirty="0">
                          <a:effectLst/>
                          <a:latin typeface="Times New Roman" pitchFamily="18" charset="0"/>
                          <a:cs typeface="Times New Roman" pitchFamily="18" charset="0"/>
                        </a:rPr>
                        <a:t>公司名称</a:t>
                      </a:r>
                      <a:endParaRPr lang="zh-CN" sz="1100" b="1" kern="100" dirty="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zh-CN" sz="1100" b="1" kern="0">
                          <a:effectLst/>
                          <a:latin typeface="Times New Roman" pitchFamily="18" charset="0"/>
                          <a:cs typeface="Times New Roman" pitchFamily="18" charset="0"/>
                        </a:rPr>
                        <a:t>全称</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zh-CN" sz="1100" b="1" kern="0">
                          <a:effectLst/>
                          <a:latin typeface="Times New Roman" pitchFamily="18" charset="0"/>
                          <a:cs typeface="Times New Roman" pitchFamily="18" charset="0"/>
                        </a:rPr>
                        <a:t>简称</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zh-CN" sz="1100" b="1" kern="0">
                          <a:effectLst/>
                          <a:latin typeface="Times New Roman" pitchFamily="18" charset="0"/>
                          <a:cs typeface="Times New Roman" pitchFamily="18" charset="0"/>
                        </a:rPr>
                        <a:t>总部</a:t>
                      </a:r>
                      <a:endParaRPr lang="zh-CN" sz="1100" b="1" kern="100">
                        <a:effectLst/>
                        <a:latin typeface="Times New Roman" pitchFamily="18" charset="0"/>
                        <a:ea typeface="宋体"/>
                        <a:cs typeface="Times New Roman" pitchFamily="18" charset="0"/>
                      </a:endParaRPr>
                    </a:p>
                  </a:txBody>
                  <a:tcPr marL="68580" marR="68580" marT="0" marB="0" anchor="ctr"/>
                </a:tc>
                <a:extLst>
                  <a:ext uri="{0D108BD9-81ED-4DB2-BD59-A6C34878D82A}">
                    <a16:rowId xmlns="" xmlns:a16="http://schemas.microsoft.com/office/drawing/2014/main" val="10000"/>
                  </a:ext>
                </a:extLst>
              </a:tr>
              <a:tr h="190500">
                <a:tc>
                  <a:txBody>
                    <a:bodyPr/>
                    <a:lstStyle/>
                    <a:p>
                      <a:pPr indent="0" algn="ctr">
                        <a:lnSpc>
                          <a:spcPct val="150000"/>
                        </a:lnSpc>
                        <a:spcAft>
                          <a:spcPts val="0"/>
                        </a:spcAft>
                      </a:pPr>
                      <a:r>
                        <a:rPr lang="zh-CN" sz="1100" b="1" kern="0">
                          <a:effectLst/>
                          <a:latin typeface="Times New Roman" pitchFamily="18" charset="0"/>
                          <a:cs typeface="Times New Roman" pitchFamily="18" charset="0"/>
                        </a:rPr>
                        <a:t>埃克森美孚</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en-US" sz="1100" b="1" kern="0">
                          <a:effectLst/>
                          <a:latin typeface="Times New Roman" pitchFamily="18" charset="0"/>
                          <a:cs typeface="Times New Roman" pitchFamily="18" charset="0"/>
                        </a:rPr>
                        <a:t>Exxon Mobil</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en-US" sz="1100" b="1" kern="0">
                          <a:effectLst/>
                          <a:latin typeface="Times New Roman" pitchFamily="18" charset="0"/>
                          <a:cs typeface="Times New Roman" pitchFamily="18" charset="0"/>
                        </a:rPr>
                        <a:t>EM</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zh-CN" sz="1100" b="1" kern="0">
                          <a:effectLst/>
                          <a:latin typeface="Times New Roman" pitchFamily="18" charset="0"/>
                          <a:cs typeface="Times New Roman" pitchFamily="18" charset="0"/>
                        </a:rPr>
                        <a:t>美国德克萨斯州爱文市</a:t>
                      </a:r>
                      <a:endParaRPr lang="zh-CN" sz="1100" b="1" kern="100">
                        <a:effectLst/>
                        <a:latin typeface="Times New Roman" pitchFamily="18" charset="0"/>
                        <a:ea typeface="宋体"/>
                        <a:cs typeface="Times New Roman" pitchFamily="18" charset="0"/>
                      </a:endParaRPr>
                    </a:p>
                  </a:txBody>
                  <a:tcPr marL="68580" marR="68580" marT="0" marB="0" anchor="ctr"/>
                </a:tc>
                <a:extLst>
                  <a:ext uri="{0D108BD9-81ED-4DB2-BD59-A6C34878D82A}">
                    <a16:rowId xmlns="" xmlns:a16="http://schemas.microsoft.com/office/drawing/2014/main" val="10001"/>
                  </a:ext>
                </a:extLst>
              </a:tr>
              <a:tr h="190500">
                <a:tc>
                  <a:txBody>
                    <a:bodyPr/>
                    <a:lstStyle/>
                    <a:p>
                      <a:pPr indent="0" algn="ctr">
                        <a:lnSpc>
                          <a:spcPct val="150000"/>
                        </a:lnSpc>
                        <a:spcAft>
                          <a:spcPts val="0"/>
                        </a:spcAft>
                      </a:pPr>
                      <a:r>
                        <a:rPr lang="zh-CN" sz="1100" b="1" kern="0">
                          <a:effectLst/>
                          <a:latin typeface="Times New Roman" pitchFamily="18" charset="0"/>
                          <a:cs typeface="Times New Roman" pitchFamily="18" charset="0"/>
                        </a:rPr>
                        <a:t>英国石油公司</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en-US" sz="1100" b="1" kern="0" dirty="0">
                          <a:effectLst/>
                          <a:latin typeface="Times New Roman" pitchFamily="18" charset="0"/>
                          <a:cs typeface="Times New Roman" pitchFamily="18" charset="0"/>
                        </a:rPr>
                        <a:t>British Petroleum</a:t>
                      </a:r>
                      <a:endParaRPr lang="zh-CN" sz="1100" b="1" kern="100" dirty="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en-US" sz="1100" b="1" kern="0">
                          <a:effectLst/>
                          <a:latin typeface="Times New Roman" pitchFamily="18" charset="0"/>
                          <a:cs typeface="Times New Roman" pitchFamily="18" charset="0"/>
                        </a:rPr>
                        <a:t>BP</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zh-CN" sz="1100" b="1" kern="0">
                          <a:effectLst/>
                          <a:latin typeface="Times New Roman" pitchFamily="18" charset="0"/>
                          <a:cs typeface="Times New Roman" pitchFamily="18" charset="0"/>
                        </a:rPr>
                        <a:t>英国伦敦</a:t>
                      </a:r>
                      <a:endParaRPr lang="zh-CN" sz="1100" b="1" kern="100">
                        <a:effectLst/>
                        <a:latin typeface="Times New Roman" pitchFamily="18" charset="0"/>
                        <a:ea typeface="宋体"/>
                        <a:cs typeface="Times New Roman" pitchFamily="18" charset="0"/>
                      </a:endParaRPr>
                    </a:p>
                  </a:txBody>
                  <a:tcPr marL="68580" marR="68580" marT="0" marB="0" anchor="ctr"/>
                </a:tc>
                <a:extLst>
                  <a:ext uri="{0D108BD9-81ED-4DB2-BD59-A6C34878D82A}">
                    <a16:rowId xmlns="" xmlns:a16="http://schemas.microsoft.com/office/drawing/2014/main" val="10002"/>
                  </a:ext>
                </a:extLst>
              </a:tr>
              <a:tr h="190500">
                <a:tc>
                  <a:txBody>
                    <a:bodyPr/>
                    <a:lstStyle/>
                    <a:p>
                      <a:pPr indent="0" algn="ctr">
                        <a:lnSpc>
                          <a:spcPct val="150000"/>
                        </a:lnSpc>
                        <a:spcAft>
                          <a:spcPts val="0"/>
                        </a:spcAft>
                      </a:pPr>
                      <a:r>
                        <a:rPr lang="zh-CN" sz="1100" b="1" kern="0">
                          <a:effectLst/>
                          <a:latin typeface="Times New Roman" pitchFamily="18" charset="0"/>
                          <a:cs typeface="Times New Roman" pitchFamily="18" charset="0"/>
                        </a:rPr>
                        <a:t>荷兰皇家壳牌集团</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en-US" sz="1100" b="1" kern="0">
                          <a:effectLst/>
                          <a:latin typeface="Times New Roman" pitchFamily="18" charset="0"/>
                          <a:cs typeface="Times New Roman" pitchFamily="18" charset="0"/>
                        </a:rPr>
                        <a:t>Royal Dutch /Shell Group of Companies</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en-US" sz="1100" b="1" kern="0">
                          <a:effectLst/>
                          <a:latin typeface="Times New Roman" pitchFamily="18" charset="0"/>
                          <a:cs typeface="Times New Roman" pitchFamily="18" charset="0"/>
                        </a:rPr>
                        <a:t>RDS</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zh-CN" sz="1100" b="1" kern="0">
                          <a:effectLst/>
                          <a:latin typeface="Times New Roman" pitchFamily="18" charset="0"/>
                          <a:cs typeface="Times New Roman" pitchFamily="18" charset="0"/>
                        </a:rPr>
                        <a:t>荷兰海牙和英国伦敦</a:t>
                      </a:r>
                      <a:endParaRPr lang="zh-CN" sz="1100" b="1" kern="100">
                        <a:effectLst/>
                        <a:latin typeface="Times New Roman" pitchFamily="18" charset="0"/>
                        <a:ea typeface="宋体"/>
                        <a:cs typeface="Times New Roman" pitchFamily="18" charset="0"/>
                      </a:endParaRPr>
                    </a:p>
                  </a:txBody>
                  <a:tcPr marL="68580" marR="68580" marT="0" marB="0" anchor="ctr"/>
                </a:tc>
                <a:extLst>
                  <a:ext uri="{0D108BD9-81ED-4DB2-BD59-A6C34878D82A}">
                    <a16:rowId xmlns="" xmlns:a16="http://schemas.microsoft.com/office/drawing/2014/main" val="10003"/>
                  </a:ext>
                </a:extLst>
              </a:tr>
              <a:tr h="200025">
                <a:tc>
                  <a:txBody>
                    <a:bodyPr/>
                    <a:lstStyle/>
                    <a:p>
                      <a:pPr indent="0" algn="ctr">
                        <a:lnSpc>
                          <a:spcPct val="150000"/>
                        </a:lnSpc>
                        <a:spcAft>
                          <a:spcPts val="0"/>
                        </a:spcAft>
                      </a:pPr>
                      <a:r>
                        <a:rPr lang="zh-CN" sz="1100" b="1" kern="0">
                          <a:effectLst/>
                          <a:latin typeface="Times New Roman" pitchFamily="18" charset="0"/>
                          <a:cs typeface="Times New Roman" pitchFamily="18" charset="0"/>
                        </a:rPr>
                        <a:t>中国石油化工集团公司</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en-US" sz="1100" b="1" kern="0">
                          <a:effectLst/>
                          <a:latin typeface="Times New Roman" pitchFamily="18" charset="0"/>
                          <a:cs typeface="Times New Roman" pitchFamily="18" charset="0"/>
                        </a:rPr>
                        <a:t>Sinopec Group</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en-US" sz="1100" b="1" kern="0">
                          <a:effectLst/>
                          <a:latin typeface="Times New Roman" pitchFamily="18" charset="0"/>
                          <a:cs typeface="Times New Roman" pitchFamily="18" charset="0"/>
                        </a:rPr>
                        <a:t>SP</a:t>
                      </a:r>
                      <a:endParaRPr lang="zh-CN" sz="1100" b="1" kern="100">
                        <a:effectLst/>
                        <a:latin typeface="Times New Roman" pitchFamily="18" charset="0"/>
                        <a:ea typeface="宋体"/>
                        <a:cs typeface="Times New Roman" pitchFamily="18" charset="0"/>
                      </a:endParaRPr>
                    </a:p>
                  </a:txBody>
                  <a:tcPr marL="68580" marR="68580" marT="0" marB="0" anchor="ctr"/>
                </a:tc>
                <a:tc>
                  <a:txBody>
                    <a:bodyPr/>
                    <a:lstStyle/>
                    <a:p>
                      <a:pPr indent="0" algn="ctr">
                        <a:lnSpc>
                          <a:spcPct val="150000"/>
                        </a:lnSpc>
                        <a:spcAft>
                          <a:spcPts val="0"/>
                        </a:spcAft>
                      </a:pPr>
                      <a:r>
                        <a:rPr lang="zh-CN" sz="1100" b="1" kern="0" dirty="0">
                          <a:effectLst/>
                          <a:latin typeface="Times New Roman" pitchFamily="18" charset="0"/>
                          <a:cs typeface="Times New Roman" pitchFamily="18" charset="0"/>
                        </a:rPr>
                        <a:t>中国北京</a:t>
                      </a:r>
                      <a:endParaRPr lang="zh-CN" sz="1100" b="1" kern="100" dirty="0">
                        <a:effectLst/>
                        <a:latin typeface="Times New Roman" pitchFamily="18" charset="0"/>
                        <a:ea typeface="宋体"/>
                        <a:cs typeface="Times New Roman" pitchFamily="18" charset="0"/>
                      </a:endParaRPr>
                    </a:p>
                  </a:txBody>
                  <a:tcPr marL="68580" marR="68580" marT="0" marB="0" anchor="ct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631455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48613"/>
          <p:cNvSpPr txBox="1"/>
          <p:nvPr/>
        </p:nvSpPr>
        <p:spPr>
          <a:xfrm>
            <a:off x="272253" y="664596"/>
            <a:ext cx="349250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波罗的海原油运费指数</a:t>
            </a:r>
            <a:r>
              <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——BDTI</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指数</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10" name="流程图: 联系 9">
            <a:hlinkClick r:id="rId3" action="ppaction://hlinksldjump"/>
          </p:cNvPr>
          <p:cNvSpPr/>
          <p:nvPr/>
        </p:nvSpPr>
        <p:spPr>
          <a:xfrm>
            <a:off x="6412394" y="4311907"/>
            <a:ext cx="288032" cy="288032"/>
          </a:xfrm>
          <a:prstGeom prst="flowChartConnector">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48613"/>
          <p:cNvSpPr txBox="1"/>
          <p:nvPr/>
        </p:nvSpPr>
        <p:spPr>
          <a:xfrm>
            <a:off x="316068" y="27407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pic>
        <p:nvPicPr>
          <p:cNvPr id="1026" name="图片 9" descr="说明: C:\Users\dell\AppData\Local\Temp\1622710707(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115" y="977651"/>
            <a:ext cx="2376264" cy="1510835"/>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10" descr="说明: C:\Users\dell\AppData\Local\Temp\1622711032(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115" y="2502657"/>
            <a:ext cx="2376264" cy="15094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0"/>
            <a:ext cx="683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11" name="图片 10" descr="C:\Users\dell\AppData\Local\Temp\1622719300(1).jpg"/>
          <p:cNvPicPr/>
          <p:nvPr/>
        </p:nvPicPr>
        <p:blipFill>
          <a:blip r:embed="rId6" cstate="print">
            <a:extLst>
              <a:ext uri="{28A0092B-C50C-407E-A947-70E740481C1C}">
                <a14:useLocalDpi xmlns:a14="http://schemas.microsoft.com/office/drawing/2010/main" val="0"/>
              </a:ext>
            </a:extLst>
          </a:blip>
          <a:srcRect/>
          <a:stretch>
            <a:fillRect/>
          </a:stretch>
        </p:blipFill>
        <p:spPr>
          <a:xfrm>
            <a:off x="2555379" y="973358"/>
            <a:ext cx="1872208" cy="1515127"/>
          </a:xfrm>
          <a:prstGeom prst="rect">
            <a:avLst/>
          </a:prstGeom>
          <a:noFill/>
          <a:ln>
            <a:noFill/>
          </a:ln>
        </p:spPr>
      </p:pic>
      <p:pic>
        <p:nvPicPr>
          <p:cNvPr id="12" name="图片 11" descr="C:\Users\dell\AppData\Local\Temp\1622719598(1).jpg"/>
          <p:cNvPicPr/>
          <p:nvPr/>
        </p:nvPicPr>
        <p:blipFill>
          <a:blip r:embed="rId7" cstate="print">
            <a:extLst>
              <a:ext uri="{28A0092B-C50C-407E-A947-70E740481C1C}">
                <a14:useLocalDpi xmlns:a14="http://schemas.microsoft.com/office/drawing/2010/main" val="0"/>
              </a:ext>
            </a:extLst>
          </a:blip>
          <a:srcRect/>
          <a:stretch>
            <a:fillRect/>
          </a:stretch>
        </p:blipFill>
        <p:spPr>
          <a:xfrm>
            <a:off x="2555379" y="2484758"/>
            <a:ext cx="1944216" cy="1527349"/>
          </a:xfrm>
          <a:prstGeom prst="rect">
            <a:avLst/>
          </a:prstGeom>
          <a:noFill/>
          <a:ln>
            <a:noFill/>
          </a:ln>
        </p:spPr>
      </p:pic>
      <p:pic>
        <p:nvPicPr>
          <p:cNvPr id="1029" name="图片 19" descr="说明: C:\Users\dell\AppData\Local\Temp\1622720640(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7587" y="977650"/>
            <a:ext cx="2372011" cy="15108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图片 20" descr="说明: C:\Users\dell\AppData\Local\Temp\1622720855(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9595" y="2488485"/>
            <a:ext cx="2300003" cy="15236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6"/>
          <p:cNvSpPr>
            <a:spLocks noChangeArrowheads="1"/>
          </p:cNvSpPr>
          <p:nvPr/>
        </p:nvSpPr>
        <p:spPr bwMode="auto">
          <a:xfrm>
            <a:off x="0" y="0"/>
            <a:ext cx="683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7"/>
          <p:cNvSpPr>
            <a:spLocks noChangeArrowheads="1"/>
          </p:cNvSpPr>
          <p:nvPr/>
        </p:nvSpPr>
        <p:spPr bwMode="auto">
          <a:xfrm>
            <a:off x="0" y="241935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6" name="矩形 5"/>
          <p:cNvSpPr/>
          <p:nvPr/>
        </p:nvSpPr>
        <p:spPr>
          <a:xfrm>
            <a:off x="163875" y="4012386"/>
            <a:ext cx="6120680" cy="738664"/>
          </a:xfrm>
          <a:prstGeom prst="rect">
            <a:avLst/>
          </a:prstGeom>
        </p:spPr>
        <p:txBody>
          <a:bodyPr wrap="square">
            <a:spAutoFit/>
          </a:bodyPr>
          <a:lstStyle/>
          <a:p>
            <a:r>
              <a:rPr lang="zh-CN" altLang="zh-CN" sz="1400" b="1" dirty="0">
                <a:solidFill>
                  <a:srgbClr val="FF0000"/>
                </a:solidFill>
                <a:latin typeface="Times New Roman" pitchFamily="18" charset="0"/>
                <a:ea typeface="楷体_GB2312" pitchFamily="49" charset="-122"/>
                <a:cs typeface="Times New Roman" pitchFamily="18" charset="0"/>
              </a:rPr>
              <a:t>在</a:t>
            </a:r>
            <a:r>
              <a:rPr lang="en-US" altLang="zh-CN" sz="1400" b="1" dirty="0">
                <a:solidFill>
                  <a:srgbClr val="FF0000"/>
                </a:solidFill>
                <a:latin typeface="Times New Roman" pitchFamily="18" charset="0"/>
                <a:ea typeface="楷体_GB2312" pitchFamily="49" charset="-122"/>
                <a:cs typeface="Times New Roman" pitchFamily="18" charset="0"/>
              </a:rPr>
              <a:t>2008</a:t>
            </a:r>
            <a:r>
              <a:rPr lang="zh-CN" altLang="zh-CN" sz="1400" b="1" dirty="0">
                <a:solidFill>
                  <a:srgbClr val="FF0000"/>
                </a:solidFill>
                <a:latin typeface="Times New Roman" pitchFamily="18" charset="0"/>
                <a:ea typeface="楷体_GB2312" pitchFamily="49" charset="-122"/>
                <a:cs typeface="Times New Roman" pitchFamily="18" charset="0"/>
              </a:rPr>
              <a:t>年金融危机、</a:t>
            </a:r>
            <a:r>
              <a:rPr lang="en-US" altLang="zh-CN" sz="1400" b="1" dirty="0">
                <a:solidFill>
                  <a:srgbClr val="FF0000"/>
                </a:solidFill>
                <a:latin typeface="Times New Roman" pitchFamily="18" charset="0"/>
                <a:ea typeface="楷体_GB2312" pitchFamily="49" charset="-122"/>
                <a:cs typeface="Times New Roman" pitchFamily="18" charset="0"/>
              </a:rPr>
              <a:t>2015</a:t>
            </a:r>
            <a:r>
              <a:rPr lang="zh-CN" altLang="zh-CN" sz="1400" b="1" dirty="0">
                <a:solidFill>
                  <a:srgbClr val="FF0000"/>
                </a:solidFill>
                <a:latin typeface="Times New Roman" pitchFamily="18" charset="0"/>
                <a:ea typeface="楷体_GB2312" pitchFamily="49" charset="-122"/>
                <a:cs typeface="Times New Roman" pitchFamily="18" charset="0"/>
              </a:rPr>
              <a:t>年股灾以及</a:t>
            </a:r>
            <a:r>
              <a:rPr lang="en-US" altLang="zh-CN" sz="1400" b="1" dirty="0">
                <a:solidFill>
                  <a:srgbClr val="FF0000"/>
                </a:solidFill>
                <a:latin typeface="Times New Roman" pitchFamily="18" charset="0"/>
                <a:ea typeface="楷体_GB2312" pitchFamily="49" charset="-122"/>
                <a:cs typeface="Times New Roman" pitchFamily="18" charset="0"/>
              </a:rPr>
              <a:t>2020</a:t>
            </a:r>
            <a:r>
              <a:rPr lang="zh-CN" altLang="zh-CN" sz="1400" b="1" dirty="0">
                <a:solidFill>
                  <a:srgbClr val="FF0000"/>
                </a:solidFill>
                <a:latin typeface="Times New Roman" pitchFamily="18" charset="0"/>
                <a:ea typeface="楷体_GB2312" pitchFamily="49" charset="-122"/>
                <a:cs typeface="Times New Roman" pitchFamily="18" charset="0"/>
              </a:rPr>
              <a:t>年新冠疫情叠加石油价格战期间出现剧烈波动，而航线在多个时期出现剧烈波动现象，这说明石油价格主要受全球重大事件的影响，并且其风险会迅速蔓延到航运</a:t>
            </a:r>
            <a:r>
              <a:rPr lang="zh-CN" altLang="zh-CN" sz="1400" b="1" dirty="0" smtClean="0">
                <a:solidFill>
                  <a:srgbClr val="FF0000"/>
                </a:solidFill>
                <a:latin typeface="Times New Roman" pitchFamily="18" charset="0"/>
                <a:ea typeface="楷体_GB2312" pitchFamily="49" charset="-122"/>
                <a:cs typeface="Times New Roman" pitchFamily="18" charset="0"/>
              </a:rPr>
              <a:t>市场</a:t>
            </a:r>
            <a:r>
              <a:rPr lang="zh-CN" altLang="en-US" sz="1400" b="1" dirty="0" smtClean="0">
                <a:solidFill>
                  <a:srgbClr val="FF0000"/>
                </a:solidFill>
                <a:latin typeface="Times New Roman" pitchFamily="18" charset="0"/>
                <a:ea typeface="楷体_GB2312" pitchFamily="49" charset="-122"/>
                <a:cs typeface="Times New Roman" pitchFamily="18" charset="0"/>
              </a:rPr>
              <a:t>。</a:t>
            </a:r>
            <a:endParaRPr lang="zh-CN" altLang="en-US" sz="1400" b="1" dirty="0">
              <a:solidFill>
                <a:srgbClr val="FF0000"/>
              </a:solidFill>
              <a:latin typeface="Times New Roman" pitchFamily="18" charset="0"/>
              <a:ea typeface="楷体_GB2312" pitchFamily="49" charset="-122"/>
              <a:cs typeface="Times New Roman" pitchFamily="18" charset="0"/>
            </a:endParaRPr>
          </a:p>
        </p:txBody>
      </p:sp>
    </p:spTree>
    <p:extLst>
      <p:ext uri="{BB962C8B-B14F-4D97-AF65-F5344CB8AC3E}">
        <p14:creationId xmlns:p14="http://schemas.microsoft.com/office/powerpoint/2010/main" val="288546086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48613"/>
          <p:cNvSpPr txBox="1"/>
          <p:nvPr/>
        </p:nvSpPr>
        <p:spPr>
          <a:xfrm>
            <a:off x="272253" y="664596"/>
            <a:ext cx="6387582" cy="61074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波罗的海原油运费指数</a:t>
            </a:r>
            <a:r>
              <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——BDTI</a:t>
            </a:r>
            <a:r>
              <a:rPr lang="zh-CN" altLang="en-US"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指数</a:t>
            </a:r>
            <a:endParaRPr lang="en-US" altLang="zh-CN"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a:p>
            <a:pPr>
              <a:spcBef>
                <a:spcPct val="20000"/>
              </a:spcBef>
            </a:pPr>
            <a:r>
              <a:rPr lang="zh-CN" altLang="en-US"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                    表</a:t>
            </a:r>
            <a:r>
              <a:rPr lang="en-US" altLang="zh-CN"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    基于</a:t>
            </a:r>
            <a:r>
              <a:rPr lang="en-US" altLang="zh-CN"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Copula-</a:t>
            </a:r>
            <a:r>
              <a:rPr lang="en-US" altLang="zh-CN" sz="1600" b="1" dirty="0" err="1"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CoVaR</a:t>
            </a:r>
            <a:r>
              <a:rPr lang="zh-CN" altLang="en-US"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的</a:t>
            </a:r>
            <a:r>
              <a:rPr lang="en-US" altLang="zh-CN"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WTI</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与油轮</a:t>
            </a:r>
            <a:r>
              <a:rPr lang="zh-CN" altLang="en-US"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航线的</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风险</a:t>
            </a:r>
            <a:r>
              <a:rPr lang="zh-CN" altLang="en-US"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溢出</a:t>
            </a:r>
            <a:endPar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TextBox 1048613"/>
          <p:cNvSpPr txBox="1"/>
          <p:nvPr/>
        </p:nvSpPr>
        <p:spPr>
          <a:xfrm>
            <a:off x="316068" y="27407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2" name="Rectangle 3"/>
          <p:cNvSpPr>
            <a:spLocks noChangeArrowheads="1"/>
          </p:cNvSpPr>
          <p:nvPr/>
        </p:nvSpPr>
        <p:spPr bwMode="auto">
          <a:xfrm>
            <a:off x="0" y="0"/>
            <a:ext cx="683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 name="Rectangle 6"/>
          <p:cNvSpPr>
            <a:spLocks noChangeArrowheads="1"/>
          </p:cNvSpPr>
          <p:nvPr/>
        </p:nvSpPr>
        <p:spPr bwMode="auto">
          <a:xfrm>
            <a:off x="0" y="0"/>
            <a:ext cx="683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7"/>
          <p:cNvSpPr>
            <a:spLocks noChangeArrowheads="1"/>
          </p:cNvSpPr>
          <p:nvPr/>
        </p:nvSpPr>
        <p:spPr bwMode="auto">
          <a:xfrm>
            <a:off x="0" y="241935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2436928043"/>
              </p:ext>
            </p:extLst>
          </p:nvPr>
        </p:nvGraphicFramePr>
        <p:xfrm>
          <a:off x="331843" y="1275341"/>
          <a:ext cx="6039960" cy="3767418"/>
        </p:xfrm>
        <a:graphic>
          <a:graphicData uri="http://schemas.openxmlformats.org/drawingml/2006/table">
            <a:tbl>
              <a:tblPr firstRow="1" firstCol="1" bandRow="1">
                <a:tableStyleId>{5C22544A-7EE6-4342-B048-85BDC9FD1C3A}</a:tableStyleId>
              </a:tblPr>
              <a:tblGrid>
                <a:gridCol w="687760">
                  <a:extLst>
                    <a:ext uri="{9D8B030D-6E8A-4147-A177-3AD203B41FA5}">
                      <a16:colId xmlns="" xmlns:a16="http://schemas.microsoft.com/office/drawing/2014/main" val="20000"/>
                    </a:ext>
                  </a:extLst>
                </a:gridCol>
                <a:gridCol w="41855">
                  <a:extLst>
                    <a:ext uri="{9D8B030D-6E8A-4147-A177-3AD203B41FA5}">
                      <a16:colId xmlns="" xmlns:a16="http://schemas.microsoft.com/office/drawing/2014/main" val="20001"/>
                    </a:ext>
                  </a:extLst>
                </a:gridCol>
                <a:gridCol w="171766">
                  <a:extLst>
                    <a:ext uri="{9D8B030D-6E8A-4147-A177-3AD203B41FA5}">
                      <a16:colId xmlns="" xmlns:a16="http://schemas.microsoft.com/office/drawing/2014/main" val="20002"/>
                    </a:ext>
                  </a:extLst>
                </a:gridCol>
                <a:gridCol w="365969">
                  <a:extLst>
                    <a:ext uri="{9D8B030D-6E8A-4147-A177-3AD203B41FA5}">
                      <a16:colId xmlns="" xmlns:a16="http://schemas.microsoft.com/office/drawing/2014/main" val="20003"/>
                    </a:ext>
                  </a:extLst>
                </a:gridCol>
                <a:gridCol w="555974">
                  <a:extLst>
                    <a:ext uri="{9D8B030D-6E8A-4147-A177-3AD203B41FA5}">
                      <a16:colId xmlns="" xmlns:a16="http://schemas.microsoft.com/office/drawing/2014/main" val="20004"/>
                    </a:ext>
                  </a:extLst>
                </a:gridCol>
                <a:gridCol w="618697">
                  <a:extLst>
                    <a:ext uri="{9D8B030D-6E8A-4147-A177-3AD203B41FA5}">
                      <a16:colId xmlns="" xmlns:a16="http://schemas.microsoft.com/office/drawing/2014/main" val="20005"/>
                    </a:ext>
                  </a:extLst>
                </a:gridCol>
                <a:gridCol w="852492">
                  <a:extLst>
                    <a:ext uri="{9D8B030D-6E8A-4147-A177-3AD203B41FA5}">
                      <a16:colId xmlns="" xmlns:a16="http://schemas.microsoft.com/office/drawing/2014/main" val="20006"/>
                    </a:ext>
                  </a:extLst>
                </a:gridCol>
                <a:gridCol w="171766">
                  <a:extLst>
                    <a:ext uri="{9D8B030D-6E8A-4147-A177-3AD203B41FA5}">
                      <a16:colId xmlns="" xmlns:a16="http://schemas.microsoft.com/office/drawing/2014/main" val="20007"/>
                    </a:ext>
                  </a:extLst>
                </a:gridCol>
                <a:gridCol w="458044">
                  <a:extLst>
                    <a:ext uri="{9D8B030D-6E8A-4147-A177-3AD203B41FA5}">
                      <a16:colId xmlns="" xmlns:a16="http://schemas.microsoft.com/office/drawing/2014/main" val="20008"/>
                    </a:ext>
                  </a:extLst>
                </a:gridCol>
                <a:gridCol w="560094">
                  <a:extLst>
                    <a:ext uri="{9D8B030D-6E8A-4147-A177-3AD203B41FA5}">
                      <a16:colId xmlns="" xmlns:a16="http://schemas.microsoft.com/office/drawing/2014/main" val="20009"/>
                    </a:ext>
                  </a:extLst>
                </a:gridCol>
                <a:gridCol w="704422">
                  <a:extLst>
                    <a:ext uri="{9D8B030D-6E8A-4147-A177-3AD203B41FA5}">
                      <a16:colId xmlns="" xmlns:a16="http://schemas.microsoft.com/office/drawing/2014/main" val="20010"/>
                    </a:ext>
                  </a:extLst>
                </a:gridCol>
                <a:gridCol w="851121">
                  <a:extLst>
                    <a:ext uri="{9D8B030D-6E8A-4147-A177-3AD203B41FA5}">
                      <a16:colId xmlns="" xmlns:a16="http://schemas.microsoft.com/office/drawing/2014/main" val="20011"/>
                    </a:ext>
                  </a:extLst>
                </a:gridCol>
              </a:tblGrid>
              <a:tr h="51279">
                <a:tc>
                  <a:txBody>
                    <a:bodyPr/>
                    <a:lstStyle/>
                    <a:p>
                      <a:pPr indent="0" algn="ctr">
                        <a:lnSpc>
                          <a:spcPct val="110000"/>
                        </a:lnSpc>
                        <a:spcAft>
                          <a:spcPts val="0"/>
                        </a:spcAft>
                      </a:pPr>
                      <a:r>
                        <a:rPr lang="en-US" sz="1000" kern="0" dirty="0">
                          <a:effectLst/>
                          <a:latin typeface="Times New Roman" pitchFamily="18" charset="0"/>
                          <a:cs typeface="Times New Roman" pitchFamily="18" charset="0"/>
                        </a:rPr>
                        <a:t> </a:t>
                      </a:r>
                      <a:endParaRPr lang="zh-CN" sz="1000" kern="100" dirty="0">
                        <a:effectLst/>
                        <a:latin typeface="Times New Roman" pitchFamily="18" charset="0"/>
                        <a:ea typeface="宋体"/>
                        <a:cs typeface="Times New Roman" pitchFamily="18" charset="0"/>
                      </a:endParaRPr>
                    </a:p>
                  </a:txBody>
                  <a:tcPr marL="16455" marR="16455" marT="0" marB="0" anchor="ctr"/>
                </a:tc>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 </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gridSpan="5">
                  <a:txBody>
                    <a:bodyPr/>
                    <a:lstStyle/>
                    <a:p>
                      <a:pPr indent="0" algn="ctr">
                        <a:lnSpc>
                          <a:spcPct val="110000"/>
                        </a:lnSpc>
                        <a:spcAft>
                          <a:spcPts val="0"/>
                        </a:spcAft>
                      </a:pPr>
                      <a:r>
                        <a:rPr lang="zh-CN" sz="1000" kern="0">
                          <a:effectLst/>
                          <a:latin typeface="Times New Roman" pitchFamily="18" charset="0"/>
                          <a:cs typeface="Times New Roman" pitchFamily="18" charset="0"/>
                        </a:rPr>
                        <a:t>上行</a:t>
                      </a:r>
                      <a:r>
                        <a:rPr lang="en-US" sz="1000" kern="0">
                          <a:effectLst/>
                          <a:latin typeface="Times New Roman" pitchFamily="18" charset="0"/>
                          <a:cs typeface="Times New Roman" pitchFamily="18" charset="0"/>
                        </a:rPr>
                        <a:t>UP</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indent="0" algn="ctr">
                        <a:lnSpc>
                          <a:spcPct val="110000"/>
                        </a:lnSpc>
                        <a:spcAft>
                          <a:spcPts val="0"/>
                        </a:spcAft>
                      </a:pPr>
                      <a:r>
                        <a:rPr lang="zh-CN" sz="1000" kern="0">
                          <a:effectLst/>
                          <a:latin typeface="Times New Roman" pitchFamily="18" charset="0"/>
                          <a:cs typeface="Times New Roman" pitchFamily="18" charset="0"/>
                        </a:rPr>
                        <a:t>下行</a:t>
                      </a:r>
                      <a:r>
                        <a:rPr lang="en-US" sz="1000" kern="0">
                          <a:effectLst/>
                          <a:latin typeface="Times New Roman" pitchFamily="18" charset="0"/>
                          <a:cs typeface="Times New Roman" pitchFamily="18" charset="0"/>
                        </a:rPr>
                        <a:t>DOWN</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0"/>
                  </a:ext>
                </a:extLst>
              </a:tr>
              <a:tr h="276906">
                <a:tc gridSpan="2">
                  <a:txBody>
                    <a:bodyPr/>
                    <a:lstStyle/>
                    <a:p>
                      <a:pPr indent="0" algn="ctr">
                        <a:lnSpc>
                          <a:spcPct val="110000"/>
                        </a:lnSpc>
                        <a:spcAft>
                          <a:spcPts val="0"/>
                        </a:spcAft>
                      </a:pPr>
                      <a:r>
                        <a:rPr lang="en-US" sz="1000" kern="0" dirty="0">
                          <a:effectLst/>
                          <a:latin typeface="Times New Roman" pitchFamily="18" charset="0"/>
                          <a:cs typeface="Times New Roman" pitchFamily="18" charset="0"/>
                        </a:rPr>
                        <a:t> </a:t>
                      </a:r>
                      <a:endParaRPr lang="zh-CN" sz="1000" kern="100" dirty="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CoVaRU</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dirty="0" err="1">
                          <a:effectLst/>
                          <a:latin typeface="Times New Roman" pitchFamily="18" charset="0"/>
                          <a:cs typeface="Times New Roman" pitchFamily="18" charset="0"/>
                        </a:rPr>
                        <a:t>VaRU</a:t>
                      </a:r>
                      <a:endParaRPr lang="zh-CN" sz="1000" kern="100" dirty="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100">
                          <a:effectLst/>
                          <a:latin typeface="Times New Roman" pitchFamily="18" charset="0"/>
                          <a:cs typeface="Times New Roman" pitchFamily="18" charset="0"/>
                        </a:rPr>
                        <a:t>Δ</a:t>
                      </a:r>
                      <a:r>
                        <a:rPr lang="en-US" sz="1000" kern="0">
                          <a:effectLst/>
                          <a:latin typeface="Times New Roman" pitchFamily="18" charset="0"/>
                          <a:cs typeface="Times New Roman" pitchFamily="18" charset="0"/>
                        </a:rPr>
                        <a:t>CoVaRU</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%CoVaRU</a:t>
                      </a:r>
                      <a:endParaRPr lang="zh-CN" sz="1000" kern="100">
                        <a:effectLst/>
                        <a:latin typeface="Times New Roman" pitchFamily="18" charset="0"/>
                        <a:ea typeface="宋体"/>
                        <a:cs typeface="Times New Roman" pitchFamily="18" charset="0"/>
                      </a:endParaRPr>
                    </a:p>
                  </a:txBody>
                  <a:tcPr marL="16455" marR="16455" marT="0" marB="0" anchor="ctr"/>
                </a:tc>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CoVaRD</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a:effectLst/>
                          <a:latin typeface="Times New Roman" pitchFamily="18" charset="0"/>
                          <a:cs typeface="Times New Roman" pitchFamily="18" charset="0"/>
                        </a:rPr>
                        <a:t>VaR</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100">
                          <a:effectLst/>
                          <a:latin typeface="Times New Roman" pitchFamily="18" charset="0"/>
                          <a:cs typeface="Times New Roman" pitchFamily="18" charset="0"/>
                        </a:rPr>
                        <a:t>Δ</a:t>
                      </a:r>
                      <a:r>
                        <a:rPr lang="en-US" sz="1000" kern="0">
                          <a:effectLst/>
                          <a:latin typeface="Times New Roman" pitchFamily="18" charset="0"/>
                          <a:cs typeface="Times New Roman" pitchFamily="18" charset="0"/>
                        </a:rPr>
                        <a:t>CoVaRD</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%CoVaRD</a:t>
                      </a:r>
                      <a:endParaRPr lang="zh-CN" sz="1000" kern="100">
                        <a:effectLst/>
                        <a:latin typeface="Times New Roman" pitchFamily="18" charset="0"/>
                        <a:ea typeface="宋体"/>
                        <a:cs typeface="Times New Roman" pitchFamily="18" charset="0"/>
                      </a:endParaRPr>
                    </a:p>
                  </a:txBody>
                  <a:tcPr marL="16455" marR="16455" marT="0" marB="0" anchor="ctr"/>
                </a:tc>
                <a:extLst>
                  <a:ext uri="{0D108BD9-81ED-4DB2-BD59-A6C34878D82A}">
                    <a16:rowId xmlns="" xmlns:a16="http://schemas.microsoft.com/office/drawing/2014/main" val="10001"/>
                  </a:ext>
                </a:extLst>
              </a:tr>
              <a:tr h="276906">
                <a:tc gridSpan="2">
                  <a:txBody>
                    <a:bodyPr/>
                    <a:lstStyle/>
                    <a:p>
                      <a:pPr indent="0" algn="ctr">
                        <a:lnSpc>
                          <a:spcPct val="110000"/>
                        </a:lnSpc>
                        <a:spcAft>
                          <a:spcPts val="0"/>
                        </a:spcAft>
                      </a:pPr>
                      <a:r>
                        <a:rPr lang="en-US" sz="1000" kern="0" dirty="0">
                          <a:effectLst/>
                          <a:latin typeface="Times New Roman" pitchFamily="18" charset="0"/>
                          <a:cs typeface="Times New Roman" pitchFamily="18" charset="0"/>
                        </a:rPr>
                        <a:t>TD1|WTI</a:t>
                      </a:r>
                      <a:endParaRPr lang="zh-CN" sz="1000" kern="100" dirty="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gridSpan="2">
                  <a:txBody>
                    <a:bodyPr/>
                    <a:lstStyle/>
                    <a:p>
                      <a:pPr indent="0" algn="ctr">
                        <a:lnSpc>
                          <a:spcPct val="110000"/>
                        </a:lnSpc>
                        <a:spcAft>
                          <a:spcPts val="0"/>
                        </a:spcAft>
                      </a:pPr>
                      <a:r>
                        <a:rPr lang="en-US" sz="1000" kern="0" dirty="0">
                          <a:effectLst/>
                          <a:latin typeface="Times New Roman" pitchFamily="18" charset="0"/>
                          <a:cs typeface="Times New Roman" pitchFamily="18" charset="0"/>
                        </a:rPr>
                        <a:t>4.070</a:t>
                      </a:r>
                      <a:endParaRPr lang="zh-CN" sz="1000" kern="100" dirty="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a:effectLst/>
                          <a:latin typeface="Times New Roman" pitchFamily="18" charset="0"/>
                          <a:cs typeface="Times New Roman" pitchFamily="18" charset="0"/>
                        </a:rPr>
                        <a:t>2.344</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dirty="0">
                          <a:effectLst/>
                          <a:latin typeface="Times New Roman" pitchFamily="18" charset="0"/>
                          <a:cs typeface="Times New Roman" pitchFamily="18" charset="0"/>
                        </a:rPr>
                        <a:t>1.726</a:t>
                      </a:r>
                      <a:endParaRPr lang="zh-CN" sz="1000" kern="100" dirty="0">
                        <a:effectLst/>
                        <a:latin typeface="Times New Roman" pitchFamily="18" charset="0"/>
                        <a:ea typeface="宋体"/>
                        <a:cs typeface="Times New Roman" pitchFamily="18" charset="0"/>
                      </a:endParaRPr>
                    </a:p>
                  </a:txBody>
                  <a:tcPr marL="16455" marR="16455" marT="0" marB="0" anchor="ctr"/>
                </a:tc>
                <a:tc>
                  <a:txBody>
                    <a:bodyPr/>
                    <a:lstStyle/>
                    <a:p>
                      <a:pPr marL="0" indent="0" algn="ctr" defTabSz="511175" rtl="0" eaLnBrk="1" latinLnBrk="0" hangingPunct="1">
                        <a:lnSpc>
                          <a:spcPct val="110000"/>
                        </a:lnSpc>
                        <a:spcAft>
                          <a:spcPts val="0"/>
                        </a:spcAft>
                      </a:pPr>
                      <a:r>
                        <a:rPr lang="en-US" sz="1000" b="1" kern="0" dirty="0">
                          <a:solidFill>
                            <a:srgbClr val="FF0000"/>
                          </a:solidFill>
                          <a:effectLst/>
                          <a:latin typeface="Times New Roman" pitchFamily="18" charset="0"/>
                          <a:ea typeface="+mn-ea"/>
                          <a:cs typeface="Times New Roman" pitchFamily="18" charset="0"/>
                        </a:rPr>
                        <a:t>73.61%</a:t>
                      </a:r>
                      <a:endParaRPr lang="zh-CN" sz="1000" b="1" kern="0" dirty="0">
                        <a:solidFill>
                          <a:srgbClr val="FF0000"/>
                        </a:solidFill>
                        <a:effectLst/>
                        <a:latin typeface="Times New Roman" pitchFamily="18" charset="0"/>
                        <a:ea typeface="+mn-ea"/>
                        <a:cs typeface="Times New Roman" pitchFamily="18" charset="0"/>
                      </a:endParaRPr>
                    </a:p>
                  </a:txBody>
                  <a:tcPr marL="16455" marR="16455" marT="0" marB="0" anchor="ctr"/>
                </a:tc>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-4.486</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a:effectLst/>
                          <a:latin typeface="Times New Roman" pitchFamily="18" charset="0"/>
                          <a:cs typeface="Times New Roman" pitchFamily="18" charset="0"/>
                        </a:rPr>
                        <a:t>-2.388</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-2.099</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b="1" kern="0" dirty="0">
                          <a:solidFill>
                            <a:srgbClr val="0000FF"/>
                          </a:solidFill>
                          <a:effectLst/>
                          <a:latin typeface="Times New Roman" pitchFamily="18" charset="0"/>
                          <a:ea typeface="+mn-ea"/>
                          <a:cs typeface="Times New Roman" pitchFamily="18" charset="0"/>
                        </a:rPr>
                        <a:t>87.88%</a:t>
                      </a:r>
                      <a:endParaRPr lang="zh-CN" sz="1000" b="1" kern="0" dirty="0">
                        <a:solidFill>
                          <a:srgbClr val="0000FF"/>
                        </a:solidFill>
                        <a:effectLst/>
                        <a:latin typeface="Times New Roman" pitchFamily="18" charset="0"/>
                        <a:ea typeface="+mn-ea"/>
                        <a:cs typeface="Times New Roman" pitchFamily="18" charset="0"/>
                      </a:endParaRPr>
                    </a:p>
                  </a:txBody>
                  <a:tcPr marL="16455" marR="16455" marT="0" marB="0" anchor="ctr"/>
                </a:tc>
                <a:extLst>
                  <a:ext uri="{0D108BD9-81ED-4DB2-BD59-A6C34878D82A}">
                    <a16:rowId xmlns="" xmlns:a16="http://schemas.microsoft.com/office/drawing/2014/main" val="10002"/>
                  </a:ext>
                </a:extLst>
              </a:tr>
              <a:tr h="276906">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WTI|TD1</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gridSpan="2">
                  <a:txBody>
                    <a:bodyPr/>
                    <a:lstStyle/>
                    <a:p>
                      <a:pPr indent="0" algn="ctr">
                        <a:lnSpc>
                          <a:spcPct val="110000"/>
                        </a:lnSpc>
                        <a:spcAft>
                          <a:spcPts val="0"/>
                        </a:spcAft>
                      </a:pPr>
                      <a:r>
                        <a:rPr lang="en-US" sz="1000" kern="0" dirty="0">
                          <a:effectLst/>
                          <a:latin typeface="Times New Roman" pitchFamily="18" charset="0"/>
                          <a:cs typeface="Times New Roman" pitchFamily="18" charset="0"/>
                        </a:rPr>
                        <a:t>2.992</a:t>
                      </a:r>
                      <a:endParaRPr lang="zh-CN" sz="1000" kern="100" dirty="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dirty="0">
                          <a:effectLst/>
                          <a:latin typeface="Times New Roman" pitchFamily="18" charset="0"/>
                          <a:cs typeface="Times New Roman" pitchFamily="18" charset="0"/>
                        </a:rPr>
                        <a:t>2.936</a:t>
                      </a:r>
                      <a:endParaRPr lang="zh-CN" sz="1000" kern="100" dirty="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0.056</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1.89%</a:t>
                      </a:r>
                      <a:endParaRPr lang="zh-CN" sz="1000" kern="100">
                        <a:effectLst/>
                        <a:latin typeface="Times New Roman" pitchFamily="18" charset="0"/>
                        <a:ea typeface="宋体"/>
                        <a:cs typeface="Times New Roman" pitchFamily="18" charset="0"/>
                      </a:endParaRPr>
                    </a:p>
                  </a:txBody>
                  <a:tcPr marL="16455" marR="16455" marT="0" marB="0" anchor="ctr"/>
                </a:tc>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-3.874</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a:effectLst/>
                          <a:latin typeface="Times New Roman" pitchFamily="18" charset="0"/>
                          <a:cs typeface="Times New Roman" pitchFamily="18" charset="0"/>
                        </a:rPr>
                        <a:t>-3.081</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-0.792</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b="1" kern="0" dirty="0">
                          <a:solidFill>
                            <a:schemeClr val="tx1"/>
                          </a:solidFill>
                          <a:effectLst/>
                          <a:latin typeface="Times New Roman" pitchFamily="18" charset="0"/>
                          <a:cs typeface="Times New Roman" pitchFamily="18" charset="0"/>
                        </a:rPr>
                        <a:t>25.71%</a:t>
                      </a:r>
                      <a:endParaRPr lang="zh-CN" sz="1000" b="1" kern="100" dirty="0">
                        <a:solidFill>
                          <a:schemeClr val="tx1"/>
                        </a:solidFill>
                        <a:effectLst/>
                        <a:latin typeface="Times New Roman" pitchFamily="18" charset="0"/>
                        <a:ea typeface="宋体"/>
                        <a:cs typeface="Times New Roman" pitchFamily="18" charset="0"/>
                      </a:endParaRPr>
                    </a:p>
                  </a:txBody>
                  <a:tcPr marL="16455" marR="16455" marT="0" marB="0" anchor="ctr"/>
                </a:tc>
                <a:extLst>
                  <a:ext uri="{0D108BD9-81ED-4DB2-BD59-A6C34878D82A}">
                    <a16:rowId xmlns="" xmlns:a16="http://schemas.microsoft.com/office/drawing/2014/main" val="10003"/>
                  </a:ext>
                </a:extLst>
              </a:tr>
              <a:tr h="276906">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TD15|WTI</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gridSpan="2">
                  <a:txBody>
                    <a:bodyPr/>
                    <a:lstStyle/>
                    <a:p>
                      <a:pPr indent="0" algn="ctr">
                        <a:lnSpc>
                          <a:spcPct val="110000"/>
                        </a:lnSpc>
                        <a:spcAft>
                          <a:spcPts val="0"/>
                        </a:spcAft>
                      </a:pPr>
                      <a:r>
                        <a:rPr lang="en-US" sz="1000" kern="0" dirty="0">
                          <a:effectLst/>
                          <a:latin typeface="Times New Roman" pitchFamily="18" charset="0"/>
                          <a:cs typeface="Times New Roman" pitchFamily="18" charset="0"/>
                        </a:rPr>
                        <a:t>4.644</a:t>
                      </a:r>
                      <a:endParaRPr lang="zh-CN" sz="1000" kern="100" dirty="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dirty="0">
                          <a:effectLst/>
                          <a:latin typeface="Times New Roman" pitchFamily="18" charset="0"/>
                          <a:cs typeface="Times New Roman" pitchFamily="18" charset="0"/>
                        </a:rPr>
                        <a:t>3.549</a:t>
                      </a:r>
                      <a:endParaRPr lang="zh-CN" sz="1000" kern="100" dirty="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dirty="0">
                          <a:effectLst/>
                          <a:latin typeface="Times New Roman" pitchFamily="18" charset="0"/>
                          <a:cs typeface="Times New Roman" pitchFamily="18" charset="0"/>
                        </a:rPr>
                        <a:t>1.095</a:t>
                      </a:r>
                      <a:endParaRPr lang="zh-CN" sz="1000" kern="100" dirty="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b="1" kern="0" dirty="0">
                          <a:solidFill>
                            <a:srgbClr val="FF0000"/>
                          </a:solidFill>
                          <a:effectLst/>
                          <a:latin typeface="Times New Roman" pitchFamily="18" charset="0"/>
                          <a:ea typeface="+mn-ea"/>
                          <a:cs typeface="Times New Roman" pitchFamily="18" charset="0"/>
                        </a:rPr>
                        <a:t>30.87%</a:t>
                      </a:r>
                      <a:endParaRPr lang="zh-CN" sz="1000" b="1" kern="0" dirty="0">
                        <a:solidFill>
                          <a:srgbClr val="FF0000"/>
                        </a:solidFill>
                        <a:effectLst/>
                        <a:latin typeface="Times New Roman" pitchFamily="18" charset="0"/>
                        <a:ea typeface="+mn-ea"/>
                        <a:cs typeface="Times New Roman" pitchFamily="18" charset="0"/>
                      </a:endParaRPr>
                    </a:p>
                  </a:txBody>
                  <a:tcPr marL="16455" marR="16455" marT="0" marB="0" anchor="ctr"/>
                </a:tc>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-4.024</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a:effectLst/>
                          <a:latin typeface="Times New Roman" pitchFamily="18" charset="0"/>
                          <a:cs typeface="Times New Roman" pitchFamily="18" charset="0"/>
                        </a:rPr>
                        <a:t>-3.405</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-0.619</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marL="0" indent="0" algn="ctr" defTabSz="511175" rtl="0" eaLnBrk="1" latinLnBrk="0" hangingPunct="1">
                        <a:lnSpc>
                          <a:spcPct val="110000"/>
                        </a:lnSpc>
                        <a:spcAft>
                          <a:spcPts val="0"/>
                        </a:spcAft>
                      </a:pPr>
                      <a:r>
                        <a:rPr lang="en-US" sz="1000" b="1" kern="0" dirty="0">
                          <a:solidFill>
                            <a:srgbClr val="0000FF"/>
                          </a:solidFill>
                          <a:effectLst/>
                          <a:latin typeface="Times New Roman" pitchFamily="18" charset="0"/>
                          <a:ea typeface="+mn-ea"/>
                          <a:cs typeface="Times New Roman" pitchFamily="18" charset="0"/>
                        </a:rPr>
                        <a:t>18.18%</a:t>
                      </a:r>
                      <a:endParaRPr lang="zh-CN" sz="1000" b="1" kern="0" dirty="0">
                        <a:solidFill>
                          <a:srgbClr val="0000FF"/>
                        </a:solidFill>
                        <a:effectLst/>
                        <a:latin typeface="Times New Roman" pitchFamily="18" charset="0"/>
                        <a:ea typeface="+mn-ea"/>
                        <a:cs typeface="Times New Roman" pitchFamily="18" charset="0"/>
                      </a:endParaRPr>
                    </a:p>
                  </a:txBody>
                  <a:tcPr marL="16455" marR="16455" marT="0" marB="0" anchor="ctr"/>
                </a:tc>
                <a:extLst>
                  <a:ext uri="{0D108BD9-81ED-4DB2-BD59-A6C34878D82A}">
                    <a16:rowId xmlns="" xmlns:a16="http://schemas.microsoft.com/office/drawing/2014/main" val="10004"/>
                  </a:ext>
                </a:extLst>
              </a:tr>
              <a:tr h="276906">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WTI|TD15</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3.072</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a:effectLst/>
                          <a:latin typeface="Times New Roman" pitchFamily="18" charset="0"/>
                          <a:cs typeface="Times New Roman" pitchFamily="18" charset="0"/>
                        </a:rPr>
                        <a:t>2.936</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dirty="0">
                          <a:effectLst/>
                          <a:latin typeface="Times New Roman" pitchFamily="18" charset="0"/>
                          <a:cs typeface="Times New Roman" pitchFamily="18" charset="0"/>
                        </a:rPr>
                        <a:t>0.136</a:t>
                      </a:r>
                      <a:endParaRPr lang="zh-CN" sz="1000" kern="100" dirty="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4.62%</a:t>
                      </a:r>
                      <a:endParaRPr lang="zh-CN" sz="1000" kern="100">
                        <a:effectLst/>
                        <a:latin typeface="Times New Roman" pitchFamily="18" charset="0"/>
                        <a:ea typeface="宋体"/>
                        <a:cs typeface="Times New Roman" pitchFamily="18" charset="0"/>
                      </a:endParaRPr>
                    </a:p>
                  </a:txBody>
                  <a:tcPr marL="16455" marR="16455" marT="0" marB="0" anchor="ctr"/>
                </a:tc>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-3.950</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a:effectLst/>
                          <a:latin typeface="Times New Roman" pitchFamily="18" charset="0"/>
                          <a:cs typeface="Times New Roman" pitchFamily="18" charset="0"/>
                        </a:rPr>
                        <a:t>-3.081</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-0.869</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28.20%</a:t>
                      </a:r>
                      <a:endParaRPr lang="zh-CN" sz="1000" kern="100">
                        <a:effectLst/>
                        <a:latin typeface="Times New Roman" pitchFamily="18" charset="0"/>
                        <a:ea typeface="宋体"/>
                        <a:cs typeface="Times New Roman" pitchFamily="18" charset="0"/>
                      </a:endParaRPr>
                    </a:p>
                  </a:txBody>
                  <a:tcPr marL="16455" marR="16455" marT="0" marB="0" anchor="ctr"/>
                </a:tc>
                <a:extLst>
                  <a:ext uri="{0D108BD9-81ED-4DB2-BD59-A6C34878D82A}">
                    <a16:rowId xmlns="" xmlns:a16="http://schemas.microsoft.com/office/drawing/2014/main" val="10005"/>
                  </a:ext>
                </a:extLst>
              </a:tr>
              <a:tr h="276906">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TD6|WTI</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5.814</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a:effectLst/>
                          <a:latin typeface="Times New Roman" pitchFamily="18" charset="0"/>
                          <a:cs typeface="Times New Roman" pitchFamily="18" charset="0"/>
                        </a:rPr>
                        <a:t>4.770</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dirty="0">
                          <a:effectLst/>
                          <a:latin typeface="Times New Roman" pitchFamily="18" charset="0"/>
                          <a:cs typeface="Times New Roman" pitchFamily="18" charset="0"/>
                        </a:rPr>
                        <a:t>1.043</a:t>
                      </a:r>
                      <a:endParaRPr lang="zh-CN" sz="1000" kern="100" dirty="0">
                        <a:effectLst/>
                        <a:latin typeface="Times New Roman" pitchFamily="18" charset="0"/>
                        <a:ea typeface="宋体"/>
                        <a:cs typeface="Times New Roman" pitchFamily="18" charset="0"/>
                      </a:endParaRPr>
                    </a:p>
                  </a:txBody>
                  <a:tcPr marL="16455" marR="16455" marT="0" marB="0" anchor="ctr"/>
                </a:tc>
                <a:tc>
                  <a:txBody>
                    <a:bodyPr/>
                    <a:lstStyle/>
                    <a:p>
                      <a:pPr marL="0" indent="0" algn="ctr" defTabSz="511175" rtl="0" eaLnBrk="1" latinLnBrk="0" hangingPunct="1">
                        <a:lnSpc>
                          <a:spcPct val="110000"/>
                        </a:lnSpc>
                        <a:spcAft>
                          <a:spcPts val="0"/>
                        </a:spcAft>
                      </a:pPr>
                      <a:r>
                        <a:rPr lang="en-US" sz="1000" b="1" kern="0" dirty="0">
                          <a:solidFill>
                            <a:srgbClr val="FF0000"/>
                          </a:solidFill>
                          <a:effectLst/>
                          <a:latin typeface="Times New Roman" pitchFamily="18" charset="0"/>
                          <a:ea typeface="+mn-ea"/>
                          <a:cs typeface="Times New Roman" pitchFamily="18" charset="0"/>
                        </a:rPr>
                        <a:t>21.87%</a:t>
                      </a:r>
                      <a:endParaRPr lang="zh-CN" sz="1000" b="1" kern="0" dirty="0">
                        <a:solidFill>
                          <a:srgbClr val="FF0000"/>
                        </a:solidFill>
                        <a:effectLst/>
                        <a:latin typeface="Times New Roman" pitchFamily="18" charset="0"/>
                        <a:ea typeface="+mn-ea"/>
                        <a:cs typeface="Times New Roman" pitchFamily="18" charset="0"/>
                      </a:endParaRPr>
                    </a:p>
                  </a:txBody>
                  <a:tcPr marL="16455" marR="16455" marT="0" marB="0" anchor="ctr"/>
                </a:tc>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-4.803</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a:effectLst/>
                          <a:latin typeface="Times New Roman" pitchFamily="18" charset="0"/>
                          <a:cs typeface="Times New Roman" pitchFamily="18" charset="0"/>
                        </a:rPr>
                        <a:t>-4.208</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-0.596</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marL="0" indent="0" algn="ctr" defTabSz="511175" rtl="0" eaLnBrk="1" latinLnBrk="0" hangingPunct="1">
                        <a:lnSpc>
                          <a:spcPct val="110000"/>
                        </a:lnSpc>
                        <a:spcAft>
                          <a:spcPts val="0"/>
                        </a:spcAft>
                      </a:pPr>
                      <a:r>
                        <a:rPr lang="en-US" sz="1000" b="1" kern="0" dirty="0">
                          <a:solidFill>
                            <a:srgbClr val="0000FF"/>
                          </a:solidFill>
                          <a:effectLst/>
                          <a:latin typeface="Times New Roman" pitchFamily="18" charset="0"/>
                          <a:ea typeface="+mn-ea"/>
                          <a:cs typeface="Times New Roman" pitchFamily="18" charset="0"/>
                        </a:rPr>
                        <a:t>14.16%</a:t>
                      </a:r>
                      <a:endParaRPr lang="zh-CN" sz="1000" b="1" kern="0" dirty="0">
                        <a:solidFill>
                          <a:srgbClr val="0000FF"/>
                        </a:solidFill>
                        <a:effectLst/>
                        <a:latin typeface="Times New Roman" pitchFamily="18" charset="0"/>
                        <a:ea typeface="+mn-ea"/>
                        <a:cs typeface="Times New Roman" pitchFamily="18" charset="0"/>
                      </a:endParaRPr>
                    </a:p>
                  </a:txBody>
                  <a:tcPr marL="16455" marR="16455" marT="0" marB="0" anchor="ctr"/>
                </a:tc>
                <a:extLst>
                  <a:ext uri="{0D108BD9-81ED-4DB2-BD59-A6C34878D82A}">
                    <a16:rowId xmlns="" xmlns:a16="http://schemas.microsoft.com/office/drawing/2014/main" val="10006"/>
                  </a:ext>
                </a:extLst>
              </a:tr>
              <a:tr h="276906">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WTI|TD6</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2.937</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a:effectLst/>
                          <a:latin typeface="Times New Roman" pitchFamily="18" charset="0"/>
                          <a:cs typeface="Times New Roman" pitchFamily="18" charset="0"/>
                        </a:rPr>
                        <a:t>2.936</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0.001</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dirty="0">
                          <a:effectLst/>
                          <a:latin typeface="Times New Roman" pitchFamily="18" charset="0"/>
                          <a:cs typeface="Times New Roman" pitchFamily="18" charset="0"/>
                        </a:rPr>
                        <a:t>0.04%</a:t>
                      </a:r>
                      <a:endParaRPr lang="zh-CN" sz="1000" kern="100" dirty="0">
                        <a:effectLst/>
                        <a:latin typeface="Times New Roman" pitchFamily="18" charset="0"/>
                        <a:ea typeface="宋体"/>
                        <a:cs typeface="Times New Roman" pitchFamily="18" charset="0"/>
                      </a:endParaRPr>
                    </a:p>
                  </a:txBody>
                  <a:tcPr marL="16455" marR="16455" marT="0" marB="0" anchor="ctr"/>
                </a:tc>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-3.821</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a:effectLst/>
                          <a:latin typeface="Times New Roman" pitchFamily="18" charset="0"/>
                          <a:cs typeface="Times New Roman" pitchFamily="18" charset="0"/>
                        </a:rPr>
                        <a:t>-3.081</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-0.740</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marL="0" indent="0" algn="ctr" defTabSz="511175" rtl="0" eaLnBrk="1" latinLnBrk="0" hangingPunct="1">
                        <a:lnSpc>
                          <a:spcPct val="110000"/>
                        </a:lnSpc>
                        <a:spcAft>
                          <a:spcPts val="0"/>
                        </a:spcAft>
                      </a:pPr>
                      <a:r>
                        <a:rPr lang="en-US" sz="1000" b="1" kern="0" dirty="0">
                          <a:solidFill>
                            <a:schemeClr val="tx1"/>
                          </a:solidFill>
                          <a:effectLst/>
                          <a:latin typeface="Times New Roman" pitchFamily="18" charset="0"/>
                          <a:ea typeface="+mn-ea"/>
                          <a:cs typeface="Times New Roman" pitchFamily="18" charset="0"/>
                        </a:rPr>
                        <a:t>24.02%</a:t>
                      </a:r>
                      <a:endParaRPr lang="zh-CN" sz="1000" b="1" kern="0" dirty="0">
                        <a:solidFill>
                          <a:schemeClr val="tx1"/>
                        </a:solidFill>
                        <a:effectLst/>
                        <a:latin typeface="Times New Roman" pitchFamily="18" charset="0"/>
                        <a:ea typeface="+mn-ea"/>
                        <a:cs typeface="Times New Roman" pitchFamily="18" charset="0"/>
                      </a:endParaRPr>
                    </a:p>
                  </a:txBody>
                  <a:tcPr marL="16455" marR="16455" marT="0" marB="0" anchor="ctr"/>
                </a:tc>
                <a:extLst>
                  <a:ext uri="{0D108BD9-81ED-4DB2-BD59-A6C34878D82A}">
                    <a16:rowId xmlns="" xmlns:a16="http://schemas.microsoft.com/office/drawing/2014/main" val="10007"/>
                  </a:ext>
                </a:extLst>
              </a:tr>
              <a:tr h="276906">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TD7|WTI</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4.865</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a:effectLst/>
                          <a:latin typeface="Times New Roman" pitchFamily="18" charset="0"/>
                          <a:cs typeface="Times New Roman" pitchFamily="18" charset="0"/>
                        </a:rPr>
                        <a:t>4.525</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0.339</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b="1" kern="0" dirty="0">
                          <a:solidFill>
                            <a:srgbClr val="FF0000"/>
                          </a:solidFill>
                          <a:effectLst/>
                          <a:latin typeface="Times New Roman" pitchFamily="18" charset="0"/>
                          <a:ea typeface="+mn-ea"/>
                          <a:cs typeface="Times New Roman" pitchFamily="18" charset="0"/>
                        </a:rPr>
                        <a:t>7.50%</a:t>
                      </a:r>
                      <a:endParaRPr lang="zh-CN" sz="1000" b="1" kern="0" dirty="0">
                        <a:solidFill>
                          <a:srgbClr val="FF0000"/>
                        </a:solidFill>
                        <a:effectLst/>
                        <a:latin typeface="Times New Roman" pitchFamily="18" charset="0"/>
                        <a:ea typeface="+mn-ea"/>
                        <a:cs typeface="Times New Roman" pitchFamily="18" charset="0"/>
                      </a:endParaRPr>
                    </a:p>
                  </a:txBody>
                  <a:tcPr marL="16455" marR="16455" marT="0" marB="0" anchor="ctr"/>
                </a:tc>
                <a:tc gridSpan="2">
                  <a:txBody>
                    <a:bodyPr/>
                    <a:lstStyle/>
                    <a:p>
                      <a:pPr indent="0" algn="ctr">
                        <a:lnSpc>
                          <a:spcPct val="110000"/>
                        </a:lnSpc>
                        <a:spcAft>
                          <a:spcPts val="0"/>
                        </a:spcAft>
                      </a:pPr>
                      <a:r>
                        <a:rPr lang="en-US" sz="1000" kern="0" dirty="0">
                          <a:effectLst/>
                          <a:latin typeface="Times New Roman" pitchFamily="18" charset="0"/>
                          <a:cs typeface="Times New Roman" pitchFamily="18" charset="0"/>
                        </a:rPr>
                        <a:t>-4.439</a:t>
                      </a:r>
                      <a:endParaRPr lang="zh-CN" sz="1000" kern="100" dirty="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a:effectLst/>
                          <a:latin typeface="Times New Roman" pitchFamily="18" charset="0"/>
                          <a:cs typeface="Times New Roman" pitchFamily="18" charset="0"/>
                        </a:rPr>
                        <a:t>-4.134</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-0.306</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marL="0" indent="0" algn="ctr" defTabSz="511175" rtl="0" eaLnBrk="1" latinLnBrk="0" hangingPunct="1">
                        <a:lnSpc>
                          <a:spcPct val="110000"/>
                        </a:lnSpc>
                        <a:spcAft>
                          <a:spcPts val="0"/>
                        </a:spcAft>
                      </a:pPr>
                      <a:r>
                        <a:rPr lang="en-US" sz="1000" b="1" kern="0" dirty="0">
                          <a:solidFill>
                            <a:srgbClr val="0000FF"/>
                          </a:solidFill>
                          <a:effectLst/>
                          <a:latin typeface="Times New Roman" pitchFamily="18" charset="0"/>
                          <a:ea typeface="+mn-ea"/>
                          <a:cs typeface="Times New Roman" pitchFamily="18" charset="0"/>
                        </a:rPr>
                        <a:t>7.39%</a:t>
                      </a:r>
                      <a:endParaRPr lang="zh-CN" sz="1000" b="1" kern="0" dirty="0">
                        <a:solidFill>
                          <a:srgbClr val="0000FF"/>
                        </a:solidFill>
                        <a:effectLst/>
                        <a:latin typeface="Times New Roman" pitchFamily="18" charset="0"/>
                        <a:ea typeface="+mn-ea"/>
                        <a:cs typeface="Times New Roman" pitchFamily="18" charset="0"/>
                      </a:endParaRPr>
                    </a:p>
                  </a:txBody>
                  <a:tcPr marL="16455" marR="16455" marT="0" marB="0" anchor="ctr"/>
                </a:tc>
                <a:extLst>
                  <a:ext uri="{0D108BD9-81ED-4DB2-BD59-A6C34878D82A}">
                    <a16:rowId xmlns="" xmlns:a16="http://schemas.microsoft.com/office/drawing/2014/main" val="10008"/>
                  </a:ext>
                </a:extLst>
              </a:tr>
              <a:tr h="276906">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WTI|TD7</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2.592</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a:effectLst/>
                          <a:latin typeface="Times New Roman" pitchFamily="18" charset="0"/>
                          <a:cs typeface="Times New Roman" pitchFamily="18" charset="0"/>
                        </a:rPr>
                        <a:t>2.936</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-0.344</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-11.71%</a:t>
                      </a:r>
                      <a:endParaRPr lang="zh-CN" sz="1000" kern="100">
                        <a:effectLst/>
                        <a:latin typeface="Times New Roman" pitchFamily="18" charset="0"/>
                        <a:ea typeface="宋体"/>
                        <a:cs typeface="Times New Roman" pitchFamily="18" charset="0"/>
                      </a:endParaRPr>
                    </a:p>
                  </a:txBody>
                  <a:tcPr marL="16455" marR="16455" marT="0" marB="0" anchor="ctr"/>
                </a:tc>
                <a:tc gridSpan="2">
                  <a:txBody>
                    <a:bodyPr/>
                    <a:lstStyle/>
                    <a:p>
                      <a:pPr indent="0" algn="ctr">
                        <a:lnSpc>
                          <a:spcPct val="110000"/>
                        </a:lnSpc>
                        <a:spcAft>
                          <a:spcPts val="0"/>
                        </a:spcAft>
                      </a:pPr>
                      <a:r>
                        <a:rPr lang="en-US" sz="1000" kern="0" dirty="0">
                          <a:effectLst/>
                          <a:latin typeface="Times New Roman" pitchFamily="18" charset="0"/>
                          <a:cs typeface="Times New Roman" pitchFamily="18" charset="0"/>
                        </a:rPr>
                        <a:t>-3.745</a:t>
                      </a:r>
                      <a:endParaRPr lang="zh-CN" sz="1000" kern="100" dirty="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a:effectLst/>
                          <a:latin typeface="Times New Roman" pitchFamily="18" charset="0"/>
                          <a:cs typeface="Times New Roman" pitchFamily="18" charset="0"/>
                        </a:rPr>
                        <a:t>-3.081</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-0.664</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b="1" kern="0" dirty="0">
                          <a:solidFill>
                            <a:schemeClr val="tx1"/>
                          </a:solidFill>
                          <a:effectLst/>
                          <a:latin typeface="Times New Roman" pitchFamily="18" charset="0"/>
                          <a:ea typeface="+mn-ea"/>
                          <a:cs typeface="Times New Roman" pitchFamily="18" charset="0"/>
                        </a:rPr>
                        <a:t>21.53%</a:t>
                      </a:r>
                      <a:endParaRPr lang="zh-CN" sz="1000" b="1" kern="0" dirty="0">
                        <a:solidFill>
                          <a:schemeClr val="tx1"/>
                        </a:solidFill>
                        <a:effectLst/>
                        <a:latin typeface="Times New Roman" pitchFamily="18" charset="0"/>
                        <a:ea typeface="+mn-ea"/>
                        <a:cs typeface="Times New Roman" pitchFamily="18" charset="0"/>
                      </a:endParaRPr>
                    </a:p>
                  </a:txBody>
                  <a:tcPr marL="16455" marR="16455" marT="0" marB="0" anchor="ctr"/>
                </a:tc>
                <a:extLst>
                  <a:ext uri="{0D108BD9-81ED-4DB2-BD59-A6C34878D82A}">
                    <a16:rowId xmlns="" xmlns:a16="http://schemas.microsoft.com/office/drawing/2014/main" val="10009"/>
                  </a:ext>
                </a:extLst>
              </a:tr>
              <a:tr h="276906">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TD9|WTI</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6.032</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a:effectLst/>
                          <a:latin typeface="Times New Roman" pitchFamily="18" charset="0"/>
                          <a:cs typeface="Times New Roman" pitchFamily="18" charset="0"/>
                        </a:rPr>
                        <a:t>5.559</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0.473</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b="1" kern="0" dirty="0">
                          <a:solidFill>
                            <a:srgbClr val="FF0000"/>
                          </a:solidFill>
                          <a:effectLst/>
                          <a:latin typeface="Times New Roman" pitchFamily="18" charset="0"/>
                          <a:ea typeface="+mn-ea"/>
                          <a:cs typeface="Times New Roman" pitchFamily="18" charset="0"/>
                        </a:rPr>
                        <a:t>8.51%</a:t>
                      </a:r>
                      <a:endParaRPr lang="zh-CN" sz="1000" b="1" kern="0" dirty="0">
                        <a:solidFill>
                          <a:srgbClr val="FF0000"/>
                        </a:solidFill>
                        <a:effectLst/>
                        <a:latin typeface="Times New Roman" pitchFamily="18" charset="0"/>
                        <a:ea typeface="+mn-ea"/>
                        <a:cs typeface="Times New Roman" pitchFamily="18" charset="0"/>
                      </a:endParaRPr>
                    </a:p>
                  </a:txBody>
                  <a:tcPr marL="16455" marR="16455" marT="0" marB="0" anchor="ctr"/>
                </a:tc>
                <a:tc gridSpan="2">
                  <a:txBody>
                    <a:bodyPr/>
                    <a:lstStyle/>
                    <a:p>
                      <a:pPr indent="0" algn="ctr">
                        <a:lnSpc>
                          <a:spcPct val="110000"/>
                        </a:lnSpc>
                        <a:spcAft>
                          <a:spcPts val="0"/>
                        </a:spcAft>
                      </a:pPr>
                      <a:r>
                        <a:rPr lang="en-US" sz="1000" kern="0" dirty="0">
                          <a:effectLst/>
                          <a:latin typeface="Times New Roman" pitchFamily="18" charset="0"/>
                          <a:cs typeface="Times New Roman" pitchFamily="18" charset="0"/>
                        </a:rPr>
                        <a:t>-5.834</a:t>
                      </a:r>
                      <a:endParaRPr lang="zh-CN" sz="1000" kern="100" dirty="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dirty="0">
                          <a:effectLst/>
                          <a:latin typeface="Times New Roman" pitchFamily="18" charset="0"/>
                          <a:cs typeface="Times New Roman" pitchFamily="18" charset="0"/>
                        </a:rPr>
                        <a:t>-5.500</a:t>
                      </a:r>
                      <a:endParaRPr lang="zh-CN" sz="1000" kern="100" dirty="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-0.335</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marL="0" indent="0" algn="ctr" defTabSz="511175" rtl="0" eaLnBrk="1" latinLnBrk="0" hangingPunct="1">
                        <a:lnSpc>
                          <a:spcPct val="110000"/>
                        </a:lnSpc>
                        <a:spcAft>
                          <a:spcPts val="0"/>
                        </a:spcAft>
                      </a:pPr>
                      <a:r>
                        <a:rPr lang="en-US" sz="1000" b="1" kern="0" dirty="0">
                          <a:solidFill>
                            <a:srgbClr val="0000FF"/>
                          </a:solidFill>
                          <a:effectLst/>
                          <a:latin typeface="Times New Roman" pitchFamily="18" charset="0"/>
                          <a:ea typeface="+mn-ea"/>
                          <a:cs typeface="Times New Roman" pitchFamily="18" charset="0"/>
                        </a:rPr>
                        <a:t>6.08%</a:t>
                      </a:r>
                      <a:endParaRPr lang="zh-CN" sz="1000" b="1" kern="0" dirty="0">
                        <a:solidFill>
                          <a:srgbClr val="0000FF"/>
                        </a:solidFill>
                        <a:effectLst/>
                        <a:latin typeface="Times New Roman" pitchFamily="18" charset="0"/>
                        <a:ea typeface="+mn-ea"/>
                        <a:cs typeface="Times New Roman" pitchFamily="18" charset="0"/>
                      </a:endParaRPr>
                    </a:p>
                  </a:txBody>
                  <a:tcPr marL="16455" marR="16455" marT="0" marB="0" anchor="ctr"/>
                </a:tc>
                <a:extLst>
                  <a:ext uri="{0D108BD9-81ED-4DB2-BD59-A6C34878D82A}">
                    <a16:rowId xmlns="" xmlns:a16="http://schemas.microsoft.com/office/drawing/2014/main" val="10010"/>
                  </a:ext>
                </a:extLst>
              </a:tr>
              <a:tr h="276906">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WTI|TD9</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2.725</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a:effectLst/>
                          <a:latin typeface="Times New Roman" pitchFamily="18" charset="0"/>
                          <a:cs typeface="Times New Roman" pitchFamily="18" charset="0"/>
                        </a:rPr>
                        <a:t>2.936</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-0.211</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-7.19%</a:t>
                      </a:r>
                      <a:endParaRPr lang="zh-CN" sz="1000" kern="100">
                        <a:effectLst/>
                        <a:latin typeface="Times New Roman" pitchFamily="18" charset="0"/>
                        <a:ea typeface="宋体"/>
                        <a:cs typeface="Times New Roman" pitchFamily="18" charset="0"/>
                      </a:endParaRPr>
                    </a:p>
                  </a:txBody>
                  <a:tcPr marL="16455" marR="16455" marT="0" marB="0" anchor="ctr"/>
                </a:tc>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-3.618</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dirty="0">
                          <a:effectLst/>
                          <a:latin typeface="Times New Roman" pitchFamily="18" charset="0"/>
                          <a:cs typeface="Times New Roman" pitchFamily="18" charset="0"/>
                        </a:rPr>
                        <a:t>-3.081</a:t>
                      </a:r>
                      <a:endParaRPr lang="zh-CN" sz="1000" kern="100" dirty="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dirty="0">
                          <a:effectLst/>
                          <a:latin typeface="Times New Roman" pitchFamily="18" charset="0"/>
                          <a:cs typeface="Times New Roman" pitchFamily="18" charset="0"/>
                        </a:rPr>
                        <a:t>-0.537</a:t>
                      </a:r>
                      <a:endParaRPr lang="zh-CN" sz="1000" kern="100" dirty="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b="1" kern="0" dirty="0">
                          <a:solidFill>
                            <a:schemeClr val="tx1"/>
                          </a:solidFill>
                          <a:effectLst/>
                          <a:latin typeface="Times New Roman" pitchFamily="18" charset="0"/>
                          <a:ea typeface="+mn-ea"/>
                          <a:cs typeface="Times New Roman" pitchFamily="18" charset="0"/>
                        </a:rPr>
                        <a:t>17.43%</a:t>
                      </a:r>
                      <a:endParaRPr lang="zh-CN" sz="1000" b="1" kern="0" dirty="0">
                        <a:solidFill>
                          <a:schemeClr val="tx1"/>
                        </a:solidFill>
                        <a:effectLst/>
                        <a:latin typeface="Times New Roman" pitchFamily="18" charset="0"/>
                        <a:ea typeface="+mn-ea"/>
                        <a:cs typeface="Times New Roman" pitchFamily="18" charset="0"/>
                      </a:endParaRPr>
                    </a:p>
                  </a:txBody>
                  <a:tcPr marL="16455" marR="16455" marT="0" marB="0" anchor="ctr"/>
                </a:tc>
                <a:extLst>
                  <a:ext uri="{0D108BD9-81ED-4DB2-BD59-A6C34878D82A}">
                    <a16:rowId xmlns="" xmlns:a16="http://schemas.microsoft.com/office/drawing/2014/main" val="10011"/>
                  </a:ext>
                </a:extLst>
              </a:tr>
              <a:tr h="276906">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TD12|WTI</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3.022</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a:effectLst/>
                          <a:latin typeface="Times New Roman" pitchFamily="18" charset="0"/>
                          <a:cs typeface="Times New Roman" pitchFamily="18" charset="0"/>
                        </a:rPr>
                        <a:t>2.070</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0.952</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marL="0" indent="0" algn="ctr" defTabSz="511175" rtl="0" eaLnBrk="1" latinLnBrk="0" hangingPunct="1">
                        <a:lnSpc>
                          <a:spcPct val="110000"/>
                        </a:lnSpc>
                        <a:spcAft>
                          <a:spcPts val="0"/>
                        </a:spcAft>
                      </a:pPr>
                      <a:r>
                        <a:rPr lang="en-US" sz="1000" b="1" kern="0" dirty="0">
                          <a:solidFill>
                            <a:srgbClr val="FF0000"/>
                          </a:solidFill>
                          <a:effectLst/>
                          <a:latin typeface="Times New Roman" pitchFamily="18" charset="0"/>
                          <a:ea typeface="+mn-ea"/>
                          <a:cs typeface="Times New Roman" pitchFamily="18" charset="0"/>
                        </a:rPr>
                        <a:t>45.98%</a:t>
                      </a:r>
                      <a:endParaRPr lang="zh-CN" sz="1000" b="1" kern="0" dirty="0">
                        <a:solidFill>
                          <a:srgbClr val="FF0000"/>
                        </a:solidFill>
                        <a:effectLst/>
                        <a:latin typeface="Times New Roman" pitchFamily="18" charset="0"/>
                        <a:ea typeface="+mn-ea"/>
                        <a:cs typeface="Times New Roman" pitchFamily="18" charset="0"/>
                      </a:endParaRPr>
                    </a:p>
                  </a:txBody>
                  <a:tcPr marL="16455" marR="16455" marT="0" marB="0" anchor="ctr"/>
                </a:tc>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-2.023</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a:effectLst/>
                          <a:latin typeface="Times New Roman" pitchFamily="18" charset="0"/>
                          <a:cs typeface="Times New Roman" pitchFamily="18" charset="0"/>
                        </a:rPr>
                        <a:t>-2.111</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dirty="0">
                          <a:effectLst/>
                          <a:latin typeface="Times New Roman" pitchFamily="18" charset="0"/>
                          <a:cs typeface="Times New Roman" pitchFamily="18" charset="0"/>
                        </a:rPr>
                        <a:t>0.087</a:t>
                      </a:r>
                      <a:endParaRPr lang="zh-CN" sz="1000" kern="100" dirty="0">
                        <a:effectLst/>
                        <a:latin typeface="Times New Roman" pitchFamily="18" charset="0"/>
                        <a:ea typeface="宋体"/>
                        <a:cs typeface="Times New Roman" pitchFamily="18" charset="0"/>
                      </a:endParaRPr>
                    </a:p>
                  </a:txBody>
                  <a:tcPr marL="16455" marR="16455" marT="0" marB="0" anchor="ctr"/>
                </a:tc>
                <a:tc>
                  <a:txBody>
                    <a:bodyPr/>
                    <a:lstStyle/>
                    <a:p>
                      <a:pPr marL="0" indent="0" algn="ctr" defTabSz="511175" rtl="0" eaLnBrk="1" latinLnBrk="0" hangingPunct="1">
                        <a:lnSpc>
                          <a:spcPct val="110000"/>
                        </a:lnSpc>
                        <a:spcAft>
                          <a:spcPts val="0"/>
                        </a:spcAft>
                      </a:pPr>
                      <a:r>
                        <a:rPr lang="en-US" sz="1000" b="1" kern="0" dirty="0">
                          <a:solidFill>
                            <a:srgbClr val="0000FF"/>
                          </a:solidFill>
                          <a:effectLst/>
                          <a:latin typeface="Times New Roman" pitchFamily="18" charset="0"/>
                          <a:ea typeface="+mn-ea"/>
                          <a:cs typeface="Times New Roman" pitchFamily="18" charset="0"/>
                        </a:rPr>
                        <a:t>-4.14%</a:t>
                      </a:r>
                      <a:endParaRPr lang="zh-CN" sz="1000" b="1" kern="0" dirty="0">
                        <a:solidFill>
                          <a:srgbClr val="0000FF"/>
                        </a:solidFill>
                        <a:effectLst/>
                        <a:latin typeface="Times New Roman" pitchFamily="18" charset="0"/>
                        <a:ea typeface="+mn-ea"/>
                        <a:cs typeface="Times New Roman" pitchFamily="18" charset="0"/>
                      </a:endParaRPr>
                    </a:p>
                  </a:txBody>
                  <a:tcPr marL="16455" marR="16455" marT="0" marB="0" anchor="ctr"/>
                </a:tc>
                <a:extLst>
                  <a:ext uri="{0D108BD9-81ED-4DB2-BD59-A6C34878D82A}">
                    <a16:rowId xmlns="" xmlns:a16="http://schemas.microsoft.com/office/drawing/2014/main" val="10012"/>
                  </a:ext>
                </a:extLst>
              </a:tr>
              <a:tr h="276906">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WTI|TD12</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3.019</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a:effectLst/>
                          <a:latin typeface="Times New Roman" pitchFamily="18" charset="0"/>
                          <a:cs typeface="Times New Roman" pitchFamily="18" charset="0"/>
                        </a:rPr>
                        <a:t>2.936</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0.083</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2.84%</a:t>
                      </a:r>
                      <a:endParaRPr lang="zh-CN" sz="1000" kern="100">
                        <a:effectLst/>
                        <a:latin typeface="Times New Roman" pitchFamily="18" charset="0"/>
                        <a:ea typeface="宋体"/>
                        <a:cs typeface="Times New Roman" pitchFamily="18" charset="0"/>
                      </a:endParaRPr>
                    </a:p>
                  </a:txBody>
                  <a:tcPr marL="16455" marR="16455" marT="0" marB="0" anchor="ctr"/>
                </a:tc>
                <a:tc gridSpan="2">
                  <a:txBody>
                    <a:bodyPr/>
                    <a:lstStyle/>
                    <a:p>
                      <a:pPr indent="0" algn="ctr">
                        <a:lnSpc>
                          <a:spcPct val="110000"/>
                        </a:lnSpc>
                        <a:spcAft>
                          <a:spcPts val="0"/>
                        </a:spcAft>
                      </a:pPr>
                      <a:r>
                        <a:rPr lang="en-US" sz="1000" kern="0">
                          <a:effectLst/>
                          <a:latin typeface="Times New Roman" pitchFamily="18" charset="0"/>
                          <a:cs typeface="Times New Roman" pitchFamily="18" charset="0"/>
                        </a:rPr>
                        <a:t>-3.900</a:t>
                      </a:r>
                      <a:endParaRPr lang="zh-CN" sz="1000" kern="100">
                        <a:effectLst/>
                        <a:latin typeface="Times New Roman" pitchFamily="18" charset="0"/>
                        <a:ea typeface="宋体"/>
                        <a:cs typeface="Times New Roman" pitchFamily="18" charset="0"/>
                      </a:endParaRPr>
                    </a:p>
                  </a:txBody>
                  <a:tcPr marL="16455" marR="16455" marT="0" marB="0" anchor="ctr"/>
                </a:tc>
                <a:tc hMerge="1">
                  <a:txBody>
                    <a:bodyPr/>
                    <a:lstStyle/>
                    <a:p>
                      <a:endParaRPr lang="zh-CN" altLang="en-US"/>
                    </a:p>
                  </a:txBody>
                  <a:tcPr/>
                </a:tc>
                <a:tc>
                  <a:txBody>
                    <a:bodyPr/>
                    <a:lstStyle/>
                    <a:p>
                      <a:pPr indent="0" algn="ctr">
                        <a:lnSpc>
                          <a:spcPct val="110000"/>
                        </a:lnSpc>
                        <a:spcAft>
                          <a:spcPts val="0"/>
                        </a:spcAft>
                      </a:pPr>
                      <a:r>
                        <a:rPr lang="en-US" sz="1000" kern="0">
                          <a:effectLst/>
                          <a:latin typeface="Times New Roman" pitchFamily="18" charset="0"/>
                          <a:cs typeface="Times New Roman" pitchFamily="18" charset="0"/>
                        </a:rPr>
                        <a:t>-3.081</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indent="0" algn="ctr">
                        <a:lnSpc>
                          <a:spcPct val="110000"/>
                        </a:lnSpc>
                        <a:spcAft>
                          <a:spcPts val="0"/>
                        </a:spcAft>
                      </a:pPr>
                      <a:r>
                        <a:rPr lang="en-US" sz="1000" kern="0">
                          <a:effectLst/>
                          <a:latin typeface="Times New Roman" pitchFamily="18" charset="0"/>
                          <a:cs typeface="Times New Roman" pitchFamily="18" charset="0"/>
                        </a:rPr>
                        <a:t>-0.819</a:t>
                      </a:r>
                      <a:endParaRPr lang="zh-CN" sz="1000" kern="100">
                        <a:effectLst/>
                        <a:latin typeface="Times New Roman" pitchFamily="18" charset="0"/>
                        <a:ea typeface="宋体"/>
                        <a:cs typeface="Times New Roman" pitchFamily="18" charset="0"/>
                      </a:endParaRPr>
                    </a:p>
                  </a:txBody>
                  <a:tcPr marL="16455" marR="16455" marT="0" marB="0" anchor="ctr"/>
                </a:tc>
                <a:tc>
                  <a:txBody>
                    <a:bodyPr/>
                    <a:lstStyle/>
                    <a:p>
                      <a:pPr marL="0" indent="0" algn="ctr" defTabSz="511175" rtl="0" eaLnBrk="1" latinLnBrk="0" hangingPunct="1">
                        <a:lnSpc>
                          <a:spcPct val="110000"/>
                        </a:lnSpc>
                        <a:spcAft>
                          <a:spcPts val="0"/>
                        </a:spcAft>
                      </a:pPr>
                      <a:r>
                        <a:rPr lang="en-US" sz="1000" b="1" kern="0" dirty="0">
                          <a:solidFill>
                            <a:schemeClr val="tx1"/>
                          </a:solidFill>
                          <a:effectLst/>
                          <a:latin typeface="Times New Roman" pitchFamily="18" charset="0"/>
                          <a:ea typeface="+mn-ea"/>
                          <a:cs typeface="Times New Roman" pitchFamily="18" charset="0"/>
                        </a:rPr>
                        <a:t>26.57%</a:t>
                      </a:r>
                      <a:endParaRPr lang="zh-CN" sz="1000" b="1" kern="0" dirty="0">
                        <a:solidFill>
                          <a:schemeClr val="tx1"/>
                        </a:solidFill>
                        <a:effectLst/>
                        <a:latin typeface="Times New Roman" pitchFamily="18" charset="0"/>
                        <a:ea typeface="+mn-ea"/>
                        <a:cs typeface="Times New Roman" pitchFamily="18" charset="0"/>
                      </a:endParaRPr>
                    </a:p>
                  </a:txBody>
                  <a:tcPr marL="16455" marR="16455" marT="0" marB="0" anchor="ctr"/>
                </a:tc>
                <a:extLst>
                  <a:ext uri="{0D108BD9-81ED-4DB2-BD59-A6C34878D82A}">
                    <a16:rowId xmlns="" xmlns:a16="http://schemas.microsoft.com/office/drawing/2014/main" val="10013"/>
                  </a:ext>
                </a:extLst>
              </a:tr>
            </a:tbl>
          </a:graphicData>
        </a:graphic>
      </p:graphicFrame>
    </p:spTree>
    <p:extLst>
      <p:ext uri="{BB962C8B-B14F-4D97-AF65-F5344CB8AC3E}">
        <p14:creationId xmlns:p14="http://schemas.microsoft.com/office/powerpoint/2010/main" val="216850136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48613"/>
          <p:cNvSpPr txBox="1"/>
          <p:nvPr/>
        </p:nvSpPr>
        <p:spPr>
          <a:xfrm>
            <a:off x="272253" y="664596"/>
            <a:ext cx="6315574" cy="61074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波罗的海原油运费指数</a:t>
            </a:r>
            <a:r>
              <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——BDTI</a:t>
            </a:r>
            <a:r>
              <a:rPr lang="zh-CN" altLang="en-US"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指数</a:t>
            </a:r>
            <a:endParaRPr lang="en-US" altLang="zh-CN"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a:p>
            <a:pPr>
              <a:spcBef>
                <a:spcPct val="20000"/>
              </a:spcBef>
            </a:pPr>
            <a:r>
              <a:rPr lang="zh-CN" altLang="en-US"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        表</a:t>
            </a:r>
            <a:r>
              <a:rPr lang="en-US" altLang="zh-CN"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   基于</a:t>
            </a:r>
            <a:r>
              <a:rPr lang="en-US" altLang="zh-CN"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Copula-</a:t>
            </a:r>
            <a:r>
              <a:rPr lang="en-US" altLang="zh-CN" sz="1600" b="1" dirty="0" err="1"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CoVaR</a:t>
            </a:r>
            <a:r>
              <a:rPr lang="zh-CN" altLang="en-US"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的中石化股价与</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油轮航线的风险溢出</a:t>
            </a:r>
          </a:p>
        </p:txBody>
      </p:sp>
      <p:sp>
        <p:nvSpPr>
          <p:cNvPr id="4" name="TextBox 1048613"/>
          <p:cNvSpPr txBox="1"/>
          <p:nvPr/>
        </p:nvSpPr>
        <p:spPr>
          <a:xfrm>
            <a:off x="316068" y="27407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2" name="Rectangle 3"/>
          <p:cNvSpPr>
            <a:spLocks noChangeArrowheads="1"/>
          </p:cNvSpPr>
          <p:nvPr/>
        </p:nvSpPr>
        <p:spPr bwMode="auto">
          <a:xfrm>
            <a:off x="0" y="0"/>
            <a:ext cx="683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 name="Rectangle 6"/>
          <p:cNvSpPr>
            <a:spLocks noChangeArrowheads="1"/>
          </p:cNvSpPr>
          <p:nvPr/>
        </p:nvSpPr>
        <p:spPr bwMode="auto">
          <a:xfrm>
            <a:off x="0" y="0"/>
            <a:ext cx="683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7"/>
          <p:cNvSpPr>
            <a:spLocks noChangeArrowheads="1"/>
          </p:cNvSpPr>
          <p:nvPr/>
        </p:nvSpPr>
        <p:spPr bwMode="auto">
          <a:xfrm>
            <a:off x="0" y="2419350"/>
            <a:ext cx="683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205737130"/>
              </p:ext>
            </p:extLst>
          </p:nvPr>
        </p:nvGraphicFramePr>
        <p:xfrm>
          <a:off x="467147" y="1331534"/>
          <a:ext cx="5923575" cy="3520440"/>
        </p:xfrm>
        <a:graphic>
          <a:graphicData uri="http://schemas.openxmlformats.org/drawingml/2006/table">
            <a:tbl>
              <a:tblPr firstRow="1" firstCol="1" bandRow="1">
                <a:tableStyleId>{5C22544A-7EE6-4342-B048-85BDC9FD1C3A}</a:tableStyleId>
              </a:tblPr>
              <a:tblGrid>
                <a:gridCol w="652996">
                  <a:extLst>
                    <a:ext uri="{9D8B030D-6E8A-4147-A177-3AD203B41FA5}">
                      <a16:colId xmlns="" xmlns:a16="http://schemas.microsoft.com/office/drawing/2014/main" val="20000"/>
                    </a:ext>
                  </a:extLst>
                </a:gridCol>
                <a:gridCol w="646646">
                  <a:extLst>
                    <a:ext uri="{9D8B030D-6E8A-4147-A177-3AD203B41FA5}">
                      <a16:colId xmlns="" xmlns:a16="http://schemas.microsoft.com/office/drawing/2014/main" val="20001"/>
                    </a:ext>
                  </a:extLst>
                </a:gridCol>
                <a:gridCol w="483134">
                  <a:extLst>
                    <a:ext uri="{9D8B030D-6E8A-4147-A177-3AD203B41FA5}">
                      <a16:colId xmlns="" xmlns:a16="http://schemas.microsoft.com/office/drawing/2014/main" val="20002"/>
                    </a:ext>
                  </a:extLst>
                </a:gridCol>
                <a:gridCol w="737134">
                  <a:extLst>
                    <a:ext uri="{9D8B030D-6E8A-4147-A177-3AD203B41FA5}">
                      <a16:colId xmlns="" xmlns:a16="http://schemas.microsoft.com/office/drawing/2014/main" val="20003"/>
                    </a:ext>
                  </a:extLst>
                </a:gridCol>
                <a:gridCol w="762534">
                  <a:extLst>
                    <a:ext uri="{9D8B030D-6E8A-4147-A177-3AD203B41FA5}">
                      <a16:colId xmlns="" xmlns:a16="http://schemas.microsoft.com/office/drawing/2014/main" val="20004"/>
                    </a:ext>
                  </a:extLst>
                </a:gridCol>
                <a:gridCol w="646646">
                  <a:extLst>
                    <a:ext uri="{9D8B030D-6E8A-4147-A177-3AD203B41FA5}">
                      <a16:colId xmlns="" xmlns:a16="http://schemas.microsoft.com/office/drawing/2014/main" val="20005"/>
                    </a:ext>
                  </a:extLst>
                </a:gridCol>
                <a:gridCol w="484722">
                  <a:extLst>
                    <a:ext uri="{9D8B030D-6E8A-4147-A177-3AD203B41FA5}">
                      <a16:colId xmlns="" xmlns:a16="http://schemas.microsoft.com/office/drawing/2014/main" val="20006"/>
                    </a:ext>
                  </a:extLst>
                </a:gridCol>
                <a:gridCol w="737134">
                  <a:extLst>
                    <a:ext uri="{9D8B030D-6E8A-4147-A177-3AD203B41FA5}">
                      <a16:colId xmlns="" xmlns:a16="http://schemas.microsoft.com/office/drawing/2014/main" val="20007"/>
                    </a:ext>
                  </a:extLst>
                </a:gridCol>
                <a:gridCol w="772629">
                  <a:extLst>
                    <a:ext uri="{9D8B030D-6E8A-4147-A177-3AD203B41FA5}">
                      <a16:colId xmlns="" xmlns:a16="http://schemas.microsoft.com/office/drawing/2014/main" val="20008"/>
                    </a:ext>
                  </a:extLst>
                </a:gridCol>
              </a:tblGrid>
              <a:tr h="124213">
                <a:tc>
                  <a:txBody>
                    <a:bodyPr/>
                    <a:lstStyle/>
                    <a:p>
                      <a:pPr algn="ctr">
                        <a:lnSpc>
                          <a:spcPct val="150000"/>
                        </a:lnSpc>
                        <a:spcAft>
                          <a:spcPts val="0"/>
                        </a:spcAft>
                      </a:pPr>
                      <a:r>
                        <a:rPr lang="en-US" sz="1100" kern="0" dirty="0">
                          <a:effectLst/>
                          <a:latin typeface="Times New Roman" pitchFamily="18" charset="0"/>
                          <a:cs typeface="Times New Roman" pitchFamily="18" charset="0"/>
                        </a:rPr>
                        <a:t> </a:t>
                      </a:r>
                      <a:endParaRPr lang="zh-CN" sz="1100" kern="100" dirty="0">
                        <a:effectLst/>
                        <a:latin typeface="Times New Roman" pitchFamily="18" charset="0"/>
                        <a:ea typeface="宋体"/>
                        <a:cs typeface="Times New Roman" pitchFamily="18" charset="0"/>
                      </a:endParaRPr>
                    </a:p>
                  </a:txBody>
                  <a:tcPr marL="44717" marR="44717" marT="0" marB="0" anchor="ctr"/>
                </a:tc>
                <a:tc gridSpan="4">
                  <a:txBody>
                    <a:bodyPr/>
                    <a:lstStyle/>
                    <a:p>
                      <a:pPr algn="ctr">
                        <a:lnSpc>
                          <a:spcPct val="150000"/>
                        </a:lnSpc>
                        <a:spcAft>
                          <a:spcPts val="0"/>
                        </a:spcAft>
                      </a:pPr>
                      <a:r>
                        <a:rPr lang="zh-CN" sz="1100" kern="0" dirty="0">
                          <a:effectLst/>
                          <a:latin typeface="Times New Roman" pitchFamily="18" charset="0"/>
                          <a:cs typeface="Times New Roman" pitchFamily="18" charset="0"/>
                        </a:rPr>
                        <a:t>上行</a:t>
                      </a:r>
                      <a:r>
                        <a:rPr lang="en-US" sz="1100" kern="0" dirty="0">
                          <a:effectLst/>
                          <a:latin typeface="Times New Roman" pitchFamily="18" charset="0"/>
                          <a:cs typeface="Times New Roman" pitchFamily="18" charset="0"/>
                        </a:rPr>
                        <a:t>UP</a:t>
                      </a:r>
                      <a:endParaRPr lang="zh-CN" sz="1100" kern="100" dirty="0">
                        <a:effectLst/>
                        <a:latin typeface="Times New Roman" pitchFamily="18" charset="0"/>
                        <a:ea typeface="宋体"/>
                        <a:cs typeface="Times New Roman" pitchFamily="18" charset="0"/>
                      </a:endParaRPr>
                    </a:p>
                  </a:txBody>
                  <a:tcPr marL="44717" marR="44717"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lnSpc>
                          <a:spcPct val="150000"/>
                        </a:lnSpc>
                        <a:spcAft>
                          <a:spcPts val="0"/>
                        </a:spcAft>
                      </a:pPr>
                      <a:r>
                        <a:rPr lang="zh-CN" sz="1100" kern="0">
                          <a:effectLst/>
                          <a:latin typeface="Times New Roman" pitchFamily="18" charset="0"/>
                          <a:cs typeface="Times New Roman" pitchFamily="18" charset="0"/>
                        </a:rPr>
                        <a:t>下行</a:t>
                      </a:r>
                      <a:r>
                        <a:rPr lang="en-US" sz="1100" kern="0">
                          <a:effectLst/>
                          <a:latin typeface="Times New Roman" pitchFamily="18" charset="0"/>
                          <a:cs typeface="Times New Roman" pitchFamily="18" charset="0"/>
                        </a:rPr>
                        <a:t>DOWN</a:t>
                      </a:r>
                      <a:endParaRPr lang="zh-CN" sz="1100" kern="100">
                        <a:effectLst/>
                        <a:latin typeface="Times New Roman" pitchFamily="18" charset="0"/>
                        <a:ea typeface="宋体"/>
                        <a:cs typeface="Times New Roman" pitchFamily="18" charset="0"/>
                      </a:endParaRPr>
                    </a:p>
                  </a:txBody>
                  <a:tcPr marL="44717" marR="44717"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0"/>
                  </a:ext>
                </a:extLst>
              </a:tr>
              <a:tr h="58500">
                <a:tc>
                  <a:txBody>
                    <a:bodyPr/>
                    <a:lstStyle/>
                    <a:p>
                      <a:pPr algn="ctr">
                        <a:lnSpc>
                          <a:spcPct val="150000"/>
                        </a:lnSpc>
                        <a:spcAft>
                          <a:spcPts val="0"/>
                        </a:spcAft>
                      </a:pPr>
                      <a:r>
                        <a:rPr lang="zh-CN" sz="1100" kern="0" dirty="0">
                          <a:effectLst/>
                          <a:latin typeface="Times New Roman" pitchFamily="18" charset="0"/>
                          <a:cs typeface="Times New Roman" pitchFamily="18" charset="0"/>
                        </a:rPr>
                        <a:t>收益对</a:t>
                      </a:r>
                      <a:endParaRPr lang="zh-CN" sz="1100" kern="100" dirty="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dirty="0" err="1">
                          <a:effectLst/>
                          <a:latin typeface="Times New Roman" pitchFamily="18" charset="0"/>
                          <a:cs typeface="Times New Roman" pitchFamily="18" charset="0"/>
                        </a:rPr>
                        <a:t>CoVaRU</a:t>
                      </a:r>
                      <a:endParaRPr lang="zh-CN" sz="1100" kern="100" dirty="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VaRU</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100">
                          <a:effectLst/>
                          <a:latin typeface="Times New Roman" pitchFamily="18" charset="0"/>
                          <a:cs typeface="Times New Roman" pitchFamily="18" charset="0"/>
                        </a:rPr>
                        <a:t>Δ</a:t>
                      </a:r>
                      <a:r>
                        <a:rPr lang="en-US" sz="1100" kern="0">
                          <a:effectLst/>
                          <a:latin typeface="Times New Roman" pitchFamily="18" charset="0"/>
                          <a:cs typeface="Times New Roman" pitchFamily="18" charset="0"/>
                        </a:rPr>
                        <a:t>CoVaRU</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%CoVaRU</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CoVaRD</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dirty="0" err="1">
                          <a:effectLst/>
                          <a:latin typeface="Times New Roman" pitchFamily="18" charset="0"/>
                          <a:cs typeface="Times New Roman" pitchFamily="18" charset="0"/>
                        </a:rPr>
                        <a:t>VaR</a:t>
                      </a:r>
                      <a:endParaRPr lang="zh-CN" sz="1100" kern="100" dirty="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ΔCoVaRD</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%CoVaRD</a:t>
                      </a:r>
                      <a:endParaRPr lang="zh-CN" sz="1100" kern="100">
                        <a:effectLst/>
                        <a:latin typeface="Times New Roman" pitchFamily="18" charset="0"/>
                        <a:ea typeface="宋体"/>
                        <a:cs typeface="Times New Roman" pitchFamily="18" charset="0"/>
                      </a:endParaRPr>
                    </a:p>
                  </a:txBody>
                  <a:tcPr marL="44717" marR="44717" marT="0" marB="0" anchor="ctr"/>
                </a:tc>
                <a:extLst>
                  <a:ext uri="{0D108BD9-81ED-4DB2-BD59-A6C34878D82A}">
                    <a16:rowId xmlns="" xmlns:a16="http://schemas.microsoft.com/office/drawing/2014/main" val="10001"/>
                  </a:ext>
                </a:extLst>
              </a:tr>
              <a:tr h="178866">
                <a:tc>
                  <a:txBody>
                    <a:bodyPr/>
                    <a:lstStyle/>
                    <a:p>
                      <a:pPr algn="ctr">
                        <a:lnSpc>
                          <a:spcPct val="150000"/>
                        </a:lnSpc>
                        <a:spcAft>
                          <a:spcPts val="0"/>
                        </a:spcAft>
                      </a:pPr>
                      <a:r>
                        <a:rPr lang="en-US" sz="1100" kern="0">
                          <a:effectLst/>
                          <a:latin typeface="Times New Roman" pitchFamily="18" charset="0"/>
                          <a:cs typeface="Times New Roman" pitchFamily="18" charset="0"/>
                        </a:rPr>
                        <a:t>TD1|SP</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4.568</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3.622</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0.946</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marL="0" algn="ctr" defTabSz="511175" rtl="0" eaLnBrk="1" latinLnBrk="0" hangingPunct="1">
                        <a:lnSpc>
                          <a:spcPct val="150000"/>
                        </a:lnSpc>
                        <a:spcAft>
                          <a:spcPts val="0"/>
                        </a:spcAft>
                      </a:pPr>
                      <a:r>
                        <a:rPr lang="en-US" sz="1100" b="1" kern="0" dirty="0">
                          <a:solidFill>
                            <a:schemeClr val="tx1"/>
                          </a:solidFill>
                          <a:effectLst/>
                          <a:latin typeface="Times New Roman" pitchFamily="18" charset="0"/>
                          <a:ea typeface="+mn-ea"/>
                          <a:cs typeface="Times New Roman" pitchFamily="18" charset="0"/>
                        </a:rPr>
                        <a:t>26.10%</a:t>
                      </a:r>
                      <a:endParaRPr lang="zh-CN" sz="1100" b="1" kern="0" dirty="0">
                        <a:solidFill>
                          <a:schemeClr val="tx1"/>
                        </a:solidFill>
                        <a:effectLst/>
                        <a:latin typeface="Times New Roman" pitchFamily="18" charset="0"/>
                        <a:ea typeface="+mn-ea"/>
                        <a:cs typeface="Times New Roman" pitchFamily="18" charset="0"/>
                      </a:endParaRPr>
                    </a:p>
                  </a:txBody>
                  <a:tcPr marL="44717" marR="44717" marT="0" marB="0" anchor="ctr"/>
                </a:tc>
                <a:tc>
                  <a:txBody>
                    <a:bodyPr/>
                    <a:lstStyle/>
                    <a:p>
                      <a:pPr algn="ctr">
                        <a:lnSpc>
                          <a:spcPct val="150000"/>
                        </a:lnSpc>
                        <a:spcAft>
                          <a:spcPts val="0"/>
                        </a:spcAft>
                      </a:pPr>
                      <a:r>
                        <a:rPr lang="en-US" sz="1100" kern="0" dirty="0">
                          <a:effectLst/>
                          <a:latin typeface="Times New Roman" pitchFamily="18" charset="0"/>
                          <a:cs typeface="Times New Roman" pitchFamily="18" charset="0"/>
                        </a:rPr>
                        <a:t>-4.788</a:t>
                      </a:r>
                      <a:endParaRPr lang="zh-CN" sz="1100" kern="100" dirty="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-3.756</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-1.032</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b="1" kern="0" dirty="0">
                          <a:solidFill>
                            <a:srgbClr val="0000FF"/>
                          </a:solidFill>
                          <a:effectLst/>
                          <a:latin typeface="Times New Roman" pitchFamily="18" charset="0"/>
                          <a:cs typeface="Times New Roman" pitchFamily="18" charset="0"/>
                        </a:rPr>
                        <a:t>27.47%</a:t>
                      </a:r>
                      <a:endParaRPr lang="zh-CN" sz="1100" b="1" kern="100" dirty="0">
                        <a:solidFill>
                          <a:srgbClr val="0000FF"/>
                        </a:solidFill>
                        <a:effectLst/>
                        <a:latin typeface="Times New Roman" pitchFamily="18" charset="0"/>
                        <a:ea typeface="宋体"/>
                        <a:cs typeface="Times New Roman" pitchFamily="18" charset="0"/>
                      </a:endParaRPr>
                    </a:p>
                  </a:txBody>
                  <a:tcPr marL="44717" marR="44717" marT="0" marB="0" anchor="ctr"/>
                </a:tc>
                <a:extLst>
                  <a:ext uri="{0D108BD9-81ED-4DB2-BD59-A6C34878D82A}">
                    <a16:rowId xmlns="" xmlns:a16="http://schemas.microsoft.com/office/drawing/2014/main" val="10002"/>
                  </a:ext>
                </a:extLst>
              </a:tr>
              <a:tr h="178866">
                <a:tc>
                  <a:txBody>
                    <a:bodyPr/>
                    <a:lstStyle/>
                    <a:p>
                      <a:pPr algn="ctr">
                        <a:lnSpc>
                          <a:spcPct val="150000"/>
                        </a:lnSpc>
                        <a:spcAft>
                          <a:spcPts val="0"/>
                        </a:spcAft>
                      </a:pPr>
                      <a:r>
                        <a:rPr lang="en-US" sz="1100" kern="0">
                          <a:effectLst/>
                          <a:latin typeface="Times New Roman" pitchFamily="18" charset="0"/>
                          <a:cs typeface="Times New Roman" pitchFamily="18" charset="0"/>
                        </a:rPr>
                        <a:t>SP|TD1</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4.833</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3.567</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1.266</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marL="0" algn="ctr" defTabSz="511175" rtl="0" eaLnBrk="1" latinLnBrk="0" hangingPunct="1">
                        <a:lnSpc>
                          <a:spcPct val="150000"/>
                        </a:lnSpc>
                        <a:spcAft>
                          <a:spcPts val="0"/>
                        </a:spcAft>
                      </a:pPr>
                      <a:r>
                        <a:rPr lang="en-US" sz="1100" b="1" kern="0" dirty="0">
                          <a:solidFill>
                            <a:srgbClr val="FF0000"/>
                          </a:solidFill>
                          <a:effectLst/>
                          <a:latin typeface="Times New Roman" pitchFamily="18" charset="0"/>
                          <a:ea typeface="+mn-ea"/>
                          <a:cs typeface="Times New Roman" pitchFamily="18" charset="0"/>
                        </a:rPr>
                        <a:t>35.49%</a:t>
                      </a:r>
                      <a:endParaRPr lang="zh-CN" sz="1100" b="1" kern="0" dirty="0">
                        <a:solidFill>
                          <a:srgbClr val="FF0000"/>
                        </a:solidFill>
                        <a:effectLst/>
                        <a:latin typeface="Times New Roman" pitchFamily="18" charset="0"/>
                        <a:ea typeface="+mn-ea"/>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-3.653</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-3.521</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-0.132</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3.76%</a:t>
                      </a:r>
                      <a:endParaRPr lang="zh-CN" sz="1100" kern="100">
                        <a:effectLst/>
                        <a:latin typeface="Times New Roman" pitchFamily="18" charset="0"/>
                        <a:ea typeface="宋体"/>
                        <a:cs typeface="Times New Roman" pitchFamily="18" charset="0"/>
                      </a:endParaRPr>
                    </a:p>
                  </a:txBody>
                  <a:tcPr marL="44717" marR="44717" marT="0" marB="0" anchor="ctr"/>
                </a:tc>
                <a:extLst>
                  <a:ext uri="{0D108BD9-81ED-4DB2-BD59-A6C34878D82A}">
                    <a16:rowId xmlns="" xmlns:a16="http://schemas.microsoft.com/office/drawing/2014/main" val="10003"/>
                  </a:ext>
                </a:extLst>
              </a:tr>
              <a:tr h="178866">
                <a:tc>
                  <a:txBody>
                    <a:bodyPr/>
                    <a:lstStyle/>
                    <a:p>
                      <a:pPr algn="ctr">
                        <a:lnSpc>
                          <a:spcPct val="150000"/>
                        </a:lnSpc>
                        <a:spcAft>
                          <a:spcPts val="0"/>
                        </a:spcAft>
                      </a:pPr>
                      <a:r>
                        <a:rPr lang="en-US" sz="1100" kern="0">
                          <a:effectLst/>
                          <a:latin typeface="Times New Roman" pitchFamily="18" charset="0"/>
                          <a:cs typeface="Times New Roman" pitchFamily="18" charset="0"/>
                        </a:rPr>
                        <a:t>TD15|SP</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4.544</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dirty="0">
                          <a:effectLst/>
                          <a:latin typeface="Times New Roman" pitchFamily="18" charset="0"/>
                          <a:cs typeface="Times New Roman" pitchFamily="18" charset="0"/>
                        </a:rPr>
                        <a:t>3.549</a:t>
                      </a:r>
                      <a:endParaRPr lang="zh-CN" sz="1100" kern="100" dirty="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0.995</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marL="0" algn="ctr" defTabSz="511175" rtl="0" eaLnBrk="1" latinLnBrk="0" hangingPunct="1">
                        <a:lnSpc>
                          <a:spcPct val="150000"/>
                        </a:lnSpc>
                        <a:spcAft>
                          <a:spcPts val="0"/>
                        </a:spcAft>
                      </a:pPr>
                      <a:r>
                        <a:rPr lang="en-US" sz="1100" b="1" kern="0" dirty="0">
                          <a:solidFill>
                            <a:schemeClr val="tx1"/>
                          </a:solidFill>
                          <a:effectLst/>
                          <a:latin typeface="Times New Roman" pitchFamily="18" charset="0"/>
                          <a:ea typeface="+mn-ea"/>
                          <a:cs typeface="Times New Roman" pitchFamily="18" charset="0"/>
                        </a:rPr>
                        <a:t>28.03%</a:t>
                      </a:r>
                      <a:endParaRPr lang="zh-CN" sz="1100" b="1" kern="0" dirty="0">
                        <a:solidFill>
                          <a:schemeClr val="tx1"/>
                        </a:solidFill>
                        <a:effectLst/>
                        <a:latin typeface="Times New Roman" pitchFamily="18" charset="0"/>
                        <a:ea typeface="+mn-ea"/>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-3.905</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-3.405</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-0.500</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marL="0" algn="ctr" defTabSz="511175" rtl="0" eaLnBrk="1" latinLnBrk="0" hangingPunct="1">
                        <a:lnSpc>
                          <a:spcPct val="150000"/>
                        </a:lnSpc>
                        <a:spcAft>
                          <a:spcPts val="0"/>
                        </a:spcAft>
                      </a:pPr>
                      <a:r>
                        <a:rPr lang="en-US" sz="1100" b="1" kern="0" dirty="0">
                          <a:solidFill>
                            <a:srgbClr val="0000FF"/>
                          </a:solidFill>
                          <a:effectLst/>
                          <a:latin typeface="Times New Roman" pitchFamily="18" charset="0"/>
                          <a:ea typeface="+mn-ea"/>
                          <a:cs typeface="Times New Roman" pitchFamily="18" charset="0"/>
                        </a:rPr>
                        <a:t>14.68%</a:t>
                      </a:r>
                      <a:endParaRPr lang="zh-CN" sz="1100" b="1" kern="0" dirty="0">
                        <a:solidFill>
                          <a:srgbClr val="0000FF"/>
                        </a:solidFill>
                        <a:effectLst/>
                        <a:latin typeface="Times New Roman" pitchFamily="18" charset="0"/>
                        <a:ea typeface="+mn-ea"/>
                        <a:cs typeface="Times New Roman" pitchFamily="18" charset="0"/>
                      </a:endParaRPr>
                    </a:p>
                  </a:txBody>
                  <a:tcPr marL="44717" marR="44717" marT="0" marB="0" anchor="ctr"/>
                </a:tc>
                <a:extLst>
                  <a:ext uri="{0D108BD9-81ED-4DB2-BD59-A6C34878D82A}">
                    <a16:rowId xmlns="" xmlns:a16="http://schemas.microsoft.com/office/drawing/2014/main" val="10004"/>
                  </a:ext>
                </a:extLst>
              </a:tr>
              <a:tr h="45690">
                <a:tc>
                  <a:txBody>
                    <a:bodyPr/>
                    <a:lstStyle/>
                    <a:p>
                      <a:pPr algn="ctr">
                        <a:lnSpc>
                          <a:spcPct val="150000"/>
                        </a:lnSpc>
                        <a:spcAft>
                          <a:spcPts val="0"/>
                        </a:spcAft>
                      </a:pPr>
                      <a:r>
                        <a:rPr lang="en-US" sz="1100" kern="0" dirty="0">
                          <a:effectLst/>
                          <a:latin typeface="Times New Roman" pitchFamily="18" charset="0"/>
                          <a:cs typeface="Times New Roman" pitchFamily="18" charset="0"/>
                        </a:rPr>
                        <a:t>SP|TD15</a:t>
                      </a:r>
                      <a:endParaRPr lang="zh-CN" sz="1100" kern="100" dirty="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dirty="0">
                          <a:effectLst/>
                          <a:latin typeface="Times New Roman" pitchFamily="18" charset="0"/>
                          <a:cs typeface="Times New Roman" pitchFamily="18" charset="0"/>
                        </a:rPr>
                        <a:t>4.653</a:t>
                      </a:r>
                      <a:endParaRPr lang="zh-CN" sz="1100" kern="100" dirty="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3.567</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1.086</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marL="0" algn="ctr" defTabSz="511175" rtl="0" eaLnBrk="1" latinLnBrk="0" hangingPunct="1">
                        <a:lnSpc>
                          <a:spcPct val="150000"/>
                        </a:lnSpc>
                        <a:spcAft>
                          <a:spcPts val="0"/>
                        </a:spcAft>
                      </a:pPr>
                      <a:r>
                        <a:rPr lang="en-US" sz="1100" b="1" kern="0" dirty="0">
                          <a:solidFill>
                            <a:srgbClr val="FF0000"/>
                          </a:solidFill>
                          <a:effectLst/>
                          <a:latin typeface="Times New Roman" pitchFamily="18" charset="0"/>
                          <a:ea typeface="+mn-ea"/>
                          <a:cs typeface="Times New Roman" pitchFamily="18" charset="0"/>
                        </a:rPr>
                        <a:t>30.43%</a:t>
                      </a:r>
                      <a:endParaRPr lang="zh-CN" sz="1100" b="1" kern="0" dirty="0">
                        <a:solidFill>
                          <a:srgbClr val="FF0000"/>
                        </a:solidFill>
                        <a:effectLst/>
                        <a:latin typeface="Times New Roman" pitchFamily="18" charset="0"/>
                        <a:ea typeface="+mn-ea"/>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-3.477</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-3.521</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0.044</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-1.25%</a:t>
                      </a:r>
                      <a:endParaRPr lang="zh-CN" sz="1100" kern="100">
                        <a:effectLst/>
                        <a:latin typeface="Times New Roman" pitchFamily="18" charset="0"/>
                        <a:ea typeface="宋体"/>
                        <a:cs typeface="Times New Roman" pitchFamily="18" charset="0"/>
                      </a:endParaRPr>
                    </a:p>
                  </a:txBody>
                  <a:tcPr marL="44717" marR="44717" marT="0" marB="0" anchor="ctr"/>
                </a:tc>
                <a:extLst>
                  <a:ext uri="{0D108BD9-81ED-4DB2-BD59-A6C34878D82A}">
                    <a16:rowId xmlns="" xmlns:a16="http://schemas.microsoft.com/office/drawing/2014/main" val="10005"/>
                  </a:ext>
                </a:extLst>
              </a:tr>
              <a:tr h="178866">
                <a:tc>
                  <a:txBody>
                    <a:bodyPr/>
                    <a:lstStyle/>
                    <a:p>
                      <a:pPr algn="ctr">
                        <a:lnSpc>
                          <a:spcPct val="150000"/>
                        </a:lnSpc>
                        <a:spcAft>
                          <a:spcPts val="0"/>
                        </a:spcAft>
                      </a:pPr>
                      <a:r>
                        <a:rPr lang="en-US" sz="1100" kern="0">
                          <a:effectLst/>
                          <a:latin typeface="Times New Roman" pitchFamily="18" charset="0"/>
                          <a:cs typeface="Times New Roman" pitchFamily="18" charset="0"/>
                        </a:rPr>
                        <a:t>TD6|SP</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5.469</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4.770</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0.699</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marL="0" algn="ctr" defTabSz="511175" rtl="0" eaLnBrk="1" latinLnBrk="0" hangingPunct="1">
                        <a:lnSpc>
                          <a:spcPct val="150000"/>
                        </a:lnSpc>
                        <a:spcAft>
                          <a:spcPts val="0"/>
                        </a:spcAft>
                      </a:pPr>
                      <a:r>
                        <a:rPr lang="en-US" sz="1100" b="1" kern="0" dirty="0">
                          <a:solidFill>
                            <a:schemeClr val="tx1"/>
                          </a:solidFill>
                          <a:effectLst/>
                          <a:latin typeface="Times New Roman" pitchFamily="18" charset="0"/>
                          <a:ea typeface="+mn-ea"/>
                          <a:cs typeface="Times New Roman" pitchFamily="18" charset="0"/>
                        </a:rPr>
                        <a:t>14.65%</a:t>
                      </a:r>
                      <a:endParaRPr lang="zh-CN" sz="1100" b="1" kern="0" dirty="0">
                        <a:solidFill>
                          <a:schemeClr val="tx1"/>
                        </a:solidFill>
                        <a:effectLst/>
                        <a:latin typeface="Times New Roman" pitchFamily="18" charset="0"/>
                        <a:ea typeface="+mn-ea"/>
                        <a:cs typeface="Times New Roman" pitchFamily="18" charset="0"/>
                      </a:endParaRPr>
                    </a:p>
                  </a:txBody>
                  <a:tcPr marL="44717" marR="44717" marT="0" marB="0" anchor="ctr"/>
                </a:tc>
                <a:tc>
                  <a:txBody>
                    <a:bodyPr/>
                    <a:lstStyle/>
                    <a:p>
                      <a:pPr algn="ctr">
                        <a:lnSpc>
                          <a:spcPct val="150000"/>
                        </a:lnSpc>
                        <a:spcAft>
                          <a:spcPts val="0"/>
                        </a:spcAft>
                      </a:pPr>
                      <a:r>
                        <a:rPr lang="en-US" sz="1100" kern="0" dirty="0">
                          <a:effectLst/>
                          <a:latin typeface="Times New Roman" pitchFamily="18" charset="0"/>
                          <a:cs typeface="Times New Roman" pitchFamily="18" charset="0"/>
                        </a:rPr>
                        <a:t>-4.467</a:t>
                      </a:r>
                      <a:endParaRPr lang="zh-CN" sz="1100" kern="100" dirty="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-4.208</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-0.259</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marL="0" algn="ctr" defTabSz="511175" rtl="0" eaLnBrk="1" latinLnBrk="0" hangingPunct="1">
                        <a:lnSpc>
                          <a:spcPct val="150000"/>
                        </a:lnSpc>
                        <a:spcAft>
                          <a:spcPts val="0"/>
                        </a:spcAft>
                      </a:pPr>
                      <a:r>
                        <a:rPr lang="en-US" sz="1100" b="1" kern="0" dirty="0">
                          <a:solidFill>
                            <a:srgbClr val="0000FF"/>
                          </a:solidFill>
                          <a:effectLst/>
                          <a:latin typeface="Times New Roman" pitchFamily="18" charset="0"/>
                          <a:ea typeface="+mn-ea"/>
                          <a:cs typeface="Times New Roman" pitchFamily="18" charset="0"/>
                        </a:rPr>
                        <a:t>6.15%</a:t>
                      </a:r>
                      <a:endParaRPr lang="zh-CN" sz="1100" b="1" kern="0" dirty="0">
                        <a:solidFill>
                          <a:srgbClr val="0000FF"/>
                        </a:solidFill>
                        <a:effectLst/>
                        <a:latin typeface="Times New Roman" pitchFamily="18" charset="0"/>
                        <a:ea typeface="+mn-ea"/>
                        <a:cs typeface="Times New Roman" pitchFamily="18" charset="0"/>
                      </a:endParaRPr>
                    </a:p>
                  </a:txBody>
                  <a:tcPr marL="44717" marR="44717" marT="0" marB="0" anchor="ctr"/>
                </a:tc>
                <a:extLst>
                  <a:ext uri="{0D108BD9-81ED-4DB2-BD59-A6C34878D82A}">
                    <a16:rowId xmlns="" xmlns:a16="http://schemas.microsoft.com/office/drawing/2014/main" val="10006"/>
                  </a:ext>
                </a:extLst>
              </a:tr>
              <a:tr h="30572">
                <a:tc>
                  <a:txBody>
                    <a:bodyPr/>
                    <a:lstStyle/>
                    <a:p>
                      <a:pPr algn="ctr">
                        <a:lnSpc>
                          <a:spcPct val="150000"/>
                        </a:lnSpc>
                        <a:spcAft>
                          <a:spcPts val="0"/>
                        </a:spcAft>
                      </a:pPr>
                      <a:r>
                        <a:rPr lang="en-US" sz="1100" kern="0">
                          <a:effectLst/>
                          <a:latin typeface="Times New Roman" pitchFamily="18" charset="0"/>
                          <a:cs typeface="Times New Roman" pitchFamily="18" charset="0"/>
                        </a:rPr>
                        <a:t>SP|TD6</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dirty="0">
                          <a:effectLst/>
                          <a:latin typeface="Times New Roman" pitchFamily="18" charset="0"/>
                          <a:cs typeface="Times New Roman" pitchFamily="18" charset="0"/>
                        </a:rPr>
                        <a:t>4.381</a:t>
                      </a:r>
                      <a:endParaRPr lang="zh-CN" sz="1100" kern="100" dirty="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3.567</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0.814</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marL="0" algn="ctr" defTabSz="511175" rtl="0" eaLnBrk="1" latinLnBrk="0" hangingPunct="1">
                        <a:lnSpc>
                          <a:spcPct val="150000"/>
                        </a:lnSpc>
                        <a:spcAft>
                          <a:spcPts val="0"/>
                        </a:spcAft>
                      </a:pPr>
                      <a:r>
                        <a:rPr lang="en-US" sz="1100" b="1" kern="0" dirty="0">
                          <a:solidFill>
                            <a:srgbClr val="FF0000"/>
                          </a:solidFill>
                          <a:effectLst/>
                          <a:latin typeface="Times New Roman" pitchFamily="18" charset="0"/>
                          <a:ea typeface="+mn-ea"/>
                          <a:cs typeface="Times New Roman" pitchFamily="18" charset="0"/>
                        </a:rPr>
                        <a:t>22.82%</a:t>
                      </a:r>
                      <a:endParaRPr lang="zh-CN" sz="1100" b="1" kern="0" dirty="0">
                        <a:solidFill>
                          <a:srgbClr val="FF0000"/>
                        </a:solidFill>
                        <a:effectLst/>
                        <a:latin typeface="Times New Roman" pitchFamily="18" charset="0"/>
                        <a:ea typeface="+mn-ea"/>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-3.211</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-3.521</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0.310</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-8.80%</a:t>
                      </a:r>
                      <a:endParaRPr lang="zh-CN" sz="1100" kern="100">
                        <a:effectLst/>
                        <a:latin typeface="Times New Roman" pitchFamily="18" charset="0"/>
                        <a:ea typeface="宋体"/>
                        <a:cs typeface="Times New Roman" pitchFamily="18" charset="0"/>
                      </a:endParaRPr>
                    </a:p>
                  </a:txBody>
                  <a:tcPr marL="44717" marR="44717" marT="0" marB="0" anchor="ctr"/>
                </a:tc>
                <a:extLst>
                  <a:ext uri="{0D108BD9-81ED-4DB2-BD59-A6C34878D82A}">
                    <a16:rowId xmlns="" xmlns:a16="http://schemas.microsoft.com/office/drawing/2014/main" val="10007"/>
                  </a:ext>
                </a:extLst>
              </a:tr>
              <a:tr h="48549">
                <a:tc>
                  <a:txBody>
                    <a:bodyPr/>
                    <a:lstStyle/>
                    <a:p>
                      <a:pPr algn="ctr">
                        <a:lnSpc>
                          <a:spcPct val="150000"/>
                        </a:lnSpc>
                        <a:spcAft>
                          <a:spcPts val="0"/>
                        </a:spcAft>
                      </a:pPr>
                      <a:r>
                        <a:rPr lang="en-US" sz="1100" kern="0">
                          <a:effectLst/>
                          <a:latin typeface="Times New Roman" pitchFamily="18" charset="0"/>
                          <a:cs typeface="Times New Roman" pitchFamily="18" charset="0"/>
                        </a:rPr>
                        <a:t>TD7|SP</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4.809</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4.525</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0.283</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marL="0" algn="ctr" defTabSz="511175" rtl="0" eaLnBrk="1" latinLnBrk="0" hangingPunct="1">
                        <a:lnSpc>
                          <a:spcPct val="150000"/>
                        </a:lnSpc>
                        <a:spcAft>
                          <a:spcPts val="0"/>
                        </a:spcAft>
                      </a:pPr>
                      <a:r>
                        <a:rPr lang="en-US" sz="1100" b="1" kern="0" dirty="0">
                          <a:solidFill>
                            <a:schemeClr val="tx1"/>
                          </a:solidFill>
                          <a:effectLst/>
                          <a:latin typeface="Times New Roman" pitchFamily="18" charset="0"/>
                          <a:ea typeface="+mn-ea"/>
                          <a:cs typeface="Times New Roman" pitchFamily="18" charset="0"/>
                        </a:rPr>
                        <a:t>6.26%</a:t>
                      </a:r>
                      <a:endParaRPr lang="zh-CN" sz="1100" b="1" kern="0" dirty="0">
                        <a:solidFill>
                          <a:schemeClr val="tx1"/>
                        </a:solidFill>
                        <a:effectLst/>
                        <a:latin typeface="Times New Roman" pitchFamily="18" charset="0"/>
                        <a:ea typeface="+mn-ea"/>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-3.821</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-4.134</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0.313</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marL="0" algn="ctr" defTabSz="511175" rtl="0" eaLnBrk="1" latinLnBrk="0" hangingPunct="1">
                        <a:lnSpc>
                          <a:spcPct val="150000"/>
                        </a:lnSpc>
                        <a:spcAft>
                          <a:spcPts val="0"/>
                        </a:spcAft>
                      </a:pPr>
                      <a:r>
                        <a:rPr lang="en-US" sz="1100" b="1" kern="0" dirty="0">
                          <a:solidFill>
                            <a:srgbClr val="0000FF"/>
                          </a:solidFill>
                          <a:effectLst/>
                          <a:latin typeface="Times New Roman" pitchFamily="18" charset="0"/>
                          <a:ea typeface="+mn-ea"/>
                          <a:cs typeface="Times New Roman" pitchFamily="18" charset="0"/>
                        </a:rPr>
                        <a:t>-7.57%</a:t>
                      </a:r>
                      <a:endParaRPr lang="zh-CN" sz="1100" b="1" kern="0" dirty="0">
                        <a:solidFill>
                          <a:srgbClr val="0000FF"/>
                        </a:solidFill>
                        <a:effectLst/>
                        <a:latin typeface="Times New Roman" pitchFamily="18" charset="0"/>
                        <a:ea typeface="+mn-ea"/>
                        <a:cs typeface="Times New Roman" pitchFamily="18" charset="0"/>
                      </a:endParaRPr>
                    </a:p>
                  </a:txBody>
                  <a:tcPr marL="44717" marR="44717" marT="0" marB="0" anchor="ctr"/>
                </a:tc>
                <a:extLst>
                  <a:ext uri="{0D108BD9-81ED-4DB2-BD59-A6C34878D82A}">
                    <a16:rowId xmlns="" xmlns:a16="http://schemas.microsoft.com/office/drawing/2014/main" val="10008"/>
                  </a:ext>
                </a:extLst>
              </a:tr>
              <a:tr h="40165">
                <a:tc>
                  <a:txBody>
                    <a:bodyPr/>
                    <a:lstStyle/>
                    <a:p>
                      <a:pPr algn="ctr">
                        <a:lnSpc>
                          <a:spcPct val="150000"/>
                        </a:lnSpc>
                        <a:spcAft>
                          <a:spcPts val="0"/>
                        </a:spcAft>
                      </a:pPr>
                      <a:r>
                        <a:rPr lang="en-US" sz="1100" kern="0">
                          <a:effectLst/>
                          <a:latin typeface="Times New Roman" pitchFamily="18" charset="0"/>
                          <a:cs typeface="Times New Roman" pitchFamily="18" charset="0"/>
                        </a:rPr>
                        <a:t>SP|TD7</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4.129</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3.567</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0.561</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marL="0" algn="ctr" defTabSz="511175" rtl="0" eaLnBrk="1" latinLnBrk="0" hangingPunct="1">
                        <a:lnSpc>
                          <a:spcPct val="150000"/>
                        </a:lnSpc>
                        <a:spcAft>
                          <a:spcPts val="0"/>
                        </a:spcAft>
                      </a:pPr>
                      <a:r>
                        <a:rPr lang="en-US" sz="1100" b="1" kern="0" dirty="0">
                          <a:solidFill>
                            <a:srgbClr val="FF0000"/>
                          </a:solidFill>
                          <a:effectLst/>
                          <a:latin typeface="Times New Roman" pitchFamily="18" charset="0"/>
                          <a:ea typeface="+mn-ea"/>
                          <a:cs typeface="Times New Roman" pitchFamily="18" charset="0"/>
                        </a:rPr>
                        <a:t>15.73%</a:t>
                      </a:r>
                      <a:endParaRPr lang="zh-CN" sz="1100" b="1" kern="0" dirty="0">
                        <a:solidFill>
                          <a:srgbClr val="FF0000"/>
                        </a:solidFill>
                        <a:effectLst/>
                        <a:latin typeface="Times New Roman" pitchFamily="18" charset="0"/>
                        <a:ea typeface="+mn-ea"/>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-2.925</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-3.521</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0.596</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-16.94%</a:t>
                      </a:r>
                      <a:endParaRPr lang="zh-CN" sz="1100" kern="100">
                        <a:effectLst/>
                        <a:latin typeface="Times New Roman" pitchFamily="18" charset="0"/>
                        <a:ea typeface="宋体"/>
                        <a:cs typeface="Times New Roman" pitchFamily="18" charset="0"/>
                      </a:endParaRPr>
                    </a:p>
                  </a:txBody>
                  <a:tcPr marL="44717" marR="44717" marT="0" marB="0" anchor="ctr"/>
                </a:tc>
                <a:extLst>
                  <a:ext uri="{0D108BD9-81ED-4DB2-BD59-A6C34878D82A}">
                    <a16:rowId xmlns="" xmlns:a16="http://schemas.microsoft.com/office/drawing/2014/main" val="10009"/>
                  </a:ext>
                </a:extLst>
              </a:tr>
              <a:tr h="31781">
                <a:tc>
                  <a:txBody>
                    <a:bodyPr/>
                    <a:lstStyle/>
                    <a:p>
                      <a:pPr algn="ctr">
                        <a:lnSpc>
                          <a:spcPct val="150000"/>
                        </a:lnSpc>
                        <a:spcAft>
                          <a:spcPts val="0"/>
                        </a:spcAft>
                      </a:pPr>
                      <a:r>
                        <a:rPr lang="en-US" sz="1100" kern="0">
                          <a:effectLst/>
                          <a:latin typeface="Times New Roman" pitchFamily="18" charset="0"/>
                          <a:cs typeface="Times New Roman" pitchFamily="18" charset="0"/>
                        </a:rPr>
                        <a:t>TD9|SP</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5.664</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5.559</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0.105</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marL="0" algn="ctr" defTabSz="511175" rtl="0" eaLnBrk="1" latinLnBrk="0" hangingPunct="1">
                        <a:lnSpc>
                          <a:spcPct val="150000"/>
                        </a:lnSpc>
                        <a:spcAft>
                          <a:spcPts val="0"/>
                        </a:spcAft>
                      </a:pPr>
                      <a:r>
                        <a:rPr lang="en-US" sz="1100" b="1" kern="0" dirty="0">
                          <a:solidFill>
                            <a:schemeClr val="tx1"/>
                          </a:solidFill>
                          <a:effectLst/>
                          <a:latin typeface="Times New Roman" pitchFamily="18" charset="0"/>
                          <a:ea typeface="+mn-ea"/>
                          <a:cs typeface="Times New Roman" pitchFamily="18" charset="0"/>
                        </a:rPr>
                        <a:t>1.89%</a:t>
                      </a:r>
                      <a:endParaRPr lang="zh-CN" sz="1100" b="1" kern="0" dirty="0">
                        <a:solidFill>
                          <a:schemeClr val="tx1"/>
                        </a:solidFill>
                        <a:effectLst/>
                        <a:latin typeface="Times New Roman" pitchFamily="18" charset="0"/>
                        <a:ea typeface="+mn-ea"/>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-5.080</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-5.500</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0.420</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marL="0" algn="ctr" defTabSz="511175" rtl="0" eaLnBrk="1" latinLnBrk="0" hangingPunct="1">
                        <a:lnSpc>
                          <a:spcPct val="150000"/>
                        </a:lnSpc>
                        <a:spcAft>
                          <a:spcPts val="0"/>
                        </a:spcAft>
                      </a:pPr>
                      <a:r>
                        <a:rPr lang="en-US" sz="1100" b="1" kern="0" dirty="0">
                          <a:solidFill>
                            <a:srgbClr val="0000FF"/>
                          </a:solidFill>
                          <a:effectLst/>
                          <a:latin typeface="Times New Roman" pitchFamily="18" charset="0"/>
                          <a:ea typeface="+mn-ea"/>
                          <a:cs typeface="Times New Roman" pitchFamily="18" charset="0"/>
                        </a:rPr>
                        <a:t>-7.64%</a:t>
                      </a:r>
                      <a:endParaRPr lang="zh-CN" sz="1100" b="1" kern="0" dirty="0">
                        <a:solidFill>
                          <a:srgbClr val="0000FF"/>
                        </a:solidFill>
                        <a:effectLst/>
                        <a:latin typeface="Times New Roman" pitchFamily="18" charset="0"/>
                        <a:ea typeface="+mn-ea"/>
                        <a:cs typeface="Times New Roman" pitchFamily="18" charset="0"/>
                      </a:endParaRPr>
                    </a:p>
                  </a:txBody>
                  <a:tcPr marL="44717" marR="44717" marT="0" marB="0" anchor="ctr"/>
                </a:tc>
                <a:extLst>
                  <a:ext uri="{0D108BD9-81ED-4DB2-BD59-A6C34878D82A}">
                    <a16:rowId xmlns="" xmlns:a16="http://schemas.microsoft.com/office/drawing/2014/main" val="10010"/>
                  </a:ext>
                </a:extLst>
              </a:tr>
              <a:tr h="0">
                <a:tc>
                  <a:txBody>
                    <a:bodyPr/>
                    <a:lstStyle/>
                    <a:p>
                      <a:pPr algn="ctr">
                        <a:lnSpc>
                          <a:spcPct val="150000"/>
                        </a:lnSpc>
                        <a:spcAft>
                          <a:spcPts val="0"/>
                        </a:spcAft>
                      </a:pPr>
                      <a:r>
                        <a:rPr lang="en-US" sz="1100" kern="0">
                          <a:effectLst/>
                          <a:latin typeface="Times New Roman" pitchFamily="18" charset="0"/>
                          <a:cs typeface="Times New Roman" pitchFamily="18" charset="0"/>
                        </a:rPr>
                        <a:t>SP|TD9</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4.133</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3.567</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0.565</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marL="0" algn="ctr" defTabSz="511175" rtl="0" eaLnBrk="1" latinLnBrk="0" hangingPunct="1">
                        <a:lnSpc>
                          <a:spcPct val="150000"/>
                        </a:lnSpc>
                        <a:spcAft>
                          <a:spcPts val="0"/>
                        </a:spcAft>
                      </a:pPr>
                      <a:r>
                        <a:rPr lang="en-US" sz="1100" b="1" kern="0" dirty="0">
                          <a:solidFill>
                            <a:srgbClr val="FF0000"/>
                          </a:solidFill>
                          <a:effectLst/>
                          <a:latin typeface="Times New Roman" pitchFamily="18" charset="0"/>
                          <a:ea typeface="+mn-ea"/>
                          <a:cs typeface="Times New Roman" pitchFamily="18" charset="0"/>
                        </a:rPr>
                        <a:t>15.85%</a:t>
                      </a:r>
                      <a:endParaRPr lang="zh-CN" sz="1100" b="1" kern="0" dirty="0">
                        <a:solidFill>
                          <a:srgbClr val="FF0000"/>
                        </a:solidFill>
                        <a:effectLst/>
                        <a:latin typeface="Times New Roman" pitchFamily="18" charset="0"/>
                        <a:ea typeface="+mn-ea"/>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-2.841</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-3.521</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0.680</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-19.31%</a:t>
                      </a:r>
                      <a:endParaRPr lang="zh-CN" sz="1100" kern="100">
                        <a:effectLst/>
                        <a:latin typeface="Times New Roman" pitchFamily="18" charset="0"/>
                        <a:ea typeface="宋体"/>
                        <a:cs typeface="Times New Roman" pitchFamily="18" charset="0"/>
                      </a:endParaRPr>
                    </a:p>
                  </a:txBody>
                  <a:tcPr marL="44717" marR="44717" marT="0" marB="0" anchor="ctr"/>
                </a:tc>
                <a:extLst>
                  <a:ext uri="{0D108BD9-81ED-4DB2-BD59-A6C34878D82A}">
                    <a16:rowId xmlns="" xmlns:a16="http://schemas.microsoft.com/office/drawing/2014/main" val="10011"/>
                  </a:ext>
                </a:extLst>
              </a:tr>
              <a:tr h="0">
                <a:tc>
                  <a:txBody>
                    <a:bodyPr/>
                    <a:lstStyle/>
                    <a:p>
                      <a:pPr algn="ctr">
                        <a:lnSpc>
                          <a:spcPct val="150000"/>
                        </a:lnSpc>
                        <a:spcAft>
                          <a:spcPts val="0"/>
                        </a:spcAft>
                      </a:pPr>
                      <a:r>
                        <a:rPr lang="en-US" sz="1100" kern="0">
                          <a:effectLst/>
                          <a:latin typeface="Times New Roman" pitchFamily="18" charset="0"/>
                          <a:cs typeface="Times New Roman" pitchFamily="18" charset="0"/>
                        </a:rPr>
                        <a:t>TD12|SP</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2.731</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2.070</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0.662</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marL="0" algn="ctr" defTabSz="511175" rtl="0" eaLnBrk="1" latinLnBrk="0" hangingPunct="1">
                        <a:lnSpc>
                          <a:spcPct val="150000"/>
                        </a:lnSpc>
                        <a:spcAft>
                          <a:spcPts val="0"/>
                        </a:spcAft>
                      </a:pPr>
                      <a:r>
                        <a:rPr lang="en-US" sz="1100" b="1" kern="0" dirty="0">
                          <a:solidFill>
                            <a:schemeClr val="tx1"/>
                          </a:solidFill>
                          <a:effectLst/>
                          <a:latin typeface="Times New Roman" pitchFamily="18" charset="0"/>
                          <a:ea typeface="+mn-ea"/>
                          <a:cs typeface="Times New Roman" pitchFamily="18" charset="0"/>
                        </a:rPr>
                        <a:t>31.96%</a:t>
                      </a:r>
                      <a:endParaRPr lang="zh-CN" sz="1100" b="1" kern="0" dirty="0">
                        <a:solidFill>
                          <a:schemeClr val="tx1"/>
                        </a:solidFill>
                        <a:effectLst/>
                        <a:latin typeface="Times New Roman" pitchFamily="18" charset="0"/>
                        <a:ea typeface="+mn-ea"/>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-1.665</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-2.111</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0.446</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marL="0" algn="ctr" defTabSz="511175" rtl="0" eaLnBrk="1" latinLnBrk="0" hangingPunct="1">
                        <a:lnSpc>
                          <a:spcPct val="150000"/>
                        </a:lnSpc>
                        <a:spcAft>
                          <a:spcPts val="0"/>
                        </a:spcAft>
                      </a:pPr>
                      <a:r>
                        <a:rPr lang="en-US" sz="1100" b="1" kern="0" dirty="0">
                          <a:solidFill>
                            <a:srgbClr val="0000FF"/>
                          </a:solidFill>
                          <a:effectLst/>
                          <a:latin typeface="Times New Roman" pitchFamily="18" charset="0"/>
                          <a:ea typeface="+mn-ea"/>
                          <a:cs typeface="Times New Roman" pitchFamily="18" charset="0"/>
                        </a:rPr>
                        <a:t>-21.11%</a:t>
                      </a:r>
                      <a:endParaRPr lang="zh-CN" sz="1100" b="1" kern="0" dirty="0">
                        <a:solidFill>
                          <a:srgbClr val="0000FF"/>
                        </a:solidFill>
                        <a:effectLst/>
                        <a:latin typeface="Times New Roman" pitchFamily="18" charset="0"/>
                        <a:ea typeface="+mn-ea"/>
                        <a:cs typeface="Times New Roman" pitchFamily="18" charset="0"/>
                      </a:endParaRPr>
                    </a:p>
                  </a:txBody>
                  <a:tcPr marL="44717" marR="44717" marT="0" marB="0" anchor="ctr"/>
                </a:tc>
                <a:extLst>
                  <a:ext uri="{0D108BD9-81ED-4DB2-BD59-A6C34878D82A}">
                    <a16:rowId xmlns="" xmlns:a16="http://schemas.microsoft.com/office/drawing/2014/main" val="10012"/>
                  </a:ext>
                </a:extLst>
              </a:tr>
              <a:tr h="0">
                <a:tc>
                  <a:txBody>
                    <a:bodyPr/>
                    <a:lstStyle/>
                    <a:p>
                      <a:pPr algn="ctr">
                        <a:lnSpc>
                          <a:spcPct val="150000"/>
                        </a:lnSpc>
                        <a:spcAft>
                          <a:spcPts val="0"/>
                        </a:spcAft>
                      </a:pPr>
                      <a:r>
                        <a:rPr lang="en-US" sz="1100" kern="0">
                          <a:effectLst/>
                          <a:latin typeface="Times New Roman" pitchFamily="18" charset="0"/>
                          <a:cs typeface="Times New Roman" pitchFamily="18" charset="0"/>
                        </a:rPr>
                        <a:t>SP|TD12</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4.273</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3.567</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0.705</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marL="0" algn="ctr" defTabSz="511175" rtl="0" eaLnBrk="1" latinLnBrk="0" hangingPunct="1">
                        <a:lnSpc>
                          <a:spcPct val="150000"/>
                        </a:lnSpc>
                        <a:spcAft>
                          <a:spcPts val="0"/>
                        </a:spcAft>
                      </a:pPr>
                      <a:r>
                        <a:rPr lang="en-US" sz="1100" b="1" kern="0" dirty="0">
                          <a:solidFill>
                            <a:srgbClr val="FF0000"/>
                          </a:solidFill>
                          <a:effectLst/>
                          <a:latin typeface="Times New Roman" pitchFamily="18" charset="0"/>
                          <a:ea typeface="+mn-ea"/>
                          <a:cs typeface="Times New Roman" pitchFamily="18" charset="0"/>
                        </a:rPr>
                        <a:t>19.76%</a:t>
                      </a:r>
                      <a:endParaRPr lang="zh-CN" sz="1100" b="1" kern="0" dirty="0">
                        <a:solidFill>
                          <a:srgbClr val="FF0000"/>
                        </a:solidFill>
                        <a:effectLst/>
                        <a:latin typeface="Times New Roman" pitchFamily="18" charset="0"/>
                        <a:ea typeface="+mn-ea"/>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-3.104</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-3.521</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a:effectLst/>
                          <a:latin typeface="Times New Roman" pitchFamily="18" charset="0"/>
                          <a:cs typeface="Times New Roman" pitchFamily="18" charset="0"/>
                        </a:rPr>
                        <a:t>0.416</a:t>
                      </a:r>
                      <a:endParaRPr lang="zh-CN" sz="1100" kern="100">
                        <a:effectLst/>
                        <a:latin typeface="Times New Roman" pitchFamily="18" charset="0"/>
                        <a:ea typeface="宋体"/>
                        <a:cs typeface="Times New Roman" pitchFamily="18" charset="0"/>
                      </a:endParaRPr>
                    </a:p>
                  </a:txBody>
                  <a:tcPr marL="44717" marR="44717" marT="0" marB="0" anchor="ctr"/>
                </a:tc>
                <a:tc>
                  <a:txBody>
                    <a:bodyPr/>
                    <a:lstStyle/>
                    <a:p>
                      <a:pPr algn="ctr">
                        <a:lnSpc>
                          <a:spcPct val="150000"/>
                        </a:lnSpc>
                        <a:spcAft>
                          <a:spcPts val="0"/>
                        </a:spcAft>
                      </a:pPr>
                      <a:r>
                        <a:rPr lang="en-US" sz="1100" kern="0" dirty="0">
                          <a:effectLst/>
                          <a:latin typeface="Times New Roman" pitchFamily="18" charset="0"/>
                          <a:cs typeface="Times New Roman" pitchFamily="18" charset="0"/>
                        </a:rPr>
                        <a:t>-11.83%</a:t>
                      </a:r>
                      <a:endParaRPr lang="zh-CN" sz="1100" kern="100" dirty="0">
                        <a:effectLst/>
                        <a:latin typeface="Times New Roman" pitchFamily="18" charset="0"/>
                        <a:ea typeface="宋体"/>
                        <a:cs typeface="Times New Roman" pitchFamily="18" charset="0"/>
                      </a:endParaRPr>
                    </a:p>
                  </a:txBody>
                  <a:tcPr marL="44717" marR="44717" marT="0" marB="0" anchor="ctr"/>
                </a:tc>
                <a:extLst>
                  <a:ext uri="{0D108BD9-81ED-4DB2-BD59-A6C34878D82A}">
                    <a16:rowId xmlns="" xmlns:a16="http://schemas.microsoft.com/office/drawing/2014/main" val="10013"/>
                  </a:ext>
                </a:extLst>
              </a:tr>
            </a:tbl>
          </a:graphicData>
        </a:graphic>
      </p:graphicFrame>
    </p:spTree>
    <p:extLst>
      <p:ext uri="{BB962C8B-B14F-4D97-AF65-F5344CB8AC3E}">
        <p14:creationId xmlns:p14="http://schemas.microsoft.com/office/powerpoint/2010/main" val="79747425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48613"/>
          <p:cNvSpPr txBox="1"/>
          <p:nvPr/>
        </p:nvSpPr>
        <p:spPr>
          <a:xfrm>
            <a:off x="272253" y="664596"/>
            <a:ext cx="3794566"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中国出口集装箱运价指数</a:t>
            </a:r>
            <a:r>
              <a:rPr lang="en-US" altLang="zh-CN"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——CCFI</a:t>
            </a:r>
            <a:r>
              <a:rPr lang="zh-CN" altLang="en-US"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指数</a:t>
            </a:r>
            <a:r>
              <a:rPr lang="en-US" altLang="zh-CN" sz="1600" b="1" dirty="0" smtClean="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10" name="流程图: 联系 9">
            <a:hlinkClick r:id="rId3" action="ppaction://hlinksldjump"/>
          </p:cNvPr>
          <p:cNvSpPr/>
          <p:nvPr/>
        </p:nvSpPr>
        <p:spPr>
          <a:xfrm>
            <a:off x="6412394" y="4311907"/>
            <a:ext cx="288032" cy="288032"/>
          </a:xfrm>
          <a:prstGeom prst="flowChartConnector">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48613"/>
          <p:cNvSpPr txBox="1"/>
          <p:nvPr/>
        </p:nvSpPr>
        <p:spPr>
          <a:xfrm>
            <a:off x="316068" y="27407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grpSp>
        <p:nvGrpSpPr>
          <p:cNvPr id="8" name="组合 7"/>
          <p:cNvGrpSpPr/>
          <p:nvPr/>
        </p:nvGrpSpPr>
        <p:grpSpPr>
          <a:xfrm>
            <a:off x="280921" y="988062"/>
            <a:ext cx="6138951" cy="3323845"/>
            <a:chOff x="3390334" y="-402041"/>
            <a:chExt cx="2277886" cy="2650282"/>
          </a:xfrm>
          <a:scene3d>
            <a:camera prst="orthographicFront"/>
            <a:lightRig rig="flat" dir="t"/>
          </a:scene3d>
        </p:grpSpPr>
        <p:sp>
          <p:nvSpPr>
            <p:cNvPr id="11" name="矩形 10"/>
            <p:cNvSpPr/>
            <p:nvPr/>
          </p:nvSpPr>
          <p:spPr>
            <a:xfrm>
              <a:off x="3390334" y="-402041"/>
              <a:ext cx="2271060" cy="2650282"/>
            </a:xfrm>
            <a:prstGeom prst="rect">
              <a:avLst/>
            </a:prstGeom>
            <a:sp3d prstMaterial="dkEdge">
              <a:bevelT w="8200" h="38100"/>
            </a:sp3d>
          </p:spPr>
          <p:style>
            <a:lnRef idx="0">
              <a:schemeClr val="lt1">
                <a:hueOff val="0"/>
                <a:satOff val="0"/>
                <a:lumOff val="0"/>
                <a:alphaOff val="0"/>
              </a:schemeClr>
            </a:lnRef>
            <a:fillRef idx="2">
              <a:schemeClr val="accent1">
                <a:alpha val="90000"/>
                <a:hueOff val="0"/>
                <a:satOff val="0"/>
                <a:lumOff val="0"/>
                <a:alphaOff val="-39995"/>
              </a:schemeClr>
            </a:fillRef>
            <a:effectRef idx="1">
              <a:schemeClr val="accent1">
                <a:alpha val="90000"/>
                <a:hueOff val="0"/>
                <a:satOff val="0"/>
                <a:lumOff val="0"/>
                <a:alphaOff val="-39995"/>
              </a:schemeClr>
            </a:effectRef>
            <a:fontRef idx="minor">
              <a:schemeClr val="dk1"/>
            </a:fontRef>
          </p:style>
        </p:sp>
        <p:sp>
          <p:nvSpPr>
            <p:cNvPr id="12" name="矩形 11"/>
            <p:cNvSpPr/>
            <p:nvPr/>
          </p:nvSpPr>
          <p:spPr>
            <a:xfrm>
              <a:off x="3397160" y="-394531"/>
              <a:ext cx="2271060" cy="257011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53340" tIns="53340" rIns="53340" bIns="53340" numCol="1" spcCol="1270" anchor="ctr" anchorCtr="0">
              <a:noAutofit/>
            </a:bodyPr>
            <a:lstStyle/>
            <a:p>
              <a:pPr marL="285750" indent="-285750" defTabSz="622300">
                <a:lnSpc>
                  <a:spcPct val="200000"/>
                </a:lnSpc>
                <a:spcAft>
                  <a:spcPct val="35000"/>
                </a:spcAft>
                <a:buFont typeface="Wingdings" panose="05000000000000000000" pitchFamily="2" charset="2"/>
                <a:buChar char="Ø"/>
              </a:pPr>
              <a:r>
                <a:rPr lang="zh-CN" altLang="zh-CN" sz="1400" kern="1200" dirty="0" smtClean="0">
                  <a:latin typeface="Times New Roman" panose="02020603050405020304" pitchFamily="18" charset="0"/>
                  <a:ea typeface="黑体" panose="02010609060101010101" pitchFamily="49" charset="-122"/>
                  <a:cs typeface="Times New Roman" panose="02020603050405020304" pitchFamily="18" charset="0"/>
                </a:rPr>
                <a:t>构成</a:t>
              </a:r>
              <a:r>
                <a:rPr lang="zh-CN" altLang="zh-CN" sz="1400" kern="1200" dirty="0">
                  <a:latin typeface="Times New Roman" panose="02020603050405020304" pitchFamily="18" charset="0"/>
                  <a:ea typeface="黑体" panose="02010609060101010101" pitchFamily="49" charset="-122"/>
                  <a:cs typeface="Times New Roman" panose="02020603050405020304" pitchFamily="18" charset="0"/>
                </a:rPr>
                <a:t>中国集装箱运输市场的航线比较多，但个别航线运输量不大</a:t>
              </a:r>
              <a:r>
                <a:rPr lang="zh-CN" altLang="zh-CN" sz="1400" kern="1200"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kern="12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defTabSz="622300">
                <a:lnSpc>
                  <a:spcPct val="200000"/>
                </a:lnSpc>
                <a:spcAft>
                  <a:spcPct val="35000"/>
                </a:spcAft>
                <a:buFont typeface="Wingdings" panose="05000000000000000000" pitchFamily="2" charset="2"/>
                <a:buChar char="Ø"/>
              </a:pPr>
              <a:r>
                <a:rPr lang="zh-CN" altLang="zh-CN" sz="1400" kern="1200" dirty="0" smtClean="0">
                  <a:latin typeface="Times New Roman" panose="02020603050405020304" pitchFamily="18" charset="0"/>
                  <a:ea typeface="黑体" panose="02010609060101010101" pitchFamily="49" charset="-122"/>
                  <a:cs typeface="Times New Roman" panose="02020603050405020304" pitchFamily="18" charset="0"/>
                </a:rPr>
                <a:t>因此</a:t>
              </a:r>
              <a:r>
                <a:rPr lang="zh-CN" altLang="zh-CN" sz="1400" kern="1200" dirty="0">
                  <a:latin typeface="Times New Roman" panose="02020603050405020304" pitchFamily="18" charset="0"/>
                  <a:ea typeface="黑体" panose="02010609060101010101" pitchFamily="49" charset="-122"/>
                  <a:cs typeface="Times New Roman" panose="02020603050405020304" pitchFamily="18" charset="0"/>
                </a:rPr>
                <a:t>，必须对能航线进行筛选，选出代表性航线，以这些航线的运价、运费和箱量为依据编制运价指数</a:t>
              </a:r>
              <a:r>
                <a:rPr lang="zh-CN" altLang="zh-CN" sz="1400" kern="1200"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kern="12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defTabSz="622300">
                <a:lnSpc>
                  <a:spcPct val="200000"/>
                </a:lnSpc>
                <a:spcAft>
                  <a:spcPct val="35000"/>
                </a:spcAft>
                <a:buFont typeface="Wingdings" panose="05000000000000000000" pitchFamily="2" charset="2"/>
                <a:buChar char="Ø"/>
              </a:pPr>
              <a:r>
                <a:rPr lang="zh-CN" altLang="zh-CN" sz="1400" kern="1200" dirty="0" smtClean="0">
                  <a:latin typeface="Times New Roman" panose="02020603050405020304" pitchFamily="18" charset="0"/>
                  <a:ea typeface="黑体" panose="02010609060101010101" pitchFamily="49" charset="-122"/>
                  <a:cs typeface="Times New Roman" panose="02020603050405020304" pitchFamily="18" charset="0"/>
                </a:rPr>
                <a:t>为了</a:t>
              </a:r>
              <a:r>
                <a:rPr lang="zh-CN" altLang="zh-CN" sz="1400" kern="1200" dirty="0">
                  <a:latin typeface="Times New Roman" panose="02020603050405020304" pitchFamily="18" charset="0"/>
                  <a:ea typeface="黑体" panose="02010609060101010101" pitchFamily="49" charset="-122"/>
                  <a:cs typeface="Times New Roman" panose="02020603050405020304" pitchFamily="18" charset="0"/>
                </a:rPr>
                <a:t>保证运价指数能够代表不断变化的航运市场行情，必须适时对其进行调整，样本航线会有变动，包括航线权重的变化、航线的增减等</a:t>
              </a:r>
              <a:r>
                <a:rPr lang="zh-CN" altLang="zh-CN" sz="1400" kern="1200"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kern="12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defTabSz="622300">
                <a:lnSpc>
                  <a:spcPct val="200000"/>
                </a:lnSpc>
                <a:spcAft>
                  <a:spcPct val="35000"/>
                </a:spcAft>
                <a:buFont typeface="Wingdings" panose="05000000000000000000" pitchFamily="2" charset="2"/>
                <a:buChar char="Ø"/>
              </a:pPr>
              <a:r>
                <a:rPr lang="zh-CN" altLang="zh-CN" sz="1400" kern="1200" dirty="0" smtClean="0">
                  <a:latin typeface="Times New Roman" panose="02020603050405020304" pitchFamily="18" charset="0"/>
                  <a:ea typeface="黑体" panose="02010609060101010101" pitchFamily="49" charset="-122"/>
                  <a:cs typeface="Times New Roman" panose="02020603050405020304" pitchFamily="18" charset="0"/>
                </a:rPr>
                <a:t>为了</a:t>
              </a:r>
              <a:r>
                <a:rPr lang="zh-CN" altLang="zh-CN" sz="1400" kern="1200" dirty="0">
                  <a:latin typeface="Times New Roman" panose="02020603050405020304" pitchFamily="18" charset="0"/>
                  <a:ea typeface="黑体" panose="02010609060101010101" pitchFamily="49" charset="-122"/>
                  <a:cs typeface="Times New Roman" panose="02020603050405020304" pitchFamily="18" charset="0"/>
                </a:rPr>
                <a:t>保证在变动的情况下能够维持基期的一致性，交易所编制了有关航线更换、权重变换、航线增加和删除等规则</a:t>
              </a:r>
              <a:r>
                <a:rPr lang="zh-CN" altLang="zh-CN" sz="1400" kern="12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400" kern="1200" dirty="0">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 name="矩形 1"/>
          <p:cNvSpPr/>
          <p:nvPr/>
        </p:nvSpPr>
        <p:spPr>
          <a:xfrm>
            <a:off x="323131" y="4508822"/>
            <a:ext cx="4846672" cy="461665"/>
          </a:xfrm>
          <a:prstGeom prst="rect">
            <a:avLst/>
          </a:prstGeom>
        </p:spPr>
        <p:txBody>
          <a:bodyPr wrap="square">
            <a:spAutoFit/>
          </a:bodyPr>
          <a:lstStyle/>
          <a:p>
            <a:r>
              <a:rPr lang="zh-CN" altLang="en-US" sz="1200" b="1" dirty="0">
                <a:solidFill>
                  <a:srgbClr val="FF0000"/>
                </a:solidFill>
              </a:rPr>
              <a:t>海运费暴涨下的小微企业：有人艰难突围，有人转出</a:t>
            </a:r>
            <a:r>
              <a:rPr lang="zh-CN" altLang="en-US" sz="1200" b="1" dirty="0" smtClean="0">
                <a:solidFill>
                  <a:srgbClr val="FF0000"/>
                </a:solidFill>
              </a:rPr>
              <a:t>“新天地”</a:t>
            </a:r>
            <a:endParaRPr lang="en-US" altLang="zh-CN" sz="1200" b="1" u="sng" dirty="0" smtClean="0">
              <a:solidFill>
                <a:srgbClr val="FF0000"/>
              </a:solidFill>
              <a:latin typeface="Times New Roman" pitchFamily="18" charset="0"/>
              <a:cs typeface="Times New Roman" pitchFamily="18" charset="0"/>
              <a:hlinkClick r:id="rId4"/>
            </a:endParaRPr>
          </a:p>
          <a:p>
            <a:r>
              <a:rPr lang="en-US" altLang="zh-CN" sz="1200" b="1" u="sng" dirty="0" smtClean="0">
                <a:latin typeface="Times New Roman" pitchFamily="18" charset="0"/>
                <a:cs typeface="Times New Roman" pitchFamily="18" charset="0"/>
                <a:hlinkClick r:id="rId4"/>
              </a:rPr>
              <a:t>https</a:t>
            </a:r>
            <a:r>
              <a:rPr lang="en-US" altLang="zh-CN" sz="1200" b="1" u="sng" dirty="0">
                <a:latin typeface="Times New Roman" pitchFamily="18" charset="0"/>
                <a:cs typeface="Times New Roman" pitchFamily="18" charset="0"/>
                <a:hlinkClick r:id="rId4"/>
              </a:rPr>
              <a:t>://finance.sina.com.cn/jjxw/2021-09-02/doc-iktzqtyt3677466.shtml</a:t>
            </a:r>
            <a:endParaRPr lang="zh-CN" altLang="zh-CN" sz="1200" b="1" dirty="0">
              <a:latin typeface="Times New Roman" pitchFamily="18" charset="0"/>
              <a:cs typeface="Times New Roman" pitchFamily="18" charset="0"/>
            </a:endParaRPr>
          </a:p>
        </p:txBody>
      </p:sp>
    </p:spTree>
    <p:extLst>
      <p:ext uri="{BB962C8B-B14F-4D97-AF65-F5344CB8AC3E}">
        <p14:creationId xmlns:p14="http://schemas.microsoft.com/office/powerpoint/2010/main" val="2932715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48613"/>
          <p:cNvSpPr txBox="1"/>
          <p:nvPr/>
        </p:nvSpPr>
        <p:spPr>
          <a:xfrm>
            <a:off x="272253" y="664596"/>
            <a:ext cx="3794566"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中国出口集装箱运价指数</a:t>
            </a:r>
            <a:r>
              <a:rPr lang="en-US" altLang="zh-CN"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——CCFI</a:t>
            </a:r>
            <a:r>
              <a:rPr lang="zh-CN" altLang="en-US"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指数</a:t>
            </a:r>
            <a:r>
              <a:rPr lang="en-US" altLang="zh-CN" sz="1600" b="1" dirty="0" smtClean="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10" name="流程图: 联系 9">
            <a:hlinkClick r:id="rId3" action="ppaction://hlinksldjump"/>
          </p:cNvPr>
          <p:cNvSpPr/>
          <p:nvPr/>
        </p:nvSpPr>
        <p:spPr>
          <a:xfrm>
            <a:off x="6412394" y="4311907"/>
            <a:ext cx="288032" cy="288032"/>
          </a:xfrm>
          <a:prstGeom prst="flowChartConnector">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48613"/>
          <p:cNvSpPr txBox="1"/>
          <p:nvPr/>
        </p:nvSpPr>
        <p:spPr>
          <a:xfrm>
            <a:off x="316068" y="27407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grpSp>
        <p:nvGrpSpPr>
          <p:cNvPr id="8" name="组合 7"/>
          <p:cNvGrpSpPr/>
          <p:nvPr/>
        </p:nvGrpSpPr>
        <p:grpSpPr>
          <a:xfrm>
            <a:off x="280921" y="988062"/>
            <a:ext cx="6138951" cy="3323845"/>
            <a:chOff x="3390334" y="-402041"/>
            <a:chExt cx="2277886" cy="2650282"/>
          </a:xfrm>
          <a:scene3d>
            <a:camera prst="orthographicFront"/>
            <a:lightRig rig="flat" dir="t"/>
          </a:scene3d>
        </p:grpSpPr>
        <p:sp>
          <p:nvSpPr>
            <p:cNvPr id="11" name="矩形 10"/>
            <p:cNvSpPr/>
            <p:nvPr/>
          </p:nvSpPr>
          <p:spPr>
            <a:xfrm>
              <a:off x="3390334" y="-402041"/>
              <a:ext cx="2271060" cy="2650282"/>
            </a:xfrm>
            <a:prstGeom prst="rect">
              <a:avLst/>
            </a:prstGeom>
            <a:sp3d prstMaterial="dkEdge">
              <a:bevelT w="8200" h="38100"/>
            </a:sp3d>
          </p:spPr>
          <p:style>
            <a:lnRef idx="0">
              <a:schemeClr val="lt1">
                <a:hueOff val="0"/>
                <a:satOff val="0"/>
                <a:lumOff val="0"/>
                <a:alphaOff val="0"/>
              </a:schemeClr>
            </a:lnRef>
            <a:fillRef idx="2">
              <a:schemeClr val="accent1">
                <a:alpha val="90000"/>
                <a:hueOff val="0"/>
                <a:satOff val="0"/>
                <a:lumOff val="0"/>
                <a:alphaOff val="-39995"/>
              </a:schemeClr>
            </a:fillRef>
            <a:effectRef idx="1">
              <a:schemeClr val="accent1">
                <a:alpha val="90000"/>
                <a:hueOff val="0"/>
                <a:satOff val="0"/>
                <a:lumOff val="0"/>
                <a:alphaOff val="-39995"/>
              </a:schemeClr>
            </a:effectRef>
            <a:fontRef idx="minor">
              <a:schemeClr val="dk1"/>
            </a:fontRef>
          </p:style>
        </p:sp>
        <p:sp>
          <p:nvSpPr>
            <p:cNvPr id="12" name="矩形 11"/>
            <p:cNvSpPr/>
            <p:nvPr/>
          </p:nvSpPr>
          <p:spPr>
            <a:xfrm>
              <a:off x="3397160" y="-394530"/>
              <a:ext cx="2271060" cy="257011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53340" tIns="53340" rIns="53340" bIns="53340" numCol="1" spcCol="1270" anchor="ctr" anchorCtr="0">
              <a:noAutofit/>
            </a:bodyPr>
            <a:lstStyle/>
            <a:p>
              <a:pPr marL="285750" indent="-285750" defTabSz="622300">
                <a:lnSpc>
                  <a:spcPct val="150000"/>
                </a:lnSpc>
                <a:spcAft>
                  <a:spcPct val="35000"/>
                </a:spcAft>
                <a:buFont typeface="Wingdings" panose="05000000000000000000" pitchFamily="2" charset="2"/>
                <a:buChar char="Ø"/>
              </a:pPr>
              <a:r>
                <a:rPr lang="en-US" altLang="zh-CN" sz="1400" kern="1200" dirty="0" smtClean="0">
                  <a:latin typeface="Times New Roman" panose="02020603050405020304" pitchFamily="18" charset="0"/>
                  <a:ea typeface="黑体" panose="02010609060101010101" pitchFamily="49" charset="-122"/>
                  <a:cs typeface="Times New Roman" panose="02020603050405020304" pitchFamily="18" charset="0"/>
                </a:rPr>
                <a:t>(1)</a:t>
              </a:r>
              <a:r>
                <a:rPr lang="zh-CN" altLang="zh-CN" sz="1400" kern="1200" dirty="0">
                  <a:latin typeface="Times New Roman" panose="02020603050405020304" pitchFamily="18" charset="0"/>
                  <a:ea typeface="黑体" panose="02010609060101010101" pitchFamily="49" charset="-122"/>
                  <a:cs typeface="Times New Roman" panose="02020603050405020304" pitchFamily="18" charset="0"/>
                </a:rPr>
                <a:t>基期。中国出口集装箱运价指数以</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1998</a:t>
              </a:r>
              <a:r>
                <a:rPr lang="zh-CN" altLang="zh-CN" sz="1400" kern="1200"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1400" kern="1200" dirty="0">
                  <a:latin typeface="Times New Roman" panose="02020603050405020304" pitchFamily="18" charset="0"/>
                  <a:ea typeface="黑体" panose="02010609060101010101" pitchFamily="49" charset="-122"/>
                  <a:cs typeface="Times New Roman" panose="02020603050405020304" pitchFamily="18" charset="0"/>
                </a:rPr>
                <a:t>月</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1400" kern="1200" dirty="0">
                  <a:latin typeface="Times New Roman" panose="02020603050405020304" pitchFamily="18" charset="0"/>
                  <a:ea typeface="黑体" panose="02010609060101010101" pitchFamily="49" charset="-122"/>
                  <a:cs typeface="Times New Roman" panose="02020603050405020304" pitchFamily="18" charset="0"/>
                </a:rPr>
                <a:t>日为基期，基期指数为</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1000</a:t>
              </a:r>
              <a:r>
                <a:rPr lang="zh-CN" altLang="zh-CN" sz="1400" kern="1200" dirty="0">
                  <a:latin typeface="Times New Roman" panose="02020603050405020304" pitchFamily="18" charset="0"/>
                  <a:ea typeface="黑体" panose="02010609060101010101" pitchFamily="49" charset="-122"/>
                  <a:cs typeface="Times New Roman" panose="02020603050405020304" pitchFamily="18" charset="0"/>
                </a:rPr>
                <a:t>点</a:t>
              </a:r>
              <a:r>
                <a:rPr lang="zh-CN" altLang="zh-CN" sz="1400" kern="1200"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kern="12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defTabSz="622300">
                <a:lnSpc>
                  <a:spcPct val="150000"/>
                </a:lnSpc>
                <a:spcAft>
                  <a:spcPct val="35000"/>
                </a:spcAft>
                <a:buFont typeface="Wingdings" panose="05000000000000000000" pitchFamily="2" charset="2"/>
                <a:buChar char="Ø"/>
              </a:pPr>
              <a:r>
                <a:rPr lang="en-US" altLang="zh-CN" sz="1400" kern="12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2)</a:t>
              </a:r>
              <a:r>
                <a:rPr lang="zh-CN" altLang="zh-CN" sz="1400" kern="1200" dirty="0">
                  <a:latin typeface="Times New Roman" panose="02020603050405020304" pitchFamily="18" charset="0"/>
                  <a:ea typeface="黑体" panose="02010609060101010101" pitchFamily="49" charset="-122"/>
                  <a:cs typeface="Times New Roman" panose="02020603050405020304" pitchFamily="18" charset="0"/>
                </a:rPr>
                <a:t>样本航线的选择。根据典型性、地区分布性、相关性三大基本原则，筛选出</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11</a:t>
              </a:r>
              <a:r>
                <a:rPr lang="zh-CN" altLang="zh-CN" sz="1400" kern="1200" dirty="0">
                  <a:latin typeface="Times New Roman" panose="02020603050405020304" pitchFamily="18" charset="0"/>
                  <a:ea typeface="黑体" panose="02010609060101010101" pitchFamily="49" charset="-122"/>
                  <a:cs typeface="Times New Roman" panose="02020603050405020304" pitchFamily="18" charset="0"/>
                </a:rPr>
                <a:t>条线作为样本航线，分别为中国香港、韩国、日本、东南亚、澳新、地中海、欧洲、东西非、美西、美东、南非南美航线，其国内出发港口包括大连、天津、青岛、上海、南京、宁波、厦门、福州、深圳、广州等十大港口。</a:t>
              </a:r>
              <a:endPar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defTabSz="622300">
                <a:lnSpc>
                  <a:spcPct val="150000"/>
                </a:lnSpc>
                <a:spcAft>
                  <a:spcPct val="35000"/>
                </a:spcAft>
                <a:buFont typeface="Wingdings" panose="05000000000000000000" pitchFamily="2" charset="2"/>
                <a:buChar char="Ø"/>
              </a:pPr>
              <a:r>
                <a:rPr lang="en-US" altLang="zh-CN" sz="1400" kern="1200" dirty="0" smtClean="0">
                  <a:latin typeface="Times New Roman" panose="02020603050405020304" pitchFamily="18" charset="0"/>
                  <a:ea typeface="黑体" panose="02010609060101010101" pitchFamily="49" charset="-122"/>
                  <a:cs typeface="Times New Roman" panose="02020603050405020304" pitchFamily="18" charset="0"/>
                </a:rPr>
                <a:t>(3)</a:t>
              </a:r>
              <a:r>
                <a:rPr lang="zh-CN" altLang="zh-CN" sz="1400" kern="1200" dirty="0">
                  <a:latin typeface="Times New Roman" panose="02020603050405020304" pitchFamily="18" charset="0"/>
                  <a:ea typeface="黑体" panose="02010609060101010101" pitchFamily="49" charset="-122"/>
                  <a:cs typeface="Times New Roman" panose="02020603050405020304" pitchFamily="18" charset="0"/>
                </a:rPr>
                <a:t>发布方式。上海航运交易所每周五编制、发布中国出口集装箱综合运价指数及</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11</a:t>
              </a:r>
              <a:r>
                <a:rPr lang="zh-CN" altLang="zh-CN" sz="1400" kern="1200" dirty="0">
                  <a:latin typeface="Times New Roman" panose="02020603050405020304" pitchFamily="18" charset="0"/>
                  <a:ea typeface="黑体" panose="02010609060101010101" pitchFamily="49" charset="-122"/>
                  <a:cs typeface="Times New Roman" panose="02020603050405020304" pitchFamily="18" charset="0"/>
                </a:rPr>
                <a:t>条分航线指数</a:t>
              </a:r>
              <a:r>
                <a:rPr lang="zh-CN" altLang="zh-CN" sz="1400" kern="12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400" dirty="0"/>
            </a:p>
          </p:txBody>
        </p:sp>
      </p:grpSp>
    </p:spTree>
    <p:extLst>
      <p:ext uri="{BB962C8B-B14F-4D97-AF65-F5344CB8AC3E}">
        <p14:creationId xmlns:p14="http://schemas.microsoft.com/office/powerpoint/2010/main" val="412346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48613"/>
          <p:cNvSpPr txBox="1"/>
          <p:nvPr/>
        </p:nvSpPr>
        <p:spPr>
          <a:xfrm>
            <a:off x="272253" y="664596"/>
            <a:ext cx="3794566"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中国出口集装箱运价指数</a:t>
            </a:r>
            <a:r>
              <a:rPr lang="en-US" altLang="zh-CN"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——CCFI</a:t>
            </a:r>
            <a:r>
              <a:rPr lang="zh-CN" altLang="en-US"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指数</a:t>
            </a:r>
            <a:r>
              <a:rPr lang="en-US" altLang="zh-CN" sz="1600" b="1" dirty="0" smtClean="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10" name="流程图: 联系 9">
            <a:hlinkClick r:id="rId3" action="ppaction://hlinksldjump"/>
          </p:cNvPr>
          <p:cNvSpPr/>
          <p:nvPr/>
        </p:nvSpPr>
        <p:spPr>
          <a:xfrm>
            <a:off x="6412394" y="4311907"/>
            <a:ext cx="288032" cy="288032"/>
          </a:xfrm>
          <a:prstGeom prst="flowChartConnector">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48613"/>
          <p:cNvSpPr txBox="1"/>
          <p:nvPr/>
        </p:nvSpPr>
        <p:spPr>
          <a:xfrm>
            <a:off x="316068" y="27407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grpSp>
        <p:nvGrpSpPr>
          <p:cNvPr id="8" name="组合 7"/>
          <p:cNvGrpSpPr/>
          <p:nvPr/>
        </p:nvGrpSpPr>
        <p:grpSpPr>
          <a:xfrm>
            <a:off x="280921" y="988062"/>
            <a:ext cx="6138951" cy="3323845"/>
            <a:chOff x="3390334" y="-402041"/>
            <a:chExt cx="2277886" cy="2650282"/>
          </a:xfrm>
          <a:scene3d>
            <a:camera prst="orthographicFront"/>
            <a:lightRig rig="flat" dir="t"/>
          </a:scene3d>
        </p:grpSpPr>
        <p:sp>
          <p:nvSpPr>
            <p:cNvPr id="11" name="矩形 10"/>
            <p:cNvSpPr/>
            <p:nvPr/>
          </p:nvSpPr>
          <p:spPr>
            <a:xfrm>
              <a:off x="3390334" y="-402041"/>
              <a:ext cx="2271060" cy="2650282"/>
            </a:xfrm>
            <a:prstGeom prst="rect">
              <a:avLst/>
            </a:prstGeom>
            <a:sp3d prstMaterial="dkEdge">
              <a:bevelT w="8200" h="38100"/>
            </a:sp3d>
          </p:spPr>
          <p:style>
            <a:lnRef idx="0">
              <a:schemeClr val="lt1">
                <a:hueOff val="0"/>
                <a:satOff val="0"/>
                <a:lumOff val="0"/>
                <a:alphaOff val="0"/>
              </a:schemeClr>
            </a:lnRef>
            <a:fillRef idx="2">
              <a:schemeClr val="accent1">
                <a:alpha val="90000"/>
                <a:hueOff val="0"/>
                <a:satOff val="0"/>
                <a:lumOff val="0"/>
                <a:alphaOff val="-39995"/>
              </a:schemeClr>
            </a:fillRef>
            <a:effectRef idx="1">
              <a:schemeClr val="accent1">
                <a:alpha val="90000"/>
                <a:hueOff val="0"/>
                <a:satOff val="0"/>
                <a:lumOff val="0"/>
                <a:alphaOff val="-39995"/>
              </a:schemeClr>
            </a:effectRef>
            <a:fontRef idx="minor">
              <a:schemeClr val="dk1"/>
            </a:fontRef>
          </p:style>
        </p:sp>
        <p:sp>
          <p:nvSpPr>
            <p:cNvPr id="12" name="矩形 11"/>
            <p:cNvSpPr/>
            <p:nvPr/>
          </p:nvSpPr>
          <p:spPr>
            <a:xfrm>
              <a:off x="3397160" y="-394530"/>
              <a:ext cx="2271060" cy="257011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53340" tIns="53340" rIns="53340" bIns="53340" numCol="1" spcCol="1270" anchor="ctr" anchorCtr="0">
              <a:noAutofit/>
            </a:bodyPr>
            <a:lstStyle/>
            <a:p>
              <a:pPr marL="285750" indent="-285750" defTabSz="622300">
                <a:lnSpc>
                  <a:spcPct val="150000"/>
                </a:lnSpc>
                <a:spcAft>
                  <a:spcPct val="35000"/>
                </a:spcAft>
                <a:buFont typeface="Wingdings" panose="05000000000000000000" pitchFamily="2" charset="2"/>
                <a:buChar char="Ø"/>
              </a:pPr>
              <a:r>
                <a:rPr lang="en-US" altLang="zh-CN" sz="1400" kern="12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4</a:t>
              </a:r>
              <a:r>
                <a:rPr lang="en-US" altLang="zh-CN" sz="1400" kern="12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smtClean="0">
                  <a:latin typeface="Times New Roman" panose="02020603050405020304" pitchFamily="18" charset="0"/>
                  <a:ea typeface="黑体" panose="02010609060101010101" pitchFamily="49" charset="-122"/>
                  <a:cs typeface="Times New Roman" panose="02020603050405020304" pitchFamily="18" charset="0"/>
                </a:rPr>
                <a:t>运价</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信息的采集。目前，</a:t>
              </a:r>
              <a:r>
                <a:rPr lang="zh-CN" altLang="en-US" sz="1400" kern="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有</a:t>
              </a:r>
              <a:r>
                <a:rPr lang="en-US" altLang="zh-CN" sz="1400" kern="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16</a:t>
              </a:r>
              <a:r>
                <a:rPr lang="zh-CN" altLang="en-US" sz="1400" kern="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家商誉卓著</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、航线分布广和市场份额大的中外船公司，按照自愿原则，组成运价指数编制委员会，提供运价信息</a:t>
              </a:r>
              <a:r>
                <a:rPr lang="zh-CN" altLang="en-US" sz="1400" kern="1200"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kern="12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defTabSz="622300">
                <a:lnSpc>
                  <a:spcPct val="150000"/>
                </a:lnSpc>
                <a:spcAft>
                  <a:spcPct val="35000"/>
                </a:spcAft>
                <a:buFont typeface="Wingdings" panose="05000000000000000000" pitchFamily="2" charset="2"/>
                <a:buChar char="Ø"/>
              </a:pPr>
              <a:r>
                <a:rPr lang="zh-CN" altLang="en-US" sz="1400" kern="1200" dirty="0" smtClean="0">
                  <a:latin typeface="Times New Roman" panose="02020603050405020304" pitchFamily="18" charset="0"/>
                  <a:ea typeface="黑体" panose="02010609060101010101" pitchFamily="49" charset="-122"/>
                  <a:cs typeface="Times New Roman" panose="02020603050405020304" pitchFamily="18" charset="0"/>
                </a:rPr>
                <a:t>它们</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是</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以英文名称首字母排序</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法国达飞轮船</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中国</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有限公司、中远集装箱运输有限公司、中海集装箱运输有限公司、韩进海运</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中国</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有限公司、哈伯罗特船务</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中国</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有限公司、川崎汽船</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中国</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有限公司、马士基</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中国</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航运有限公司、大阪商船三井船舶</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中国</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有限公司、日本邮船</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中国</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有限公司、东方海外货柜航运</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中国</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有限公司、铁行渣华</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中国</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船务有限公司、太平船务</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中国</a:t>
              </a:r>
              <a:r>
                <a:rPr lang="en-US" altLang="zh-CN" sz="14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rPr>
                <a:t>有限公司、上海海华轮船有限公司、上海市锦江航运有限公司、中外运集装箱运输有限公司、新海丰船务有限公司</a:t>
              </a:r>
              <a:r>
                <a:rPr lang="zh-CN" altLang="en-US" sz="1400" kern="12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400" kern="1200" dirty="0">
                <a:latin typeface="Times New Roman" panose="02020603050405020304" pitchFamily="18" charset="0"/>
                <a:ea typeface="黑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1709580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48613"/>
          <p:cNvSpPr txBox="1"/>
          <p:nvPr/>
        </p:nvSpPr>
        <p:spPr>
          <a:xfrm>
            <a:off x="272253" y="664596"/>
            <a:ext cx="3794566"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中国出口集装箱运价指数</a:t>
            </a:r>
            <a:r>
              <a:rPr lang="en-US" altLang="zh-CN"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——CCFI</a:t>
            </a:r>
            <a:r>
              <a:rPr lang="zh-CN" altLang="en-US" sz="1600"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rPr>
              <a:t>指数</a:t>
            </a:r>
            <a:r>
              <a:rPr lang="en-US" altLang="zh-CN" sz="1600" b="1" dirty="0" smtClean="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10" name="流程图: 联系 9">
            <a:hlinkClick r:id="rId3" action="ppaction://hlinksldjump"/>
          </p:cNvPr>
          <p:cNvSpPr/>
          <p:nvPr/>
        </p:nvSpPr>
        <p:spPr>
          <a:xfrm>
            <a:off x="6412394" y="4311907"/>
            <a:ext cx="288032" cy="288032"/>
          </a:xfrm>
          <a:prstGeom prst="flowChartConnector">
            <a:avLst/>
          </a:prstGeom>
          <a:solidFill>
            <a:srgbClr val="0D4B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48613"/>
          <p:cNvSpPr txBox="1"/>
          <p:nvPr/>
        </p:nvSpPr>
        <p:spPr>
          <a:xfrm>
            <a:off x="316068" y="274071"/>
            <a:ext cx="3337710"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6" y="977667"/>
            <a:ext cx="6781800" cy="3701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25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05710" y="1282943"/>
            <a:ext cx="5112568" cy="737235"/>
          </a:xfrm>
          <a:prstGeom prst="rect">
            <a:avLst/>
          </a:prstGeom>
          <a:ln>
            <a:solidFill>
              <a:schemeClr val="tx1"/>
            </a:solidFill>
            <a:prstDash val="dashDot"/>
          </a:ln>
        </p:spPr>
        <p:txBody>
          <a:bodyPr wrap="square">
            <a:spAutoFit/>
          </a:bodyPr>
          <a:lstStyle/>
          <a:p>
            <a:pPr>
              <a:lnSpc>
                <a:spcPct val="150000"/>
              </a:lnSpc>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除了干散货和湿散货航运市场以外，波罗的海交易所也提供了液化石油气</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smtClean="0">
                <a:latin typeface="Times New Roman" panose="02020603050405020304" pitchFamily="18" charset="0"/>
                <a:ea typeface="黑体" panose="02010609060101010101" pitchFamily="49" charset="-122"/>
                <a:cs typeface="Times New Roman" panose="02020603050405020304" pitchFamily="18" charset="0"/>
              </a:rPr>
              <a:t>LPG</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和棕榈油航运市场运费相关信息。</a:t>
            </a:r>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5" name="表格 4"/>
          <p:cNvGraphicFramePr>
            <a:graphicFrameLocks noGrp="1"/>
          </p:cNvGraphicFramePr>
          <p:nvPr>
            <p:custDataLst>
              <p:tags r:id="rId1"/>
            </p:custDataLst>
          </p:nvPr>
        </p:nvGraphicFramePr>
        <p:xfrm>
          <a:off x="1064429" y="2585948"/>
          <a:ext cx="4394200" cy="1188720"/>
        </p:xfrm>
        <a:graphic>
          <a:graphicData uri="http://schemas.openxmlformats.org/drawingml/2006/table">
            <a:tbl>
              <a:tblPr firstRow="1" bandRow="1">
                <a:tableStyleId>{5C22544A-7EE6-4342-B048-85BDC9FD1C3A}</a:tableStyleId>
              </a:tblPr>
              <a:tblGrid>
                <a:gridCol w="715645">
                  <a:extLst>
                    <a:ext uri="{9D8B030D-6E8A-4147-A177-3AD203B41FA5}">
                      <a16:colId xmlns="" xmlns:a16="http://schemas.microsoft.com/office/drawing/2014/main" val="20000"/>
                    </a:ext>
                  </a:extLst>
                </a:gridCol>
                <a:gridCol w="1072515">
                  <a:extLst>
                    <a:ext uri="{9D8B030D-6E8A-4147-A177-3AD203B41FA5}">
                      <a16:colId xmlns="" xmlns:a16="http://schemas.microsoft.com/office/drawing/2014/main" val="20001"/>
                    </a:ext>
                  </a:extLst>
                </a:gridCol>
                <a:gridCol w="2606040">
                  <a:extLst>
                    <a:ext uri="{9D8B030D-6E8A-4147-A177-3AD203B41FA5}">
                      <a16:colId xmlns="" xmlns:a16="http://schemas.microsoft.com/office/drawing/2014/main" val="20002"/>
                    </a:ext>
                  </a:extLst>
                </a:gridCol>
              </a:tblGrid>
              <a:tr h="274320">
                <a:tc>
                  <a:txBody>
                    <a:bodyPr/>
                    <a:lstStyle/>
                    <a:p>
                      <a:pPr algn="ctr"/>
                      <a:r>
                        <a:rPr lang="zh-CN" altLang="en-US" sz="1200" dirty="0">
                          <a:latin typeface="Times New Roman" panose="02020603050405020304" pitchFamily="18" charset="0"/>
                          <a:ea typeface="黑体" panose="02010609060101010101" pitchFamily="49" charset="-122"/>
                        </a:rPr>
                        <a:t>航线</a:t>
                      </a:r>
                    </a:p>
                  </a:txBody>
                  <a:tcPr anchor="ctr"/>
                </a:tc>
                <a:tc>
                  <a:txBody>
                    <a:bodyPr/>
                    <a:lstStyle/>
                    <a:p>
                      <a:pPr algn="ctr"/>
                      <a:r>
                        <a:rPr lang="zh-CN" altLang="en-US" sz="1200" dirty="0">
                          <a:latin typeface="Times New Roman" panose="02020603050405020304" pitchFamily="18" charset="0"/>
                          <a:ea typeface="黑体" panose="02010609060101010101" pitchFamily="49" charset="-122"/>
                        </a:rPr>
                        <a:t>货物</a:t>
                      </a:r>
                    </a:p>
                  </a:txBody>
                  <a:tcPr anchor="ctr"/>
                </a:tc>
                <a:tc>
                  <a:txBody>
                    <a:bodyPr/>
                    <a:lstStyle/>
                    <a:p>
                      <a:pPr algn="ctr"/>
                      <a:r>
                        <a:rPr lang="zh-CN" altLang="en-US" sz="1200" dirty="0">
                          <a:latin typeface="Times New Roman" panose="02020603050405020304" pitchFamily="18" charset="0"/>
                          <a:ea typeface="黑体" panose="02010609060101010101" pitchFamily="49" charset="-122"/>
                        </a:rPr>
                        <a:t>航线</a:t>
                      </a:r>
                    </a:p>
                  </a:txBody>
                  <a:tcPr anchor="ctr"/>
                </a:tc>
                <a:extLst>
                  <a:ext uri="{0D108BD9-81ED-4DB2-BD59-A6C34878D82A}">
                    <a16:rowId xmlns="" xmlns:a16="http://schemas.microsoft.com/office/drawing/2014/main" val="10000"/>
                  </a:ext>
                </a:extLst>
              </a:tr>
              <a:tr h="457200">
                <a:tc>
                  <a:txBody>
                    <a:bodyPr/>
                    <a:lstStyle/>
                    <a:p>
                      <a:pPr algn="ctr"/>
                      <a:r>
                        <a:rPr lang="zh-CN" altLang="en-US" sz="1200" dirty="0">
                          <a:latin typeface="Times New Roman" panose="02020603050405020304" pitchFamily="18" charset="0"/>
                          <a:ea typeface="黑体" panose="02010609060101010101" pitchFamily="49" charset="-122"/>
                        </a:rPr>
                        <a:t>液化石油气</a:t>
                      </a:r>
                    </a:p>
                  </a:txBody>
                  <a:tcPr anchor="ctr"/>
                </a:tc>
                <a:tc>
                  <a:txBody>
                    <a:bodyPr/>
                    <a:lstStyle/>
                    <a:p>
                      <a:pPr algn="ct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44000</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公吨</a:t>
                      </a:r>
                    </a:p>
                  </a:txBody>
                  <a:tcPr anchor="ctr"/>
                </a:tc>
                <a:tc>
                  <a:txBody>
                    <a:bodyPr/>
                    <a:lstStyle/>
                    <a:p>
                      <a:pPr algn="ct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拉斯坦努拉</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中东海湾</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千叶市</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日本</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p>
                  </a:txBody>
                  <a:tcPr anchor="ctr"/>
                </a:tc>
                <a:extLst>
                  <a:ext uri="{0D108BD9-81ED-4DB2-BD59-A6C34878D82A}">
                    <a16:rowId xmlns="" xmlns:a16="http://schemas.microsoft.com/office/drawing/2014/main" val="10001"/>
                  </a:ext>
                </a:extLst>
              </a:tr>
              <a:tr h="457200">
                <a:tc>
                  <a:txBody>
                    <a:bodyPr/>
                    <a:lstStyle/>
                    <a:p>
                      <a:pPr algn="ctr"/>
                      <a:r>
                        <a:rPr lang="zh-CN" altLang="en-US" sz="1200" dirty="0">
                          <a:latin typeface="Times New Roman" panose="02020603050405020304" pitchFamily="18" charset="0"/>
                          <a:ea typeface="黑体" panose="02010609060101010101" pitchFamily="49" charset="-122"/>
                        </a:rPr>
                        <a:t>棕榈油</a:t>
                      </a:r>
                    </a:p>
                  </a:txBody>
                  <a:tcPr anchor="ctr"/>
                </a:tc>
                <a:tc>
                  <a:txBody>
                    <a:bodyPr/>
                    <a:lstStyle/>
                    <a:p>
                      <a:pPr algn="ct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35000/40000</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公吨</a:t>
                      </a:r>
                    </a:p>
                  </a:txBody>
                  <a:tcPr anchor="ctr"/>
                </a:tc>
                <a:tc>
                  <a:txBody>
                    <a:bodyPr/>
                    <a:lstStyle/>
                    <a:p>
                      <a:pPr algn="ct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印尼海峡</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波拉湾</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杜迈港</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关丹</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鹿特丹港市</a:t>
                      </a:r>
                    </a:p>
                  </a:txBody>
                  <a:tcPr anchor="ctr"/>
                </a:tc>
                <a:extLst>
                  <a:ext uri="{0D108BD9-81ED-4DB2-BD59-A6C34878D82A}">
                    <a16:rowId xmlns="" xmlns:a16="http://schemas.microsoft.com/office/drawing/2014/main" val="10002"/>
                  </a:ext>
                </a:extLst>
              </a:tr>
            </a:tbl>
          </a:graphicData>
        </a:graphic>
      </p:graphicFrame>
      <p:sp>
        <p:nvSpPr>
          <p:cNvPr id="6" name="矩形 5"/>
          <p:cNvSpPr/>
          <p:nvPr/>
        </p:nvSpPr>
        <p:spPr>
          <a:xfrm>
            <a:off x="994450" y="3813351"/>
            <a:ext cx="4392488" cy="245110"/>
          </a:xfrm>
          <a:prstGeom prst="rect">
            <a:avLst/>
          </a:prstGeom>
        </p:spPr>
        <p:txBody>
          <a:bodyPr wrap="square">
            <a:spAutoFit/>
          </a:bodyPr>
          <a:lstStyle/>
          <a:p>
            <a:r>
              <a:rPr lang="zh-CN" altLang="en-US" sz="1000" dirty="0">
                <a:latin typeface="Times New Roman" panose="02020603050405020304" pitchFamily="18" charset="0"/>
                <a:ea typeface="黑体" panose="02010609060101010101" pitchFamily="49" charset="-122"/>
                <a:cs typeface="Times New Roman" panose="02020603050405020304" pitchFamily="18" charset="0"/>
              </a:rPr>
              <a:t>注</a:t>
            </a:r>
            <a:r>
              <a:rPr lang="en-US" altLang="zh-CN" sz="1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000" dirty="0">
                <a:latin typeface="Times New Roman" panose="02020603050405020304" pitchFamily="18" charset="0"/>
                <a:ea typeface="黑体" panose="02010609060101010101" pitchFamily="49" charset="-122"/>
                <a:cs typeface="Times New Roman" panose="02020603050405020304" pitchFamily="18" charset="0"/>
              </a:rPr>
              <a:t>该表为</a:t>
            </a:r>
            <a:r>
              <a:rPr lang="en-US" altLang="zh-CN" sz="1000" dirty="0">
                <a:latin typeface="Times New Roman" panose="02020603050405020304" pitchFamily="18" charset="0"/>
                <a:ea typeface="黑体" panose="02010609060101010101" pitchFamily="49" charset="-122"/>
                <a:cs typeface="Times New Roman" panose="02020603050405020304" pitchFamily="18" charset="0"/>
              </a:rPr>
              <a:t>2008</a:t>
            </a:r>
            <a:r>
              <a:rPr lang="zh-CN" altLang="en-US" sz="1000"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1000" dirty="0">
                <a:latin typeface="Times New Roman" panose="02020603050405020304" pitchFamily="18" charset="0"/>
                <a:ea typeface="黑体" panose="02010609060101010101" pitchFamily="49" charset="-122"/>
                <a:cs typeface="Times New Roman" panose="02020603050405020304" pitchFamily="18" charset="0"/>
              </a:rPr>
              <a:t>11</a:t>
            </a:r>
            <a:r>
              <a:rPr lang="zh-CN" altLang="en-US" sz="1000" dirty="0">
                <a:latin typeface="Times New Roman" panose="02020603050405020304" pitchFamily="18" charset="0"/>
                <a:ea typeface="黑体" panose="02010609060101010101" pitchFamily="49" charset="-122"/>
                <a:cs typeface="Times New Roman" panose="02020603050405020304" pitchFamily="18" charset="0"/>
              </a:rPr>
              <a:t>月波罗的海液化石油气和棕榈油航线定义</a:t>
            </a:r>
          </a:p>
        </p:txBody>
      </p:sp>
      <p:sp>
        <p:nvSpPr>
          <p:cNvPr id="8" name="TextBox 1048613"/>
          <p:cNvSpPr txBox="1"/>
          <p:nvPr/>
        </p:nvSpPr>
        <p:spPr>
          <a:xfrm>
            <a:off x="394808" y="771276"/>
            <a:ext cx="953770" cy="313055"/>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zh-CN" altLang="en-US" sz="1600" b="1" dirty="0">
                <a:gradFill>
                  <a:gsLst>
                    <a:gs pos="0">
                      <a:srgbClr val="E30000"/>
                    </a:gs>
                    <a:gs pos="100000">
                      <a:srgbClr val="760303"/>
                    </a:gs>
                  </a:gsLst>
                  <a:lin scaled="0"/>
                </a:gradFill>
                <a:ea typeface="黑体" panose="02010609060101010101" pitchFamily="49" charset="-122"/>
                <a:cs typeface="Arial" panose="020B0604020202020204" pitchFamily="34" charset="0"/>
              </a:rPr>
              <a:t>其他指数</a:t>
            </a:r>
            <a:r>
              <a:rPr lang="en-US" altLang="zh-CN" sz="1600" b="1" dirty="0">
                <a:solidFill>
                  <a:srgbClr val="004289"/>
                </a:solidFill>
                <a:ea typeface="黑体" panose="02010609060101010101" pitchFamily="49" charset="-122"/>
                <a:cs typeface="Arial" panose="020B0604020202020204" pitchFamily="34" charset="0"/>
              </a:rPr>
              <a:t>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2" name="TextBox 1048613"/>
          <p:cNvSpPr txBox="1"/>
          <p:nvPr/>
        </p:nvSpPr>
        <p:spPr>
          <a:xfrm>
            <a:off x="316068" y="274071"/>
            <a:ext cx="2872839"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航运指数</a:t>
            </a:r>
            <a:endParaRPr lang="zh-CN" altLang="en-US" sz="16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899367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a:spLocks noChangeArrowheads="1"/>
          </p:cNvSpPr>
          <p:nvPr/>
        </p:nvSpPr>
        <p:spPr bwMode="auto">
          <a:xfrm>
            <a:off x="323131" y="764406"/>
            <a:ext cx="5941695" cy="1904662"/>
          </a:xfrm>
          <a:prstGeom prst="rect">
            <a:avLst/>
          </a:prstGeom>
          <a:noFill/>
          <a:ln w="9525">
            <a:noFill/>
            <a:miter lim="800000"/>
          </a:ln>
        </p:spPr>
        <p:txBody>
          <a:bodyPr wrap="square" lIns="57443" tIns="28721" rIns="57443" bIns="28721">
            <a:spAutoFit/>
          </a:bodyPr>
          <a:lstStyle/>
          <a:p>
            <a:pPr marL="285750" indent="-285750">
              <a:lnSpc>
                <a:spcPct val="150000"/>
              </a:lnSpc>
              <a:buFont typeface="Wingdings" pitchFamily="2" charset="2"/>
              <a:buChar char="Ø"/>
            </a:pPr>
            <a:r>
              <a:rPr lang="zh-CN" altLang="en-US"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干</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散货</a:t>
            </a:r>
            <a:r>
              <a:rPr lang="en-US" altLang="zh-CN"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2021</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今年散货船市场表现强劲，截止</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8</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月</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13</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日，即期收益均值同比暴增</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199% </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达到</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23,159</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美金</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天，这是自</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2008</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年以来最高平均收益，</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其中，中小型</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散货船平均收益涨幅更大。疫情后全球经济复苏带动了基建原材料、煤炭、粮食等散货需求，非基本面的“事件干扰”带来的有利影响（港口拥堵等）。</a:t>
            </a:r>
            <a:endPar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9" name="TextBox 1048613"/>
          <p:cNvSpPr txBox="1"/>
          <p:nvPr/>
        </p:nvSpPr>
        <p:spPr>
          <a:xfrm>
            <a:off x="257648" y="281691"/>
            <a:ext cx="235667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导论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航运最新进展</a:t>
            </a:r>
            <a:endParaRPr lang="zh-CN" altLang="en-US" sz="1600" b="1" dirty="0">
              <a:solidFill>
                <a:srgbClr val="004289"/>
              </a:solidFill>
              <a:ea typeface="黑体" panose="02010609060101010101" pitchFamily="49" charset="-122"/>
              <a:cs typeface="Arial" panose="020B0604020202020204" pitchFamily="34" charset="0"/>
            </a:endParaRPr>
          </a:p>
        </p:txBody>
      </p:sp>
      <p:graphicFrame>
        <p:nvGraphicFramePr>
          <p:cNvPr id="4" name="图表 3">
            <a:extLst>
              <a:ext uri="{FF2B5EF4-FFF2-40B4-BE49-F238E27FC236}">
                <a16:creationId xmlns="" xmlns:a16="http://schemas.microsoft.com/office/drawing/2014/main" id="{E5EDC729-3D13-426A-A3A0-3A277DF9FD9F}"/>
              </a:ext>
            </a:extLst>
          </p:cNvPr>
          <p:cNvGraphicFramePr>
            <a:graphicFrameLocks/>
          </p:cNvGraphicFramePr>
          <p:nvPr>
            <p:extLst>
              <p:ext uri="{D42A27DB-BD31-4B8C-83A1-F6EECF244321}">
                <p14:modId xmlns:p14="http://schemas.microsoft.com/office/powerpoint/2010/main" val="465801674"/>
              </p:ext>
            </p:extLst>
          </p:nvPr>
        </p:nvGraphicFramePr>
        <p:xfrm>
          <a:off x="3337138" y="2780630"/>
          <a:ext cx="3477418" cy="23208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图表 6">
            <a:extLst>
              <a:ext uri="{FF2B5EF4-FFF2-40B4-BE49-F238E27FC236}">
                <a16:creationId xmlns="" xmlns:a16="http://schemas.microsoft.com/office/drawing/2014/main" id="{69B1801F-71A6-4E03-A786-FE8F22B633F7}"/>
              </a:ext>
            </a:extLst>
          </p:cNvPr>
          <p:cNvGraphicFramePr>
            <a:graphicFrameLocks/>
          </p:cNvGraphicFramePr>
          <p:nvPr>
            <p:extLst>
              <p:ext uri="{D42A27DB-BD31-4B8C-83A1-F6EECF244321}">
                <p14:modId xmlns:p14="http://schemas.microsoft.com/office/powerpoint/2010/main" val="1550095222"/>
              </p:ext>
            </p:extLst>
          </p:nvPr>
        </p:nvGraphicFramePr>
        <p:xfrm>
          <a:off x="29359" y="2780630"/>
          <a:ext cx="3264619" cy="233345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1458434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647" y="281691"/>
            <a:ext cx="3499759"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航运价格市场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船舶价格  </a:t>
            </a:r>
            <a:endParaRPr lang="zh-CN" altLang="en-US" sz="1600" b="1" dirty="0">
              <a:solidFill>
                <a:srgbClr val="004289"/>
              </a:solidFill>
              <a:ea typeface="黑体" panose="02010609060101010101" pitchFamily="49" charset="-122"/>
              <a:cs typeface="Arial" panose="020B0604020202020204" pitchFamily="34" charset="0"/>
            </a:endParaRPr>
          </a:p>
        </p:txBody>
      </p:sp>
      <p:sp>
        <p:nvSpPr>
          <p:cNvPr id="7" name="矩形: 圆角 7"/>
          <p:cNvSpPr/>
          <p:nvPr/>
        </p:nvSpPr>
        <p:spPr>
          <a:xfrm>
            <a:off x="207943" y="764024"/>
            <a:ext cx="6264696" cy="3600400"/>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3823353" y="1462877"/>
            <a:ext cx="2640416" cy="2566382"/>
          </a:xfrm>
          <a:prstGeom prst="rect">
            <a:avLst/>
          </a:prstGeom>
          <a:noFill/>
          <a:ln w="9525">
            <a:noFill/>
            <a:miter lim="800000"/>
          </a:ln>
        </p:spPr>
        <p:txBody>
          <a:bodyPr wrap="square" lIns="57443" tIns="28721" rIns="57443" bIns="28721">
            <a:spAutoFit/>
          </a:bodyPr>
          <a:lstStyle/>
          <a:p>
            <a:pPr marL="179705" indent="-179705">
              <a:buFont typeface="Arial" panose="020B0604020202020204" pitchFamily="34" charset="0"/>
              <a:buChar char="•"/>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船舶价格：</a:t>
            </a:r>
            <a:endParaRPr lang="en-US" altLang="zh-CN"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a:p>
            <a:pPr>
              <a:lnSpc>
                <a:spcPct val="125000"/>
              </a:lnSpc>
            </a:pPr>
            <a:r>
              <a:rPr lang="zh-CN" altLang="en-US" sz="2000" dirty="0">
                <a:cs typeface="Times New Roman" panose="02020603050405020304" pitchFamily="18" charset="0"/>
              </a:rPr>
              <a:t>    </a:t>
            </a:r>
            <a:r>
              <a:rPr lang="zh-CN" altLang="en-US"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船舶造价主要是</a:t>
            </a: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针对船东给出的相关技术经济指标</a:t>
            </a:r>
            <a:r>
              <a:rPr lang="zh-CN" altLang="en-US"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，由造船企业通过对工程项目周密的计算，以及对</a:t>
            </a: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船舶市场、社会政策</a:t>
            </a:r>
            <a:r>
              <a:rPr lang="zh-CN" altLang="en-US"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等各方面因素综合考虑后而得出的</a:t>
            </a: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船舶整体建造价格。</a:t>
            </a:r>
            <a:endParaRPr lang="en-US" altLang="zh-CN" sz="4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5" y="2708622"/>
            <a:ext cx="3206330" cy="1580508"/>
          </a:xfrm>
          <a:prstGeom prst="rect">
            <a:avLst/>
          </a:prstGeom>
          <a:ln>
            <a:noFill/>
          </a:ln>
          <a:effectLst>
            <a:softEdge rad="112500"/>
          </a:effectLst>
        </p:spPr>
      </p:pic>
      <p:pic>
        <p:nvPicPr>
          <p:cNvPr id="3" name="图片 2"/>
          <p:cNvPicPr>
            <a:picLocks noChangeAspect="1"/>
          </p:cNvPicPr>
          <p:nvPr/>
        </p:nvPicPr>
        <p:blipFill>
          <a:blip r:embed="rId4"/>
          <a:stretch>
            <a:fillRect/>
          </a:stretch>
        </p:blipFill>
        <p:spPr>
          <a:xfrm>
            <a:off x="395140" y="1043504"/>
            <a:ext cx="3298876" cy="1513339"/>
          </a:xfrm>
          <a:prstGeom prst="rect">
            <a:avLst/>
          </a:prstGeom>
          <a:ln>
            <a:noFill/>
          </a:ln>
          <a:effectLst>
            <a:softEdge rad="112500"/>
          </a:effectLst>
        </p:spPr>
      </p:pic>
      <p:sp>
        <p:nvSpPr>
          <p:cNvPr id="5" name="文本框 4"/>
          <p:cNvSpPr txBox="1"/>
          <p:nvPr/>
        </p:nvSpPr>
        <p:spPr>
          <a:xfrm>
            <a:off x="487685" y="784334"/>
            <a:ext cx="3269722" cy="369332"/>
          </a:xfrm>
          <a:prstGeom prst="rect">
            <a:avLst/>
          </a:prstGeom>
          <a:noFill/>
        </p:spPr>
        <p:txBody>
          <a:bodyPr wrap="square" rtlCol="0">
            <a:spAutoFit/>
          </a:bodyPr>
          <a:lstStyle/>
          <a:p>
            <a:r>
              <a:rPr lang="en-US" altLang="zh-CN" dirty="0">
                <a:solidFill>
                  <a:srgbClr val="92D050"/>
                </a:solidFill>
                <a:latin typeface="Times New Roman" panose="02020603050405020304" pitchFamily="18" charset="0"/>
                <a:cs typeface="Times New Roman" panose="02020603050405020304" pitchFamily="18" charset="0"/>
              </a:rPr>
              <a:t>1990-2020 </a:t>
            </a:r>
            <a:r>
              <a:rPr lang="zh-CN" altLang="en-US" dirty="0">
                <a:solidFill>
                  <a:srgbClr val="92D050"/>
                </a:solidFill>
              </a:rPr>
              <a:t>全球航运贸易总量</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07645" y="763905"/>
            <a:ext cx="6264910" cy="378015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329656" y="921758"/>
            <a:ext cx="6192688" cy="2020079"/>
          </a:xfrm>
          <a:prstGeom prst="rect">
            <a:avLst/>
          </a:prstGeom>
          <a:noFill/>
          <a:ln w="9525">
            <a:noFill/>
            <a:miter lim="800000"/>
          </a:ln>
        </p:spPr>
        <p:txBody>
          <a:bodyPr wrap="square" lIns="57443" tIns="28721" rIns="57443" bIns="28721">
            <a:spAutoFit/>
          </a:bodyPr>
          <a:lstStyle/>
          <a:p>
            <a:pPr marL="179705" indent="-179705">
              <a:lnSpc>
                <a:spcPct val="125000"/>
              </a:lnSpc>
              <a:spcBef>
                <a:spcPts val="600"/>
              </a:spcBef>
              <a:spcAft>
                <a:spcPts val="600"/>
              </a:spcAft>
              <a:buFont typeface="Arial" panose="020B0604020202020204" pitchFamily="34" charset="0"/>
              <a:buChar char="•"/>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船舶价格决定因素</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异质性：</a:t>
            </a:r>
            <a:endPar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466725" lvl="1" indent="-179705">
              <a:lnSpc>
                <a:spcPct val="125000"/>
              </a:lnSpc>
              <a:buFont typeface="Wingdings" panose="05000000000000000000" pitchFamily="2" charset="2"/>
              <a:buChar char="Ø"/>
            </a:pP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船舶的异质性：船舶的</a:t>
            </a:r>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航行条件和信息</a:t>
            </a: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等因素，比如船舶的</a:t>
            </a:r>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类型、规模、船龄等一般条件，还有船舶设计的质量、框架结构、设备以及引擎</a:t>
            </a: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等。一般来说大型船舶价格高于小型船舶，特定类型船舶的高于一般的干散货船。维护状况好的船舶高于维护状态一般的船舶。</a:t>
            </a:r>
          </a:p>
        </p:txBody>
      </p:sp>
      <p:graphicFrame>
        <p:nvGraphicFramePr>
          <p:cNvPr id="5" name="图示 4"/>
          <p:cNvGraphicFramePr/>
          <p:nvPr/>
        </p:nvGraphicFramePr>
        <p:xfrm>
          <a:off x="1442085" y="2861310"/>
          <a:ext cx="3967480" cy="1584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1048613"/>
          <p:cNvSpPr txBox="1"/>
          <p:nvPr/>
        </p:nvSpPr>
        <p:spPr>
          <a:xfrm>
            <a:off x="257647" y="281691"/>
            <a:ext cx="3499759"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船舶价格  </a:t>
            </a:r>
            <a:endParaRPr lang="zh-CN" altLang="en-US" sz="1600" b="1" dirty="0">
              <a:solidFill>
                <a:srgbClr val="004289"/>
              </a:solidFill>
              <a:ea typeface="黑体" panose="020106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07645" y="763905"/>
            <a:ext cx="6264910" cy="366458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323131" y="908422"/>
            <a:ext cx="6192688" cy="1712302"/>
          </a:xfrm>
          <a:prstGeom prst="rect">
            <a:avLst/>
          </a:prstGeom>
          <a:noFill/>
          <a:ln w="9525">
            <a:noFill/>
            <a:miter lim="800000"/>
          </a:ln>
        </p:spPr>
        <p:txBody>
          <a:bodyPr wrap="square" lIns="57443" tIns="28721" rIns="57443" bIns="28721">
            <a:spAutoFit/>
          </a:bodyPr>
          <a:lstStyle/>
          <a:p>
            <a:pPr marL="179705" indent="-179705">
              <a:lnSpc>
                <a:spcPct val="125000"/>
              </a:lnSpc>
              <a:spcBef>
                <a:spcPts val="600"/>
              </a:spcBef>
              <a:spcAft>
                <a:spcPts val="600"/>
              </a:spcAft>
              <a:buFont typeface="Arial" panose="020B0604020202020204" pitchFamily="34" charset="0"/>
              <a:buChar char="•"/>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船舶价格决定因素</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市场特征：</a:t>
            </a:r>
            <a:endPar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466725" lvl="1" indent="-179705">
              <a:lnSpc>
                <a:spcPct val="125000"/>
              </a:lnSpc>
              <a:buFont typeface="Wingdings" panose="05000000000000000000" pitchFamily="2" charset="2"/>
              <a:buChar char="Ø"/>
            </a:pP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市场特征：</a:t>
            </a:r>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市场状况</a:t>
            </a: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是决定船舶价格的另一个重要的因素，船舶是一种资产，可以带来收入，根据</a:t>
            </a:r>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未来的盈利能力</a:t>
            </a: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使用资产定价模型决定船舶的价格，船舶价格不可避免的受到</a:t>
            </a:r>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市场大环境</a:t>
            </a: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的影响。</a:t>
            </a:r>
            <a:endParaRPr lang="zh-CN" altLang="en-US" sz="14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endParaRPr>
          </a:p>
        </p:txBody>
      </p:sp>
      <p:graphicFrame>
        <p:nvGraphicFramePr>
          <p:cNvPr id="5" name="图示 4"/>
          <p:cNvGraphicFramePr/>
          <p:nvPr/>
        </p:nvGraphicFramePr>
        <p:xfrm>
          <a:off x="1356542" y="2688178"/>
          <a:ext cx="3967498" cy="1676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1048613"/>
          <p:cNvSpPr txBox="1"/>
          <p:nvPr/>
        </p:nvSpPr>
        <p:spPr>
          <a:xfrm>
            <a:off x="257647" y="281691"/>
            <a:ext cx="3499759"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航运价格市场</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船舶价格  </a:t>
            </a:r>
            <a:endParaRPr lang="zh-CN" altLang="en-US" sz="1600" b="1" dirty="0">
              <a:solidFill>
                <a:srgbClr val="004289"/>
              </a:solidFill>
              <a:ea typeface="黑体" panose="02010609060101010101" pitchFamily="49"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07645" y="763905"/>
            <a:ext cx="6264910" cy="3737610"/>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323131" y="908422"/>
            <a:ext cx="6192688" cy="1589191"/>
          </a:xfrm>
          <a:prstGeom prst="rect">
            <a:avLst/>
          </a:prstGeom>
          <a:noFill/>
          <a:ln w="9525">
            <a:noFill/>
            <a:miter lim="800000"/>
          </a:ln>
        </p:spPr>
        <p:txBody>
          <a:bodyPr wrap="square" lIns="57443" tIns="28721" rIns="57443" bIns="28721">
            <a:spAutoFit/>
          </a:bodyPr>
          <a:lstStyle/>
          <a:p>
            <a:pPr marL="179705" indent="-179705">
              <a:lnSpc>
                <a:spcPct val="125000"/>
              </a:lnSpc>
              <a:spcBef>
                <a:spcPts val="600"/>
              </a:spcBef>
              <a:spcAft>
                <a:spcPts val="600"/>
              </a:spcAft>
              <a:buFont typeface="Arial" panose="020B0604020202020204" pitchFamily="34" charset="0"/>
              <a:buChar char="•"/>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船舶市场分类</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新造船市场、二手船市场和报废市场：</a:t>
            </a:r>
            <a:endPar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466725" lvl="1" indent="-179705">
              <a:lnSpc>
                <a:spcPct val="150000"/>
              </a:lnSpc>
              <a:buFont typeface="Wingdings" panose="05000000000000000000" pitchFamily="2" charset="2"/>
              <a:buChar char="Ø"/>
            </a:pPr>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新造船市场：</a:t>
            </a: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是</a:t>
            </a:r>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新造船、航运公司预定的船舶、船主和承租人</a:t>
            </a: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协商已经建造好的船舶交易市场，船主和承租人</a:t>
            </a:r>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协商</a:t>
            </a: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的船舶通常需要几个月或者几年时间来建造。</a:t>
            </a:r>
            <a:endParaRPr lang="en-US" altLang="zh-CN"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endParaRPr>
          </a:p>
        </p:txBody>
      </p:sp>
      <p:pic>
        <p:nvPicPr>
          <p:cNvPr id="9" name="图片 8"/>
          <p:cNvPicPr>
            <a:picLocks noChangeAspect="1"/>
          </p:cNvPicPr>
          <p:nvPr/>
        </p:nvPicPr>
        <p:blipFill>
          <a:blip r:embed="rId3"/>
          <a:stretch>
            <a:fillRect/>
          </a:stretch>
        </p:blipFill>
        <p:spPr>
          <a:xfrm>
            <a:off x="1187227" y="2746308"/>
            <a:ext cx="4636495" cy="1620698"/>
          </a:xfrm>
          <a:prstGeom prst="rect">
            <a:avLst/>
          </a:prstGeom>
        </p:spPr>
      </p:pic>
      <p:sp>
        <p:nvSpPr>
          <p:cNvPr id="10" name="文本框 9"/>
          <p:cNvSpPr txBox="1"/>
          <p:nvPr/>
        </p:nvSpPr>
        <p:spPr>
          <a:xfrm>
            <a:off x="1453246" y="2432821"/>
            <a:ext cx="4104456" cy="369332"/>
          </a:xfrm>
          <a:prstGeom prst="rect">
            <a:avLst/>
          </a:prstGeom>
          <a:noFill/>
        </p:spPr>
        <p:txBody>
          <a:bodyPr wrap="square" rtlCol="0">
            <a:spAutoFit/>
          </a:bodyPr>
          <a:lstStyle/>
          <a:p>
            <a:r>
              <a:rPr lang="en-US" altLang="zh-CN" b="1" dirty="0">
                <a:solidFill>
                  <a:srgbClr val="92D050"/>
                </a:solidFill>
                <a:latin typeface="Times New Roman" panose="02020603050405020304" pitchFamily="18" charset="0"/>
                <a:ea typeface="黑体" panose="02010609060101010101" pitchFamily="49" charset="-122"/>
                <a:cs typeface="Times New Roman" panose="02020603050405020304" pitchFamily="18" charset="0"/>
                <a:sym typeface="+mn-ea"/>
              </a:rPr>
              <a:t>1976-202</a:t>
            </a:r>
            <a:r>
              <a:rPr lang="en-US" altLang="zh-CN" b="1" dirty="0">
                <a:solidFill>
                  <a:srgbClr val="92D050"/>
                </a:solidFill>
                <a:latin typeface="黑体" panose="02010609060101010101" pitchFamily="49" charset="-122"/>
                <a:ea typeface="黑体" panose="02010609060101010101" pitchFamily="49" charset="-122"/>
                <a:cs typeface="Times New Roman" panose="02020603050405020304" pitchFamily="18" charset="0"/>
                <a:sym typeface="+mn-ea"/>
              </a:rPr>
              <a:t>0</a:t>
            </a:r>
            <a:r>
              <a:rPr lang="zh-CN" altLang="en-US" b="1" dirty="0">
                <a:solidFill>
                  <a:srgbClr val="92D050"/>
                </a:solidFill>
                <a:latin typeface="黑体" panose="02010609060101010101" pitchFamily="49" charset="-122"/>
                <a:ea typeface="黑体" panose="02010609060101010101" pitchFamily="49" charset="-122"/>
                <a:cs typeface="Times New Roman" panose="02020603050405020304" pitchFamily="18" charset="0"/>
                <a:sym typeface="+mn-ea"/>
              </a:rPr>
              <a:t>年部分船型的新船建造价格</a:t>
            </a:r>
            <a:endParaRPr lang="zh-CN" altLang="en-US" dirty="0">
              <a:solidFill>
                <a:srgbClr val="92D050"/>
              </a:solidFill>
            </a:endParaRPr>
          </a:p>
        </p:txBody>
      </p:sp>
      <p:sp>
        <p:nvSpPr>
          <p:cNvPr id="13" name="TextBox 1048613"/>
          <p:cNvSpPr txBox="1"/>
          <p:nvPr/>
        </p:nvSpPr>
        <p:spPr>
          <a:xfrm>
            <a:off x="257647" y="281691"/>
            <a:ext cx="3499759"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航运价格市场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新造船</a:t>
            </a:r>
            <a:endParaRPr lang="zh-CN" altLang="en-US" sz="1600" b="1" dirty="0">
              <a:solidFill>
                <a:srgbClr val="004289"/>
              </a:solidFill>
              <a:ea typeface="黑体" panose="02010609060101010101" pitchFamily="49"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07645" y="763905"/>
            <a:ext cx="6264910" cy="372300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323131" y="908422"/>
            <a:ext cx="6192688" cy="1581497"/>
          </a:xfrm>
          <a:prstGeom prst="rect">
            <a:avLst/>
          </a:prstGeom>
          <a:noFill/>
          <a:ln w="9525">
            <a:noFill/>
            <a:miter lim="800000"/>
          </a:ln>
        </p:spPr>
        <p:txBody>
          <a:bodyPr wrap="square" lIns="57443" tIns="28721" rIns="57443" bIns="28721">
            <a:spAutoFit/>
          </a:bodyPr>
          <a:lstStyle/>
          <a:p>
            <a:pPr marL="179705" indent="-179705">
              <a:lnSpc>
                <a:spcPct val="150000"/>
              </a:lnSpc>
              <a:buFont typeface="Arial" panose="020B0604020202020204" pitchFamily="34" charset="0"/>
              <a:buChar char="•"/>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船舶市场分类</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新造船市场：</a:t>
            </a:r>
            <a:endPar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466725" lvl="1" indent="-179705">
              <a:lnSpc>
                <a:spcPct val="150000"/>
              </a:lnSpc>
              <a:buFont typeface="Wingdings" panose="05000000000000000000" pitchFamily="2" charset="2"/>
              <a:buChar char="Ø"/>
            </a:pP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图中显示不同规模的新船建造</a:t>
            </a:r>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价格行为基本一致</a:t>
            </a: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，长期而言所有船型的价格序列变化非常相似并且保持一致，比如价格高点都出现在</a:t>
            </a:r>
            <a:r>
              <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2009</a:t>
            </a: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年</a:t>
            </a:r>
            <a:r>
              <a:rPr lang="zh-CN" altLang="en-US"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左右，价格低谷都出现在</a:t>
            </a:r>
            <a:r>
              <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2013</a:t>
            </a: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年、</a:t>
            </a:r>
            <a:r>
              <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2017</a:t>
            </a: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年</a:t>
            </a:r>
            <a:r>
              <a:rPr lang="zh-CN" altLang="en-US"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左右</a:t>
            </a:r>
          </a:p>
        </p:txBody>
      </p:sp>
      <p:sp>
        <p:nvSpPr>
          <p:cNvPr id="6" name="文本框 5"/>
          <p:cNvSpPr txBox="1"/>
          <p:nvPr/>
        </p:nvSpPr>
        <p:spPr>
          <a:xfrm>
            <a:off x="1619275" y="2426806"/>
            <a:ext cx="4104456" cy="369332"/>
          </a:xfrm>
          <a:prstGeom prst="rect">
            <a:avLst/>
          </a:prstGeom>
          <a:noFill/>
        </p:spPr>
        <p:txBody>
          <a:bodyPr wrap="square" rtlCol="0">
            <a:spAutoFit/>
          </a:bodyPr>
          <a:lstStyle/>
          <a:p>
            <a:r>
              <a:rPr lang="en-US" altLang="zh-CN" b="1" dirty="0">
                <a:solidFill>
                  <a:srgbClr val="92D050"/>
                </a:solidFill>
                <a:latin typeface="Times New Roman" panose="02020603050405020304" pitchFamily="18" charset="0"/>
                <a:ea typeface="黑体" panose="02010609060101010101" pitchFamily="49" charset="-122"/>
                <a:cs typeface="Times New Roman" panose="02020603050405020304" pitchFamily="18" charset="0"/>
                <a:sym typeface="+mn-ea"/>
              </a:rPr>
              <a:t>1976-2020</a:t>
            </a:r>
            <a:r>
              <a:rPr lang="zh-CN" altLang="en-US" b="1" dirty="0">
                <a:solidFill>
                  <a:srgbClr val="92D050"/>
                </a:solidFill>
                <a:latin typeface="Times New Roman" panose="02020603050405020304" pitchFamily="18" charset="0"/>
                <a:ea typeface="黑体" panose="02010609060101010101" pitchFamily="49" charset="-122"/>
                <a:cs typeface="Times New Roman" panose="02020603050405020304" pitchFamily="18" charset="0"/>
                <a:sym typeface="+mn-ea"/>
              </a:rPr>
              <a:t>年</a:t>
            </a:r>
            <a:r>
              <a:rPr lang="zh-CN" altLang="en-US" b="1" dirty="0">
                <a:solidFill>
                  <a:srgbClr val="92D050"/>
                </a:solidFill>
                <a:latin typeface="黑体" panose="02010609060101010101" pitchFamily="49" charset="-122"/>
                <a:ea typeface="黑体" panose="02010609060101010101" pitchFamily="49" charset="-122"/>
                <a:cs typeface="Times New Roman" panose="02020603050405020304" pitchFamily="18" charset="0"/>
                <a:sym typeface="+mn-ea"/>
              </a:rPr>
              <a:t>部分船型的新船建造价格</a:t>
            </a:r>
            <a:endParaRPr lang="zh-CN" altLang="en-US" dirty="0">
              <a:solidFill>
                <a:srgbClr val="92D050"/>
              </a:solidFill>
            </a:endParaRPr>
          </a:p>
        </p:txBody>
      </p:sp>
      <p:pic>
        <p:nvPicPr>
          <p:cNvPr id="3" name="图片 2"/>
          <p:cNvPicPr>
            <a:picLocks noChangeAspect="1"/>
          </p:cNvPicPr>
          <p:nvPr/>
        </p:nvPicPr>
        <p:blipFill>
          <a:blip r:embed="rId3"/>
          <a:stretch>
            <a:fillRect/>
          </a:stretch>
        </p:blipFill>
        <p:spPr>
          <a:xfrm>
            <a:off x="1209239" y="2764169"/>
            <a:ext cx="4636495" cy="1620698"/>
          </a:xfrm>
          <a:prstGeom prst="rect">
            <a:avLst/>
          </a:prstGeom>
        </p:spPr>
      </p:pic>
      <p:cxnSp>
        <p:nvCxnSpPr>
          <p:cNvPr id="5" name="直接连接符 4"/>
          <p:cNvCxnSpPr/>
          <p:nvPr/>
        </p:nvCxnSpPr>
        <p:spPr>
          <a:xfrm flipV="1">
            <a:off x="4571603" y="2852638"/>
            <a:ext cx="0" cy="864096"/>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直接连接符 10"/>
          <p:cNvCxnSpPr/>
          <p:nvPr/>
        </p:nvCxnSpPr>
        <p:spPr>
          <a:xfrm flipV="1">
            <a:off x="5435699" y="2852638"/>
            <a:ext cx="0" cy="864096"/>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直接连接符 11"/>
          <p:cNvCxnSpPr/>
          <p:nvPr/>
        </p:nvCxnSpPr>
        <p:spPr>
          <a:xfrm flipV="1">
            <a:off x="5003651" y="2852638"/>
            <a:ext cx="0" cy="864096"/>
          </a:xfrm>
          <a:prstGeom prst="line">
            <a:avLst/>
          </a:prstGeom>
        </p:spPr>
        <p:style>
          <a:lnRef idx="1">
            <a:schemeClr val="accent2"/>
          </a:lnRef>
          <a:fillRef idx="0">
            <a:schemeClr val="accent2"/>
          </a:fillRef>
          <a:effectRef idx="0">
            <a:schemeClr val="accent2"/>
          </a:effectRef>
          <a:fontRef idx="minor">
            <a:schemeClr val="tx1"/>
          </a:fontRef>
        </p:style>
      </p:cxnSp>
      <p:sp>
        <p:nvSpPr>
          <p:cNvPr id="13" name="TextBox 1048613"/>
          <p:cNvSpPr txBox="1"/>
          <p:nvPr/>
        </p:nvSpPr>
        <p:spPr>
          <a:xfrm>
            <a:off x="257647" y="281691"/>
            <a:ext cx="3499759"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航运价格市场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新造船</a:t>
            </a:r>
            <a:endParaRPr lang="zh-CN" altLang="en-US" sz="1600" b="1" dirty="0">
              <a:solidFill>
                <a:srgbClr val="004289"/>
              </a:solidFill>
              <a:ea typeface="黑体" panose="02010609060101010101" pitchFamily="49"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07645" y="763905"/>
            <a:ext cx="6264910" cy="3694430"/>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257810" y="908685"/>
            <a:ext cx="6257925" cy="1811020"/>
          </a:xfrm>
          <a:prstGeom prst="rect">
            <a:avLst/>
          </a:prstGeom>
          <a:noFill/>
          <a:ln w="9525">
            <a:noFill/>
            <a:miter lim="800000"/>
          </a:ln>
        </p:spPr>
        <p:txBody>
          <a:bodyPr wrap="square" lIns="57443" tIns="28721" rIns="57443" bIns="28721">
            <a:spAutoFit/>
          </a:bodyPr>
          <a:lstStyle/>
          <a:p>
            <a:pPr marL="179705" indent="-179705">
              <a:buFont typeface="Arial" panose="020B0604020202020204" pitchFamily="34" charset="0"/>
              <a:buChar char="•"/>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船舶市场分类</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二手船市场</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a:t>
            </a:r>
            <a:endPar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466725" lvl="1" indent="-179705">
              <a:lnSpc>
                <a:spcPct val="150000"/>
              </a:lnSpc>
              <a:buFont typeface="Wingdings" panose="05000000000000000000" pitchFamily="2" charset="2"/>
              <a:buChar char="Ø"/>
            </a:pPr>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二手船市场：</a:t>
            </a:r>
            <a:r>
              <a:rPr lang="zh-CN" altLang="en-US"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是已经使用过的船舶以及船龄介于</a:t>
            </a:r>
            <a:r>
              <a:rPr lang="en-US" altLang="zh-CN"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1</a:t>
            </a:r>
            <a:r>
              <a:rPr lang="zh-CN" altLang="en-US"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到</a:t>
            </a:r>
            <a:r>
              <a:rPr lang="en-US" altLang="zh-CN"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20</a:t>
            </a:r>
            <a:r>
              <a:rPr lang="zh-CN" altLang="en-US"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年之间甚至更大的船舶购买与销售市场。在流动性方面，二手船市场的交易船舶大概有</a:t>
            </a:r>
            <a:r>
              <a:rPr lang="en-US" altLang="zh-CN"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1000</a:t>
            </a:r>
            <a:r>
              <a:rPr lang="zh-CN" altLang="en-US"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艘，其中</a:t>
            </a:r>
            <a:r>
              <a:rPr lang="en-US" altLang="zh-CN"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30%</a:t>
            </a:r>
            <a:r>
              <a:rPr lang="zh-CN" altLang="en-US"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为干散货船舶，</a:t>
            </a:r>
            <a:r>
              <a:rPr lang="en-US" altLang="zh-CN"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30%</a:t>
            </a:r>
            <a:r>
              <a:rPr lang="zh-CN" altLang="en-US"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为油轮，船舶价格完全由市场需求和供给决定，依赖于市场的盈利能力。</a:t>
            </a:r>
            <a:endParaRPr lang="en-US" altLang="zh-CN"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nvPicPr>
        <p:blipFill rotWithShape="1">
          <a:blip r:embed="rId3"/>
          <a:srcRect b="27643"/>
          <a:stretch>
            <a:fillRect/>
          </a:stretch>
        </p:blipFill>
        <p:spPr>
          <a:xfrm>
            <a:off x="1187227" y="2987469"/>
            <a:ext cx="4536504" cy="1359242"/>
          </a:xfrm>
          <a:prstGeom prst="rect">
            <a:avLst/>
          </a:prstGeom>
        </p:spPr>
      </p:pic>
      <p:sp>
        <p:nvSpPr>
          <p:cNvPr id="9" name="文本框 8"/>
          <p:cNvSpPr txBox="1"/>
          <p:nvPr/>
        </p:nvSpPr>
        <p:spPr>
          <a:xfrm>
            <a:off x="1475259" y="2642488"/>
            <a:ext cx="4104456" cy="369332"/>
          </a:xfrm>
          <a:prstGeom prst="rect">
            <a:avLst/>
          </a:prstGeom>
          <a:noFill/>
        </p:spPr>
        <p:txBody>
          <a:bodyPr wrap="square" rtlCol="0">
            <a:spAutoFit/>
          </a:bodyPr>
          <a:lstStyle/>
          <a:p>
            <a:r>
              <a:rPr lang="en-US" altLang="zh-CN" b="1" dirty="0">
                <a:solidFill>
                  <a:srgbClr val="92D050"/>
                </a:solidFill>
                <a:latin typeface="Times New Roman" panose="02020603050405020304" pitchFamily="18" charset="0"/>
                <a:ea typeface="黑体" panose="02010609060101010101" pitchFamily="49" charset="-122"/>
                <a:cs typeface="Times New Roman" panose="02020603050405020304" pitchFamily="18" charset="0"/>
                <a:sym typeface="+mn-ea"/>
              </a:rPr>
              <a:t>1970-2020</a:t>
            </a:r>
            <a:r>
              <a:rPr lang="zh-CN" altLang="en-US" b="1" dirty="0">
                <a:solidFill>
                  <a:srgbClr val="92D050"/>
                </a:solidFill>
                <a:latin typeface="Times New Roman" panose="02020603050405020304" pitchFamily="18" charset="0"/>
                <a:ea typeface="黑体" panose="02010609060101010101" pitchFamily="49" charset="-122"/>
                <a:cs typeface="Times New Roman" panose="02020603050405020304" pitchFamily="18" charset="0"/>
                <a:sym typeface="+mn-ea"/>
              </a:rPr>
              <a:t>年</a:t>
            </a:r>
            <a:r>
              <a:rPr lang="zh-CN" altLang="en-US" b="1" dirty="0">
                <a:solidFill>
                  <a:srgbClr val="92D050"/>
                </a:solidFill>
                <a:latin typeface="黑体" panose="02010609060101010101" pitchFamily="49" charset="-122"/>
                <a:ea typeface="黑体" panose="02010609060101010101" pitchFamily="49" charset="-122"/>
                <a:cs typeface="Times New Roman" panose="02020603050405020304" pitchFamily="18" charset="0"/>
                <a:sym typeface="+mn-ea"/>
              </a:rPr>
              <a:t>部分船型的二手船价格</a:t>
            </a:r>
            <a:endParaRPr lang="zh-CN" altLang="en-US" dirty="0">
              <a:solidFill>
                <a:srgbClr val="92D050"/>
              </a:solidFill>
            </a:endParaRPr>
          </a:p>
        </p:txBody>
      </p:sp>
      <p:sp>
        <p:nvSpPr>
          <p:cNvPr id="11" name="TextBox 1048613"/>
          <p:cNvSpPr txBox="1"/>
          <p:nvPr/>
        </p:nvSpPr>
        <p:spPr>
          <a:xfrm>
            <a:off x="257647" y="281691"/>
            <a:ext cx="3499759"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航运价格市场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二手船</a:t>
            </a:r>
            <a:endParaRPr lang="zh-CN" altLang="en-US" sz="1600" b="1" dirty="0">
              <a:solidFill>
                <a:srgbClr val="004289"/>
              </a:solidFill>
              <a:ea typeface="黑体" panose="020106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07645" y="763905"/>
            <a:ext cx="6264910" cy="372935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323131" y="908422"/>
            <a:ext cx="6192688" cy="1812329"/>
          </a:xfrm>
          <a:prstGeom prst="rect">
            <a:avLst/>
          </a:prstGeom>
          <a:noFill/>
          <a:ln w="9525">
            <a:noFill/>
            <a:miter lim="800000"/>
          </a:ln>
        </p:spPr>
        <p:txBody>
          <a:bodyPr wrap="square" lIns="57443" tIns="28721" rIns="57443" bIns="28721">
            <a:spAutoFit/>
          </a:bodyPr>
          <a:lstStyle/>
          <a:p>
            <a:pPr marL="179705" indent="-179705">
              <a:buFont typeface="Arial" panose="020B0604020202020204" pitchFamily="34" charset="0"/>
              <a:buChar char="•"/>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船舶市场分类</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二手船市场</a:t>
            </a:r>
            <a:r>
              <a:rPr lang="zh-CN" altLang="en-US"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a:t>
            </a:r>
            <a:endPar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466725" lvl="1" indent="-179705">
              <a:lnSpc>
                <a:spcPct val="150000"/>
              </a:lnSpc>
              <a:buFont typeface="Wingdings" panose="05000000000000000000" pitchFamily="2" charset="2"/>
              <a:buChar char="Ø"/>
            </a:pP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长期而言不同的类型的二手船</a:t>
            </a:r>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价格基本保持一致</a:t>
            </a: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，并且表现出明显的</a:t>
            </a:r>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随机趋势</a:t>
            </a: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效应，然而二手船价格的短期动态变化各不相同，这些差异是由不同规模的船舶</a:t>
            </a:r>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需求变动、盈利能力以及预期运费的波动程度</a:t>
            </a: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造成的。</a:t>
            </a:r>
            <a:endParaRPr lang="en-US" altLang="zh-CN"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5" name="文本框 4"/>
          <p:cNvSpPr txBox="1"/>
          <p:nvPr/>
        </p:nvSpPr>
        <p:spPr>
          <a:xfrm>
            <a:off x="1475259" y="2642488"/>
            <a:ext cx="4104456" cy="369332"/>
          </a:xfrm>
          <a:prstGeom prst="rect">
            <a:avLst/>
          </a:prstGeom>
          <a:noFill/>
        </p:spPr>
        <p:txBody>
          <a:bodyPr wrap="square" rtlCol="0">
            <a:spAutoFit/>
          </a:bodyPr>
          <a:lstStyle/>
          <a:p>
            <a:r>
              <a:rPr lang="en-US" altLang="zh-CN" b="1" dirty="0">
                <a:solidFill>
                  <a:srgbClr val="92D050"/>
                </a:solidFill>
                <a:latin typeface="Times New Roman" panose="02020603050405020304" pitchFamily="18" charset="0"/>
                <a:ea typeface="黑体" panose="02010609060101010101" pitchFamily="49" charset="-122"/>
                <a:cs typeface="Times New Roman" panose="02020603050405020304" pitchFamily="18" charset="0"/>
                <a:sym typeface="+mn-ea"/>
              </a:rPr>
              <a:t>1970-2020</a:t>
            </a:r>
            <a:r>
              <a:rPr lang="zh-CN" altLang="en-US" b="1" dirty="0">
                <a:solidFill>
                  <a:srgbClr val="92D050"/>
                </a:solidFill>
                <a:latin typeface="Times New Roman" panose="02020603050405020304" pitchFamily="18" charset="0"/>
                <a:ea typeface="黑体" panose="02010609060101010101" pitchFamily="49" charset="-122"/>
                <a:cs typeface="Times New Roman" panose="02020603050405020304" pitchFamily="18" charset="0"/>
                <a:sym typeface="+mn-ea"/>
              </a:rPr>
              <a:t>年</a:t>
            </a:r>
            <a:r>
              <a:rPr lang="zh-CN" altLang="en-US" b="1" dirty="0">
                <a:solidFill>
                  <a:srgbClr val="92D050"/>
                </a:solidFill>
                <a:latin typeface="黑体" panose="02010609060101010101" pitchFamily="49" charset="-122"/>
                <a:ea typeface="黑体" panose="02010609060101010101" pitchFamily="49" charset="-122"/>
                <a:cs typeface="Times New Roman" panose="02020603050405020304" pitchFamily="18" charset="0"/>
                <a:sym typeface="+mn-ea"/>
              </a:rPr>
              <a:t>部分船型的二手船价格</a:t>
            </a:r>
            <a:endParaRPr lang="zh-CN" altLang="en-US" dirty="0">
              <a:solidFill>
                <a:srgbClr val="92D050"/>
              </a:solidFill>
            </a:endParaRPr>
          </a:p>
        </p:txBody>
      </p:sp>
      <p:pic>
        <p:nvPicPr>
          <p:cNvPr id="10" name="图片 9"/>
          <p:cNvPicPr>
            <a:picLocks noChangeAspect="1"/>
          </p:cNvPicPr>
          <p:nvPr/>
        </p:nvPicPr>
        <p:blipFill rotWithShape="1">
          <a:blip r:embed="rId3"/>
          <a:srcRect b="27643"/>
          <a:stretch>
            <a:fillRect/>
          </a:stretch>
        </p:blipFill>
        <p:spPr>
          <a:xfrm>
            <a:off x="1187227" y="2987469"/>
            <a:ext cx="4536504" cy="1359242"/>
          </a:xfrm>
          <a:prstGeom prst="rect">
            <a:avLst/>
          </a:prstGeom>
        </p:spPr>
      </p:pic>
      <p:sp>
        <p:nvSpPr>
          <p:cNvPr id="11" name="TextBox 1048613"/>
          <p:cNvSpPr txBox="1"/>
          <p:nvPr/>
        </p:nvSpPr>
        <p:spPr>
          <a:xfrm>
            <a:off x="257647" y="281691"/>
            <a:ext cx="3499759"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航运价格市场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二手船</a:t>
            </a:r>
            <a:endParaRPr lang="zh-CN" altLang="en-US" sz="1600" b="1" dirty="0">
              <a:solidFill>
                <a:srgbClr val="004289"/>
              </a:solidFill>
              <a:ea typeface="黑体" panose="02010609060101010101" pitchFamily="49"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07645" y="763905"/>
            <a:ext cx="6264910" cy="385889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323131" y="908422"/>
            <a:ext cx="6192688" cy="1950829"/>
          </a:xfrm>
          <a:prstGeom prst="rect">
            <a:avLst/>
          </a:prstGeom>
          <a:noFill/>
          <a:ln w="9525">
            <a:noFill/>
            <a:miter lim="800000"/>
          </a:ln>
        </p:spPr>
        <p:txBody>
          <a:bodyPr wrap="square" lIns="57443" tIns="28721" rIns="57443" bIns="28721">
            <a:spAutoFit/>
          </a:bodyPr>
          <a:lstStyle/>
          <a:p>
            <a:pPr marL="179705" indent="-179705">
              <a:buFont typeface="Arial" panose="020B0604020202020204" pitchFamily="34" charset="0"/>
              <a:buChar char="•"/>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船舶市场分类</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二手船市场：</a:t>
            </a:r>
          </a:p>
          <a:p>
            <a:pPr marL="466725" lvl="1" indent="-179705">
              <a:lnSpc>
                <a:spcPct val="150000"/>
              </a:lnSpc>
              <a:buFont typeface="Wingdings" panose="05000000000000000000" pitchFamily="2" charset="2"/>
              <a:buChar char="Ø"/>
            </a:pPr>
            <a:r>
              <a:rPr lang="zh-CN" altLang="en-US" sz="14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从下图可以看出，在</a:t>
            </a:r>
            <a:r>
              <a:rPr lang="zh-CN" altLang="en-US" sz="14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市场扩张时期，二手船价格的差异比较大</a:t>
            </a:r>
            <a:r>
              <a:rPr lang="zh-CN" altLang="en-US" sz="14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，这可以解释为不同市场条件下船舶盈利能力的不同，大型船舶由于可以运输更多的数量的货物而收入和业务盈利能力更高，所以与其它类型船舶价格差异比较大。而在</a:t>
            </a:r>
            <a:r>
              <a:rPr lang="zh-CN" altLang="en-US" sz="14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市场萧条时，各种船型价格趋于一致</a:t>
            </a:r>
            <a:r>
              <a:rPr lang="zh-CN" altLang="en-US" sz="14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，小型船舶拥有业务转换弹性来降低事业风险的优势。</a:t>
            </a:r>
            <a:endParaRPr lang="en-US" altLang="zh-CN" sz="14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6" name="文本框 5"/>
          <p:cNvSpPr txBox="1"/>
          <p:nvPr/>
        </p:nvSpPr>
        <p:spPr>
          <a:xfrm>
            <a:off x="1475259" y="2745943"/>
            <a:ext cx="4104456" cy="369332"/>
          </a:xfrm>
          <a:prstGeom prst="rect">
            <a:avLst/>
          </a:prstGeom>
          <a:noFill/>
        </p:spPr>
        <p:txBody>
          <a:bodyPr wrap="square" rtlCol="0">
            <a:spAutoFit/>
          </a:bodyPr>
          <a:lstStyle/>
          <a:p>
            <a:r>
              <a:rPr lang="en-US" altLang="zh-CN" b="1" dirty="0">
                <a:solidFill>
                  <a:srgbClr val="92D050"/>
                </a:solidFill>
                <a:latin typeface="Times New Roman" panose="02020603050405020304" pitchFamily="18" charset="0"/>
                <a:ea typeface="黑体" panose="02010609060101010101" pitchFamily="49" charset="-122"/>
                <a:cs typeface="Times New Roman" panose="02020603050405020304" pitchFamily="18" charset="0"/>
                <a:sym typeface="+mn-ea"/>
              </a:rPr>
              <a:t>1970-2020</a:t>
            </a:r>
            <a:r>
              <a:rPr lang="zh-CN" altLang="en-US" b="1" dirty="0">
                <a:solidFill>
                  <a:srgbClr val="92D050"/>
                </a:solidFill>
                <a:latin typeface="Times New Roman" panose="02020603050405020304" pitchFamily="18" charset="0"/>
                <a:ea typeface="黑体" panose="02010609060101010101" pitchFamily="49" charset="-122"/>
                <a:cs typeface="Times New Roman" panose="02020603050405020304" pitchFamily="18" charset="0"/>
                <a:sym typeface="+mn-ea"/>
              </a:rPr>
              <a:t>年</a:t>
            </a:r>
            <a:r>
              <a:rPr lang="zh-CN" altLang="en-US" b="1" dirty="0">
                <a:solidFill>
                  <a:srgbClr val="92D050"/>
                </a:solidFill>
                <a:latin typeface="黑体" panose="02010609060101010101" pitchFamily="49" charset="-122"/>
                <a:ea typeface="黑体" panose="02010609060101010101" pitchFamily="49" charset="-122"/>
                <a:cs typeface="Times New Roman" panose="02020603050405020304" pitchFamily="18" charset="0"/>
                <a:sym typeface="+mn-ea"/>
              </a:rPr>
              <a:t>部分船型的二手船价格</a:t>
            </a:r>
            <a:endParaRPr lang="zh-CN" altLang="en-US" dirty="0">
              <a:solidFill>
                <a:srgbClr val="92D050"/>
              </a:solidFill>
            </a:endParaRPr>
          </a:p>
        </p:txBody>
      </p:sp>
      <p:cxnSp>
        <p:nvCxnSpPr>
          <p:cNvPr id="3" name="直接连接符 2"/>
          <p:cNvCxnSpPr/>
          <p:nvPr/>
        </p:nvCxnSpPr>
        <p:spPr>
          <a:xfrm>
            <a:off x="4787627" y="3284686"/>
            <a:ext cx="0" cy="360040"/>
          </a:xfrm>
          <a:prstGeom prst="line">
            <a:avLst/>
          </a:prstGeom>
          <a:ln w="12700"/>
        </p:spPr>
        <p:style>
          <a:lnRef idx="1">
            <a:schemeClr val="accent5"/>
          </a:lnRef>
          <a:fillRef idx="0">
            <a:schemeClr val="accent5"/>
          </a:fillRef>
          <a:effectRef idx="0">
            <a:schemeClr val="accent5"/>
          </a:effectRef>
          <a:fontRef idx="minor">
            <a:schemeClr val="tx1"/>
          </a:fontRef>
        </p:style>
      </p:cxnSp>
      <p:cxnSp>
        <p:nvCxnSpPr>
          <p:cNvPr id="9" name="直接连接符 8"/>
          <p:cNvCxnSpPr/>
          <p:nvPr/>
        </p:nvCxnSpPr>
        <p:spPr>
          <a:xfrm>
            <a:off x="5363691" y="3284686"/>
            <a:ext cx="0" cy="360040"/>
          </a:xfrm>
          <a:prstGeom prst="line">
            <a:avLst/>
          </a:prstGeom>
          <a:ln w="12700"/>
        </p:spPr>
        <p:style>
          <a:lnRef idx="1">
            <a:schemeClr val="accent5"/>
          </a:lnRef>
          <a:fillRef idx="0">
            <a:schemeClr val="accent5"/>
          </a:fillRef>
          <a:effectRef idx="0">
            <a:schemeClr val="accent5"/>
          </a:effectRef>
          <a:fontRef idx="minor">
            <a:schemeClr val="tx1"/>
          </a:fontRef>
        </p:style>
      </p:cxnSp>
      <p:pic>
        <p:nvPicPr>
          <p:cNvPr id="11" name="图片 10"/>
          <p:cNvPicPr>
            <a:picLocks noChangeAspect="1"/>
          </p:cNvPicPr>
          <p:nvPr/>
        </p:nvPicPr>
        <p:blipFill rotWithShape="1">
          <a:blip r:embed="rId3"/>
          <a:srcRect b="27643"/>
          <a:stretch>
            <a:fillRect/>
          </a:stretch>
        </p:blipFill>
        <p:spPr>
          <a:xfrm>
            <a:off x="1151255" y="3043555"/>
            <a:ext cx="4536440" cy="1510030"/>
          </a:xfrm>
          <a:prstGeom prst="rect">
            <a:avLst/>
          </a:prstGeom>
        </p:spPr>
      </p:pic>
      <p:sp>
        <p:nvSpPr>
          <p:cNvPr id="12" name="TextBox 1048613"/>
          <p:cNvSpPr txBox="1"/>
          <p:nvPr/>
        </p:nvSpPr>
        <p:spPr>
          <a:xfrm>
            <a:off x="257647" y="281691"/>
            <a:ext cx="3499759"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航运价格市场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二手船</a:t>
            </a:r>
            <a:endParaRPr lang="zh-CN" altLang="en-US" sz="1600" b="1" dirty="0">
              <a:solidFill>
                <a:srgbClr val="004289"/>
              </a:solidFill>
              <a:ea typeface="黑体" panose="02010609060101010101" pitchFamily="49"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07943" y="764024"/>
            <a:ext cx="6264696" cy="3600400"/>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323131" y="908422"/>
            <a:ext cx="6192688" cy="1996995"/>
          </a:xfrm>
          <a:prstGeom prst="rect">
            <a:avLst/>
          </a:prstGeom>
          <a:noFill/>
          <a:ln w="9525">
            <a:noFill/>
            <a:miter lim="800000"/>
          </a:ln>
        </p:spPr>
        <p:txBody>
          <a:bodyPr wrap="square" lIns="57443" tIns="28721" rIns="57443" bIns="28721">
            <a:spAutoFit/>
          </a:bodyPr>
          <a:lstStyle/>
          <a:p>
            <a:pPr marL="179705" indent="-179705">
              <a:buFont typeface="Arial" panose="020B0604020202020204" pitchFamily="34" charset="0"/>
              <a:buChar char="•"/>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船舶市场分类</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报废船市场：</a:t>
            </a:r>
            <a:endPar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466725" lvl="1" indent="-179705">
              <a:lnSpc>
                <a:spcPct val="150000"/>
              </a:lnSpc>
              <a:buFont typeface="Wingdings" panose="05000000000000000000" pitchFamily="2" charset="2"/>
              <a:buChar char="Ø"/>
            </a:pPr>
            <a:r>
              <a:rPr lang="zh-CN" altLang="en-US" sz="14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报废船市场：</a:t>
            </a:r>
            <a:r>
              <a:rPr lang="zh-CN" altLang="en-US" sz="14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船舶市场中第三类市场是船舶运营不经济的报废船市场。</a:t>
            </a:r>
            <a:r>
              <a:rPr lang="zh-CN" altLang="en-US" sz="14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报废船的购买者向船主购买报废船而获取废旧金属</a:t>
            </a:r>
            <a:r>
              <a:rPr lang="zh-CN" altLang="en-US" sz="14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，然后将船舶拆解获得可以重新利用的钢铁、零部件以及其他设备</a:t>
            </a:r>
            <a:r>
              <a:rPr lang="zh-CN" altLang="en-US" sz="14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。随着时间的推移，船龄达到什么程度可以报废，这较大程度上依赖于航运市场、二手船市场、新造船市场以及报废船市场的情况</a:t>
            </a:r>
            <a:r>
              <a:rPr lang="zh-CN" altLang="en-US" sz="14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a:t>
            </a:r>
            <a:endParaRPr lang="en-US" altLang="zh-CN" sz="14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endParaRPr>
          </a:p>
        </p:txBody>
      </p:sp>
      <p:pic>
        <p:nvPicPr>
          <p:cNvPr id="2" name="图片 1"/>
          <p:cNvPicPr>
            <a:picLocks noChangeAspect="1"/>
          </p:cNvPicPr>
          <p:nvPr/>
        </p:nvPicPr>
        <p:blipFill>
          <a:blip r:embed="rId3"/>
          <a:stretch>
            <a:fillRect/>
          </a:stretch>
        </p:blipFill>
        <p:spPr>
          <a:xfrm>
            <a:off x="827187" y="2859251"/>
            <a:ext cx="5184576" cy="1475775"/>
          </a:xfrm>
          <a:prstGeom prst="rect">
            <a:avLst/>
          </a:prstGeom>
        </p:spPr>
      </p:pic>
      <p:sp>
        <p:nvSpPr>
          <p:cNvPr id="6" name="文本框 5"/>
          <p:cNvSpPr txBox="1"/>
          <p:nvPr/>
        </p:nvSpPr>
        <p:spPr>
          <a:xfrm>
            <a:off x="1475259" y="4416818"/>
            <a:ext cx="4104456" cy="369332"/>
          </a:xfrm>
          <a:prstGeom prst="rect">
            <a:avLst/>
          </a:prstGeom>
          <a:noFill/>
        </p:spPr>
        <p:txBody>
          <a:bodyPr wrap="square" rtlCol="0">
            <a:spAutoFit/>
          </a:bodyPr>
          <a:lstStyle/>
          <a:p>
            <a:r>
              <a:rPr lang="en-US" altLang="zh-CN" b="1" dirty="0">
                <a:solidFill>
                  <a:srgbClr val="92D050"/>
                </a:solidFill>
                <a:latin typeface="Times New Roman" panose="02020603050405020304" pitchFamily="18" charset="0"/>
                <a:ea typeface="黑体" panose="02010609060101010101" pitchFamily="49" charset="-122"/>
                <a:cs typeface="Times New Roman" panose="02020603050405020304" pitchFamily="18" charset="0"/>
                <a:sym typeface="+mn-ea"/>
              </a:rPr>
              <a:t>1970-2020</a:t>
            </a:r>
            <a:r>
              <a:rPr lang="zh-CN" altLang="en-US" b="1" dirty="0">
                <a:solidFill>
                  <a:srgbClr val="92D050"/>
                </a:solidFill>
                <a:latin typeface="Times New Roman" panose="02020603050405020304" pitchFamily="18" charset="0"/>
                <a:ea typeface="黑体" panose="02010609060101010101" pitchFamily="49" charset="-122"/>
                <a:cs typeface="Times New Roman" panose="02020603050405020304" pitchFamily="18" charset="0"/>
                <a:sym typeface="+mn-ea"/>
              </a:rPr>
              <a:t>年</a:t>
            </a:r>
            <a:r>
              <a:rPr lang="zh-CN" altLang="en-US" b="1" dirty="0">
                <a:solidFill>
                  <a:srgbClr val="92D050"/>
                </a:solidFill>
                <a:latin typeface="黑体" panose="02010609060101010101" pitchFamily="49" charset="-122"/>
                <a:ea typeface="黑体" panose="02010609060101010101" pitchFamily="49" charset="-122"/>
                <a:cs typeface="Times New Roman" panose="02020603050405020304" pitchFamily="18" charset="0"/>
                <a:sym typeface="+mn-ea"/>
              </a:rPr>
              <a:t>部分船型的报废船价格</a:t>
            </a:r>
            <a:endParaRPr lang="zh-CN" altLang="en-US" dirty="0">
              <a:solidFill>
                <a:srgbClr val="92D050"/>
              </a:solidFill>
            </a:endParaRPr>
          </a:p>
        </p:txBody>
      </p:sp>
      <p:sp>
        <p:nvSpPr>
          <p:cNvPr id="10" name="TextBox 1048613"/>
          <p:cNvSpPr txBox="1"/>
          <p:nvPr/>
        </p:nvSpPr>
        <p:spPr>
          <a:xfrm>
            <a:off x="257647" y="281691"/>
            <a:ext cx="3499759"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航运价格市场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拆船</a:t>
            </a:r>
            <a:endParaRPr lang="zh-CN" altLang="en-US" sz="1600" b="1" dirty="0">
              <a:solidFill>
                <a:srgbClr val="004289"/>
              </a:solidFill>
              <a:ea typeface="黑体" panose="02010609060101010101" pitchFamily="49"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a:spLocks noChangeArrowheads="1"/>
          </p:cNvSpPr>
          <p:nvPr/>
        </p:nvSpPr>
        <p:spPr bwMode="auto">
          <a:xfrm>
            <a:off x="4715619" y="726142"/>
            <a:ext cx="1979315" cy="3935988"/>
          </a:xfrm>
          <a:prstGeom prst="rect">
            <a:avLst/>
          </a:prstGeom>
          <a:noFill/>
          <a:ln w="9525">
            <a:noFill/>
            <a:miter lim="800000"/>
          </a:ln>
        </p:spPr>
        <p:txBody>
          <a:bodyPr wrap="square" lIns="57443" tIns="28721" rIns="57443" bIns="28721">
            <a:spAutoFit/>
          </a:bodyPr>
          <a:lstStyle/>
          <a:p>
            <a:pPr>
              <a:lnSpc>
                <a:spcPct val="150000"/>
              </a:lnSpc>
            </a:pPr>
            <a:r>
              <a:rPr lang="zh-CN" altLang="en-US" sz="14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船舶废料价格变动趋势与航运市场运价变动趋势基本保持一致。</a:t>
            </a:r>
            <a:r>
              <a:rPr lang="zh-CN" altLang="en-US" sz="14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当运费很低并且市场的未来预期并不乐观时，相对效率较低的船主可能面临船舶无人租用的情况，因而船主可能会</a:t>
            </a:r>
            <a:r>
              <a:rPr lang="zh-CN" altLang="en-US" sz="14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强制报废闲置的船舶来避免未来的损失，因此废料供给的增加会导致废料价格的下跌。</a:t>
            </a:r>
            <a:endParaRPr lang="en-US" altLang="zh-CN" sz="14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endParaRPr>
          </a:p>
        </p:txBody>
      </p:sp>
      <p:pic>
        <p:nvPicPr>
          <p:cNvPr id="5" name="图片 4"/>
          <p:cNvPicPr>
            <a:picLocks noChangeAspect="1"/>
          </p:cNvPicPr>
          <p:nvPr/>
        </p:nvPicPr>
        <p:blipFill rotWithShape="1">
          <a:blip r:embed="rId3"/>
          <a:srcRect l="16679"/>
          <a:stretch>
            <a:fillRect/>
          </a:stretch>
        </p:blipFill>
        <p:spPr>
          <a:xfrm>
            <a:off x="53100" y="2900274"/>
            <a:ext cx="4568860" cy="1351755"/>
          </a:xfrm>
          <a:prstGeom prst="rect">
            <a:avLst/>
          </a:prstGeom>
        </p:spPr>
      </p:pic>
      <p:sp>
        <p:nvSpPr>
          <p:cNvPr id="6" name="文本框 5"/>
          <p:cNvSpPr txBox="1"/>
          <p:nvPr/>
        </p:nvSpPr>
        <p:spPr>
          <a:xfrm>
            <a:off x="535506" y="4292798"/>
            <a:ext cx="4104456" cy="369332"/>
          </a:xfrm>
          <a:prstGeom prst="rect">
            <a:avLst/>
          </a:prstGeom>
          <a:noFill/>
        </p:spPr>
        <p:txBody>
          <a:bodyPr wrap="square" rtlCol="0">
            <a:spAutoFit/>
          </a:bodyPr>
          <a:lstStyle/>
          <a:p>
            <a:r>
              <a:rPr lang="en-US" altLang="zh-CN" b="1" dirty="0">
                <a:solidFill>
                  <a:srgbClr val="92D050"/>
                </a:solidFill>
                <a:latin typeface="Times New Roman" panose="02020603050405020304" pitchFamily="18" charset="0"/>
                <a:ea typeface="黑体" panose="02010609060101010101" pitchFamily="49" charset="-122"/>
                <a:cs typeface="Times New Roman" panose="02020603050405020304" pitchFamily="18" charset="0"/>
                <a:sym typeface="+mn-ea"/>
              </a:rPr>
              <a:t>1976-2020</a:t>
            </a:r>
            <a:r>
              <a:rPr lang="zh-CN" altLang="en-US" b="1" dirty="0">
                <a:solidFill>
                  <a:srgbClr val="92D050"/>
                </a:solidFill>
                <a:latin typeface="Times New Roman" panose="02020603050405020304" pitchFamily="18" charset="0"/>
                <a:ea typeface="黑体" panose="02010609060101010101" pitchFamily="49" charset="-122"/>
                <a:cs typeface="Times New Roman" panose="02020603050405020304" pitchFamily="18" charset="0"/>
                <a:sym typeface="+mn-ea"/>
              </a:rPr>
              <a:t>年</a:t>
            </a:r>
            <a:r>
              <a:rPr lang="zh-CN" altLang="en-US" b="1" dirty="0">
                <a:solidFill>
                  <a:srgbClr val="92D050"/>
                </a:solidFill>
                <a:latin typeface="黑体" panose="02010609060101010101" pitchFamily="49" charset="-122"/>
                <a:ea typeface="黑体" panose="02010609060101010101" pitchFamily="49" charset="-122"/>
                <a:cs typeface="Times New Roman" panose="02020603050405020304" pitchFamily="18" charset="0"/>
                <a:sym typeface="+mn-ea"/>
              </a:rPr>
              <a:t>部分船型的报废船价格</a:t>
            </a:r>
            <a:endParaRPr lang="zh-CN" altLang="en-US" dirty="0">
              <a:solidFill>
                <a:srgbClr val="92D050"/>
              </a:solidFill>
            </a:endParaRPr>
          </a:p>
        </p:txBody>
      </p:sp>
      <p:pic>
        <p:nvPicPr>
          <p:cNvPr id="10" name="图片 9"/>
          <p:cNvPicPr>
            <a:picLocks noChangeAspect="1"/>
          </p:cNvPicPr>
          <p:nvPr/>
        </p:nvPicPr>
        <p:blipFill rotWithShape="1">
          <a:blip r:embed="rId4"/>
          <a:srcRect l="3033"/>
          <a:stretch>
            <a:fillRect/>
          </a:stretch>
        </p:blipFill>
        <p:spPr>
          <a:xfrm>
            <a:off x="35099" y="836414"/>
            <a:ext cx="4604863" cy="1488475"/>
          </a:xfrm>
          <a:prstGeom prst="rect">
            <a:avLst/>
          </a:prstGeom>
        </p:spPr>
      </p:pic>
      <p:sp>
        <p:nvSpPr>
          <p:cNvPr id="11" name="文本框 10"/>
          <p:cNvSpPr txBox="1"/>
          <p:nvPr/>
        </p:nvSpPr>
        <p:spPr>
          <a:xfrm>
            <a:off x="466880" y="2377802"/>
            <a:ext cx="4104456" cy="369332"/>
          </a:xfrm>
          <a:prstGeom prst="rect">
            <a:avLst/>
          </a:prstGeom>
          <a:noFill/>
        </p:spPr>
        <p:txBody>
          <a:bodyPr wrap="square" rtlCol="0">
            <a:spAutoFit/>
          </a:bodyPr>
          <a:lstStyle/>
          <a:p>
            <a:r>
              <a:rPr lang="en-US" altLang="zh-CN" b="1" dirty="0">
                <a:solidFill>
                  <a:srgbClr val="92D050"/>
                </a:solidFill>
                <a:latin typeface="Times New Roman" panose="02020603050405020304" pitchFamily="18" charset="0"/>
                <a:ea typeface="黑体" panose="02010609060101010101" pitchFamily="49" charset="-122"/>
                <a:cs typeface="Times New Roman" panose="02020603050405020304" pitchFamily="18" charset="0"/>
                <a:sym typeface="+mn-ea"/>
              </a:rPr>
              <a:t>1976-2020</a:t>
            </a:r>
            <a:r>
              <a:rPr lang="zh-CN" altLang="en-US" b="1" dirty="0">
                <a:solidFill>
                  <a:srgbClr val="92D050"/>
                </a:solidFill>
                <a:latin typeface="Times New Roman" panose="02020603050405020304" pitchFamily="18" charset="0"/>
                <a:ea typeface="黑体" panose="02010609060101010101" pitchFamily="49" charset="-122"/>
                <a:cs typeface="Times New Roman" panose="02020603050405020304" pitchFamily="18" charset="0"/>
                <a:sym typeface="+mn-ea"/>
              </a:rPr>
              <a:t>年</a:t>
            </a:r>
            <a:r>
              <a:rPr lang="zh-CN" altLang="en-US" b="1" dirty="0">
                <a:solidFill>
                  <a:srgbClr val="92D050"/>
                </a:solidFill>
                <a:latin typeface="黑体" panose="02010609060101010101" pitchFamily="49" charset="-122"/>
                <a:ea typeface="黑体" panose="02010609060101010101" pitchFamily="49" charset="-122"/>
                <a:cs typeface="Times New Roman" panose="02020603050405020304" pitchFamily="18" charset="0"/>
                <a:sym typeface="+mn-ea"/>
              </a:rPr>
              <a:t>部分船型的新建船价格</a:t>
            </a:r>
            <a:endParaRPr lang="zh-CN" altLang="en-US" dirty="0">
              <a:solidFill>
                <a:srgbClr val="92D050"/>
              </a:solidFill>
            </a:endParaRPr>
          </a:p>
        </p:txBody>
      </p:sp>
      <p:cxnSp>
        <p:nvCxnSpPr>
          <p:cNvPr id="12" name="直接连接符 11"/>
          <p:cNvCxnSpPr/>
          <p:nvPr/>
        </p:nvCxnSpPr>
        <p:spPr>
          <a:xfrm>
            <a:off x="4675966" y="404366"/>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flipH="1">
            <a:off x="3461687" y="907529"/>
            <a:ext cx="45719" cy="115302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flipH="1">
            <a:off x="3507406" y="2987076"/>
            <a:ext cx="45719" cy="10413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048613"/>
          <p:cNvSpPr txBox="1"/>
          <p:nvPr/>
        </p:nvSpPr>
        <p:spPr>
          <a:xfrm>
            <a:off x="257647" y="281691"/>
            <a:ext cx="3499759"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航运价格市场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拆船</a:t>
            </a:r>
            <a:endParaRPr lang="zh-CN" altLang="en-US" sz="1600" b="1" dirty="0">
              <a:solidFill>
                <a:srgbClr val="004289"/>
              </a:solidFill>
              <a:ea typeface="黑体" panose="02010609060101010101" pitchFamily="49"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a:spLocks noChangeArrowheads="1"/>
          </p:cNvSpPr>
          <p:nvPr/>
        </p:nvSpPr>
        <p:spPr bwMode="auto">
          <a:xfrm>
            <a:off x="179115" y="594901"/>
            <a:ext cx="6480720" cy="4120654"/>
          </a:xfrm>
          <a:prstGeom prst="rect">
            <a:avLst/>
          </a:prstGeom>
          <a:noFill/>
          <a:ln w="9525">
            <a:noFill/>
            <a:miter lim="800000"/>
          </a:ln>
        </p:spPr>
        <p:txBody>
          <a:bodyPr wrap="square" lIns="57443" tIns="28721" rIns="57443" bIns="28721">
            <a:spAutoFit/>
          </a:bodyPr>
          <a:lstStyle/>
          <a:p>
            <a:pPr marL="285750" indent="-285750">
              <a:lnSpc>
                <a:spcPct val="150000"/>
              </a:lnSpc>
              <a:buFont typeface="Wingdings" pitchFamily="2" charset="2"/>
              <a:buChar char="Ø"/>
            </a:pPr>
            <a:r>
              <a:rPr lang="zh-CN" altLang="en-US"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集装箱</a:t>
            </a:r>
            <a:r>
              <a:rPr lang="en-US" altLang="zh-CN" sz="1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2020</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2020</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年集装箱航线运价强势增长，主干航线、南北航线和区域内贸易航线的集装箱运价指数分别同比上涨</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57%</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32%</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29%</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itchFamily="2" charset="2"/>
              <a:buChar char="Ø"/>
            </a:pP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疫情</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爆发后，班轮公司面对萎缩的运输需求及时采取了有效的运力管控；后期欧美国家解除封锁，需求逐步恢复，但生产仍受影响，产出“缺口”转移至中国等部分东南亚国家来填补，推动跨太平洋东向航线运价持续上涨</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itchFamily="2" charset="2"/>
              <a:buChar char="Ø"/>
            </a:pP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同期</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二次疫情造成欧美国家港口拥堵，集装箱周转效率大幅下降，班轮延期。在“一箱难求”背景下，各航线运价一路高涨。</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2020</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年，集装箱船租金市场收益先抑后扬，呈现“</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V”</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型反弹。</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2020</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年末租船活动愈发活跃，主要船型租金收益均反弹至高位水平。</a:t>
            </a:r>
            <a:endPar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TextBox 1048613"/>
          <p:cNvSpPr txBox="1"/>
          <p:nvPr/>
        </p:nvSpPr>
        <p:spPr>
          <a:xfrm>
            <a:off x="257648" y="281691"/>
            <a:ext cx="2356672" cy="315279"/>
          </a:xfrm>
          <a:prstGeom prst="rect">
            <a:avLst/>
          </a:prstGeom>
          <a:noFill/>
          <a:ln>
            <a:noFill/>
          </a:ln>
        </p:spPr>
        <p:txBody>
          <a:bodyPr vert="horz" wrap="non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lvl="0" algn="l">
              <a:spcBef>
                <a:spcPct val="20000"/>
              </a:spcBef>
            </a:pP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导论</a:t>
            </a:r>
            <a:r>
              <a:rPr lang="en-US" altLang="zh-CN"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航运最新进展</a:t>
            </a:r>
            <a:endParaRPr lang="zh-CN" altLang="en-US" sz="1600" b="1" dirty="0">
              <a:solidFill>
                <a:srgbClr val="004289"/>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51458434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87020" y="1145540"/>
            <a:ext cx="6264910" cy="2974340"/>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323131" y="1219572"/>
            <a:ext cx="6192688" cy="2688590"/>
          </a:xfrm>
          <a:prstGeom prst="rect">
            <a:avLst/>
          </a:prstGeom>
          <a:noFill/>
          <a:ln w="9525">
            <a:noFill/>
            <a:miter lim="800000"/>
          </a:ln>
        </p:spPr>
        <p:txBody>
          <a:bodyPr wrap="square" lIns="57443" tIns="28721" rIns="57443" bIns="28721">
            <a:spAutoFit/>
          </a:bodyPr>
          <a:lstStyle/>
          <a:p>
            <a:pPr marL="179705" indent="-179705">
              <a:lnSpc>
                <a:spcPct val="150000"/>
              </a:lnSpc>
              <a:buFont typeface="Arial" panose="020B0604020202020204" pitchFamily="34" charset="0"/>
              <a:buChar char="•"/>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船舶市场分类</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总结：</a:t>
            </a:r>
            <a:endPar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466725" lvl="1" indent="-179705">
              <a:lnSpc>
                <a:spcPct val="150000"/>
              </a:lnSpc>
              <a:buFont typeface="Wingdings" panose="05000000000000000000" pitchFamily="2" charset="2"/>
              <a:buChar char="Ø"/>
            </a:pPr>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航运业是国际运输系统不可分割的部分</a:t>
            </a: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，并且该市场的功能时促进国际商品的需求和供给的联系进而达到均衡。</a:t>
            </a:r>
          </a:p>
          <a:p>
            <a:pPr marL="287020" lvl="1">
              <a:lnSpc>
                <a:spcPct val="150000"/>
              </a:lnSpc>
              <a:buFont typeface="Wingdings" panose="05000000000000000000" pitchFamily="2" charset="2"/>
            </a:pPr>
            <a:endParaRPr lang="en-US" altLang="zh-CN"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endParaRPr>
          </a:p>
          <a:p>
            <a:pPr marL="466725" lvl="1" indent="-179705">
              <a:lnSpc>
                <a:spcPct val="150000"/>
              </a:lnSpc>
              <a:buFont typeface="Wingdings" panose="05000000000000000000" pitchFamily="2" charset="2"/>
              <a:buChar char="Ø"/>
            </a:pP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船舶市场通常分为三个市场，</a:t>
            </a:r>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新造船市场、二手船市场和报废船市场</a:t>
            </a: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，每个子市场船舶价格由</a:t>
            </a:r>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船舶本身的特质和市场因素</a:t>
            </a: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所决定。</a:t>
            </a:r>
            <a:endParaRPr lang="en-US" altLang="zh-CN" sz="14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6" name="TextBox 1048613"/>
          <p:cNvSpPr txBox="1"/>
          <p:nvPr/>
        </p:nvSpPr>
        <p:spPr>
          <a:xfrm>
            <a:off x="257647" y="281691"/>
            <a:ext cx="3499759"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航运价格</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市场</a:t>
            </a:r>
            <a:endParaRPr lang="zh-CN" altLang="en-US" sz="1600" b="1" dirty="0">
              <a:solidFill>
                <a:srgbClr val="004289"/>
              </a:solidFill>
              <a:ea typeface="黑体" panose="020106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srcRect l="22355" r="4149"/>
          <a:stretch>
            <a:fillRect/>
          </a:stretch>
        </p:blipFill>
        <p:spPr>
          <a:xfrm>
            <a:off x="211612" y="3495200"/>
            <a:ext cx="3279871" cy="1183367"/>
          </a:xfrm>
          <a:prstGeom prst="rect">
            <a:avLst/>
          </a:prstGeom>
        </p:spPr>
      </p:pic>
      <p:sp>
        <p:nvSpPr>
          <p:cNvPr id="6" name="文本框 5"/>
          <p:cNvSpPr txBox="1"/>
          <p:nvPr/>
        </p:nvSpPr>
        <p:spPr>
          <a:xfrm>
            <a:off x="3429746" y="3880998"/>
            <a:ext cx="994771" cy="338554"/>
          </a:xfrm>
          <a:prstGeom prst="rect">
            <a:avLst/>
          </a:prstGeom>
          <a:noFill/>
        </p:spPr>
        <p:txBody>
          <a:bodyPr wrap="square" rtlCol="0">
            <a:spAutoFit/>
          </a:bodyPr>
          <a:lstStyle/>
          <a:p>
            <a:r>
              <a:rPr lang="zh-CN" altLang="en-US" sz="1600" b="1" dirty="0">
                <a:solidFill>
                  <a:srgbClr val="92D050"/>
                </a:solidFill>
                <a:latin typeface="黑体" panose="02010609060101010101" pitchFamily="49" charset="-122"/>
                <a:ea typeface="黑体" panose="02010609060101010101" pitchFamily="49" charset="-122"/>
                <a:cs typeface="Times New Roman" panose="02020603050405020304" pitchFamily="18" charset="0"/>
                <a:sym typeface="+mn-ea"/>
              </a:rPr>
              <a:t>报废船</a:t>
            </a:r>
            <a:endParaRPr lang="zh-CN" altLang="en-US" sz="1600" dirty="0">
              <a:solidFill>
                <a:srgbClr val="92D050"/>
              </a:solidFill>
            </a:endParaRPr>
          </a:p>
        </p:txBody>
      </p:sp>
      <p:pic>
        <p:nvPicPr>
          <p:cNvPr id="10" name="图片 9"/>
          <p:cNvPicPr>
            <a:picLocks noChangeAspect="1"/>
          </p:cNvPicPr>
          <p:nvPr/>
        </p:nvPicPr>
        <p:blipFill rotWithShape="1">
          <a:blip r:embed="rId4"/>
          <a:srcRect l="9683" r="3222"/>
          <a:stretch>
            <a:fillRect/>
          </a:stretch>
        </p:blipFill>
        <p:spPr>
          <a:xfrm>
            <a:off x="211612" y="917842"/>
            <a:ext cx="3279872" cy="1180358"/>
          </a:xfrm>
          <a:prstGeom prst="rect">
            <a:avLst/>
          </a:prstGeom>
        </p:spPr>
      </p:pic>
      <p:sp>
        <p:nvSpPr>
          <p:cNvPr id="11" name="文本框 10"/>
          <p:cNvSpPr txBox="1"/>
          <p:nvPr/>
        </p:nvSpPr>
        <p:spPr>
          <a:xfrm>
            <a:off x="3419476" y="1272411"/>
            <a:ext cx="936104" cy="338554"/>
          </a:xfrm>
          <a:prstGeom prst="rect">
            <a:avLst/>
          </a:prstGeom>
          <a:noFill/>
        </p:spPr>
        <p:txBody>
          <a:bodyPr wrap="square" rtlCol="0">
            <a:spAutoFit/>
          </a:bodyPr>
          <a:lstStyle/>
          <a:p>
            <a:r>
              <a:rPr lang="zh-CN" altLang="en-US" sz="1600" b="1" dirty="0">
                <a:solidFill>
                  <a:srgbClr val="92D050"/>
                </a:solidFill>
                <a:latin typeface="黑体" panose="02010609060101010101" pitchFamily="49" charset="-122"/>
                <a:ea typeface="黑体" panose="02010609060101010101" pitchFamily="49" charset="-122"/>
                <a:cs typeface="Times New Roman" panose="02020603050405020304" pitchFamily="18" charset="0"/>
                <a:sym typeface="+mn-ea"/>
              </a:rPr>
              <a:t>新建船</a:t>
            </a:r>
            <a:endParaRPr lang="zh-CN" altLang="en-US" sz="1600" dirty="0">
              <a:solidFill>
                <a:srgbClr val="92D050"/>
              </a:solidFill>
            </a:endParaRPr>
          </a:p>
        </p:txBody>
      </p:sp>
      <p:cxnSp>
        <p:nvCxnSpPr>
          <p:cNvPr id="12" name="直接连接符 11"/>
          <p:cNvCxnSpPr/>
          <p:nvPr/>
        </p:nvCxnSpPr>
        <p:spPr>
          <a:xfrm>
            <a:off x="4675966" y="404366"/>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445375" y="2529100"/>
            <a:ext cx="994771" cy="338554"/>
          </a:xfrm>
          <a:prstGeom prst="rect">
            <a:avLst/>
          </a:prstGeom>
          <a:noFill/>
        </p:spPr>
        <p:txBody>
          <a:bodyPr wrap="square" rtlCol="0">
            <a:spAutoFit/>
          </a:bodyPr>
          <a:lstStyle/>
          <a:p>
            <a:r>
              <a:rPr lang="zh-CN" altLang="en-US" sz="1600" b="1" dirty="0">
                <a:solidFill>
                  <a:srgbClr val="92D050"/>
                </a:solidFill>
                <a:latin typeface="黑体" panose="02010609060101010101" pitchFamily="49" charset="-122"/>
                <a:ea typeface="黑体" panose="02010609060101010101" pitchFamily="49" charset="-122"/>
                <a:cs typeface="Times New Roman" panose="02020603050405020304" pitchFamily="18" charset="0"/>
                <a:sym typeface="+mn-ea"/>
              </a:rPr>
              <a:t>二手船</a:t>
            </a:r>
            <a:endParaRPr lang="zh-CN" altLang="en-US" sz="1600" dirty="0">
              <a:solidFill>
                <a:srgbClr val="92D050"/>
              </a:solidFill>
            </a:endParaRPr>
          </a:p>
        </p:txBody>
      </p:sp>
      <p:sp>
        <p:nvSpPr>
          <p:cNvPr id="16" name="文本框 1"/>
          <p:cNvSpPr txBox="1">
            <a:spLocks noChangeArrowheads="1"/>
          </p:cNvSpPr>
          <p:nvPr/>
        </p:nvSpPr>
        <p:spPr bwMode="auto">
          <a:xfrm>
            <a:off x="4283571" y="1025795"/>
            <a:ext cx="2304255" cy="3381990"/>
          </a:xfrm>
          <a:prstGeom prst="rect">
            <a:avLst/>
          </a:prstGeom>
          <a:noFill/>
          <a:ln w="9525">
            <a:noFill/>
            <a:miter lim="800000"/>
          </a:ln>
        </p:spPr>
        <p:txBody>
          <a:bodyPr wrap="square" lIns="57443" tIns="28721" rIns="57443" bIns="28721">
            <a:spAutoFit/>
          </a:bodyPr>
          <a:lstStyle/>
          <a:p>
            <a:pPr>
              <a:lnSpc>
                <a:spcPct val="150000"/>
              </a:lnSpc>
            </a:pP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左侧为船舶市场中的新造船、二手船以及报废船的历史价格序列图。可以看出新建船和报废船长期趋势保持一致，</a:t>
            </a:r>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市场行情看好时价格较高，市场行情低靡时价格较低，而二手船价格长期看来比较平稳。</a:t>
            </a:r>
            <a:endParaRPr lang="en-US" altLang="zh-CN"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endParaRPr>
          </a:p>
        </p:txBody>
      </p:sp>
      <p:cxnSp>
        <p:nvCxnSpPr>
          <p:cNvPr id="19" name="直接连接符 18"/>
          <p:cNvCxnSpPr/>
          <p:nvPr/>
        </p:nvCxnSpPr>
        <p:spPr>
          <a:xfrm flipV="1">
            <a:off x="1115219" y="2763826"/>
            <a:ext cx="12312" cy="16804"/>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rotWithShape="1">
          <a:blip r:embed="rId5"/>
          <a:srcRect l="10770" b="27643"/>
          <a:stretch>
            <a:fillRect/>
          </a:stretch>
        </p:blipFill>
        <p:spPr>
          <a:xfrm>
            <a:off x="196390" y="2161953"/>
            <a:ext cx="3295093" cy="1288145"/>
          </a:xfrm>
          <a:prstGeom prst="rect">
            <a:avLst/>
          </a:prstGeom>
        </p:spPr>
      </p:pic>
      <p:cxnSp>
        <p:nvCxnSpPr>
          <p:cNvPr id="30" name="直接连接符 29"/>
          <p:cNvCxnSpPr/>
          <p:nvPr/>
        </p:nvCxnSpPr>
        <p:spPr>
          <a:xfrm>
            <a:off x="3216183" y="1025796"/>
            <a:ext cx="0" cy="3475109"/>
          </a:xfrm>
          <a:prstGeom prst="line">
            <a:avLst/>
          </a:prstGeom>
          <a:ln>
            <a:prstDash val="lgDashDot"/>
          </a:ln>
        </p:spPr>
        <p:style>
          <a:lnRef idx="1">
            <a:schemeClr val="accent2"/>
          </a:lnRef>
          <a:fillRef idx="0">
            <a:schemeClr val="accent2"/>
          </a:fillRef>
          <a:effectRef idx="0">
            <a:schemeClr val="accent2"/>
          </a:effectRef>
          <a:fontRef idx="minor">
            <a:schemeClr val="tx1"/>
          </a:fontRef>
        </p:style>
      </p:cxnSp>
      <p:cxnSp>
        <p:nvCxnSpPr>
          <p:cNvPr id="32" name="直接连接符 31"/>
          <p:cNvCxnSpPr/>
          <p:nvPr/>
        </p:nvCxnSpPr>
        <p:spPr>
          <a:xfrm>
            <a:off x="2555379" y="1025795"/>
            <a:ext cx="0" cy="3475109"/>
          </a:xfrm>
          <a:prstGeom prst="line">
            <a:avLst/>
          </a:prstGeom>
          <a:ln>
            <a:prstDash val="lgDashDot"/>
          </a:ln>
        </p:spPr>
        <p:style>
          <a:lnRef idx="1">
            <a:schemeClr val="accent2"/>
          </a:lnRef>
          <a:fillRef idx="0">
            <a:schemeClr val="accent2"/>
          </a:fillRef>
          <a:effectRef idx="0">
            <a:schemeClr val="accent2"/>
          </a:effectRef>
          <a:fontRef idx="minor">
            <a:schemeClr val="tx1"/>
          </a:fontRef>
        </p:style>
      </p:cxnSp>
      <p:sp>
        <p:nvSpPr>
          <p:cNvPr id="17" name="TextBox 1048613"/>
          <p:cNvSpPr txBox="1"/>
          <p:nvPr/>
        </p:nvSpPr>
        <p:spPr>
          <a:xfrm>
            <a:off x="257647" y="281691"/>
            <a:ext cx="3499759"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航运价格</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市场</a:t>
            </a:r>
            <a:endParaRPr lang="zh-CN" altLang="en-US" sz="1600" b="1" dirty="0">
              <a:solidFill>
                <a:srgbClr val="004289"/>
              </a:solidFill>
              <a:ea typeface="黑体" panose="02010609060101010101" pitchFamily="49"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07943" y="764024"/>
            <a:ext cx="6264696" cy="3600400"/>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323131" y="908422"/>
            <a:ext cx="6192688" cy="1327581"/>
          </a:xfrm>
          <a:prstGeom prst="rect">
            <a:avLst/>
          </a:prstGeom>
          <a:noFill/>
          <a:ln w="9525">
            <a:noFill/>
            <a:miter lim="800000"/>
          </a:ln>
        </p:spPr>
        <p:txBody>
          <a:bodyPr wrap="square" lIns="57443" tIns="28721" rIns="57443" bIns="28721">
            <a:spAutoFit/>
          </a:bodyPr>
          <a:lstStyle/>
          <a:p>
            <a:pPr>
              <a:lnSpc>
                <a:spcPct val="125000"/>
              </a:lnSpc>
            </a:pP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当航运市场预期盈利时</a:t>
            </a:r>
            <a:r>
              <a:rPr lang="en-US" altLang="zh-CN"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(2008-2009)</a:t>
            </a:r>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二手船的价格甚至高于新造船的价格，</a:t>
            </a: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产生这种现象的原因主要是投资者不愿意等待新造油轮的建造</a:t>
            </a:r>
            <a:r>
              <a:rPr lang="en-US" altLang="zh-CN"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交货期</a:t>
            </a:r>
            <a:r>
              <a:rPr lang="en-US" altLang="zh-CN"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4-5</a:t>
            </a:r>
            <a:r>
              <a:rPr lang="zh-CN" altLang="en-US"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年</a:t>
            </a:r>
            <a:r>
              <a:rPr lang="en-US" altLang="zh-CN"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因而他们</a:t>
            </a:r>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愿意为二手船支付这段等待时期的溢价。</a:t>
            </a:r>
            <a:r>
              <a:rPr lang="zh-CN" altLang="en-US" sz="1600" b="1"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rPr>
              <a:t>而在市场萧条时，二手船的价格趋近于报废船的价格。</a:t>
            </a:r>
            <a:endParaRPr lang="en-US" altLang="zh-CN" sz="1600"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pic>
        <p:nvPicPr>
          <p:cNvPr id="5" name="图片 4"/>
          <p:cNvPicPr>
            <a:picLocks noChangeAspect="1"/>
          </p:cNvPicPr>
          <p:nvPr/>
        </p:nvPicPr>
        <p:blipFill>
          <a:blip r:embed="rId3"/>
          <a:stretch>
            <a:fillRect/>
          </a:stretch>
        </p:blipFill>
        <p:spPr>
          <a:xfrm>
            <a:off x="970681" y="2570042"/>
            <a:ext cx="4273995" cy="1322479"/>
          </a:xfrm>
          <a:prstGeom prst="rect">
            <a:avLst/>
          </a:prstGeom>
        </p:spPr>
      </p:pic>
      <p:sp>
        <p:nvSpPr>
          <p:cNvPr id="6" name="文本框 5"/>
          <p:cNvSpPr txBox="1"/>
          <p:nvPr/>
        </p:nvSpPr>
        <p:spPr>
          <a:xfrm>
            <a:off x="1131404" y="3987987"/>
            <a:ext cx="4392755" cy="369332"/>
          </a:xfrm>
          <a:prstGeom prst="rect">
            <a:avLst/>
          </a:prstGeom>
          <a:noFill/>
        </p:spPr>
        <p:txBody>
          <a:bodyPr wrap="square" rtlCol="0">
            <a:spAutoFit/>
          </a:bodyPr>
          <a:lstStyle/>
          <a:p>
            <a:r>
              <a:rPr lang="en-US" altLang="zh-CN" b="1" dirty="0">
                <a:solidFill>
                  <a:srgbClr val="92D050"/>
                </a:solidFill>
                <a:latin typeface="Times New Roman" panose="02020603050405020304" pitchFamily="18" charset="0"/>
                <a:ea typeface="黑体" panose="02010609060101010101" pitchFamily="49" charset="-122"/>
                <a:cs typeface="Times New Roman" panose="02020603050405020304" pitchFamily="18" charset="0"/>
                <a:sym typeface="+mn-ea"/>
              </a:rPr>
              <a:t>2000-2020</a:t>
            </a:r>
            <a:r>
              <a:rPr lang="zh-CN" altLang="en-US" b="1" dirty="0">
                <a:solidFill>
                  <a:srgbClr val="92D050"/>
                </a:solidFill>
                <a:latin typeface="Times New Roman" panose="02020603050405020304" pitchFamily="18" charset="0"/>
                <a:ea typeface="黑体" panose="02010609060101010101" pitchFamily="49" charset="-122"/>
                <a:cs typeface="Times New Roman" panose="02020603050405020304" pitchFamily="18" charset="0"/>
                <a:sym typeface="+mn-ea"/>
              </a:rPr>
              <a:t>年</a:t>
            </a:r>
            <a:r>
              <a:rPr lang="zh-CN" altLang="en-US" b="1" dirty="0">
                <a:solidFill>
                  <a:srgbClr val="92D050"/>
                </a:solidFill>
                <a:latin typeface="黑体" panose="02010609060101010101" pitchFamily="49" charset="-122"/>
                <a:ea typeface="黑体" panose="02010609060101010101" pitchFamily="49" charset="-122"/>
                <a:cs typeface="Times New Roman" panose="02020603050405020304" pitchFamily="18" charset="0"/>
                <a:sym typeface="+mn-ea"/>
              </a:rPr>
              <a:t>巴拿马船型的三个市场价格</a:t>
            </a:r>
            <a:endParaRPr lang="zh-CN" altLang="en-US" dirty="0">
              <a:solidFill>
                <a:srgbClr val="92D050"/>
              </a:solidFill>
            </a:endParaRPr>
          </a:p>
        </p:txBody>
      </p:sp>
      <p:cxnSp>
        <p:nvCxnSpPr>
          <p:cNvPr id="9" name="直接连接符 8"/>
          <p:cNvCxnSpPr/>
          <p:nvPr/>
        </p:nvCxnSpPr>
        <p:spPr>
          <a:xfrm>
            <a:off x="2483371" y="2713085"/>
            <a:ext cx="0" cy="864096"/>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1" name="文本框 10"/>
          <p:cNvSpPr txBox="1"/>
          <p:nvPr/>
        </p:nvSpPr>
        <p:spPr>
          <a:xfrm>
            <a:off x="5363691" y="2636614"/>
            <a:ext cx="720080" cy="276999"/>
          </a:xfrm>
          <a:prstGeom prst="rect">
            <a:avLst/>
          </a:prstGeom>
          <a:noFill/>
        </p:spPr>
        <p:txBody>
          <a:bodyPr wrap="square" rtlCol="0">
            <a:spAutoFit/>
          </a:bodyPr>
          <a:lstStyle/>
          <a:p>
            <a:r>
              <a:rPr lang="zh-CN" altLang="en-US" sz="1200" dirty="0">
                <a:solidFill>
                  <a:srgbClr val="C00000"/>
                </a:solidFill>
              </a:rPr>
              <a:t>新船</a:t>
            </a:r>
          </a:p>
        </p:txBody>
      </p:sp>
      <p:sp>
        <p:nvSpPr>
          <p:cNvPr id="13" name="文本框 12"/>
          <p:cNvSpPr txBox="1"/>
          <p:nvPr/>
        </p:nvSpPr>
        <p:spPr>
          <a:xfrm>
            <a:off x="5455327" y="2913614"/>
            <a:ext cx="844468" cy="276999"/>
          </a:xfrm>
          <a:prstGeom prst="rect">
            <a:avLst/>
          </a:prstGeom>
          <a:noFill/>
        </p:spPr>
        <p:txBody>
          <a:bodyPr wrap="square" rtlCol="0">
            <a:spAutoFit/>
          </a:bodyPr>
          <a:lstStyle/>
          <a:p>
            <a:r>
              <a:rPr lang="zh-CN" altLang="en-US" sz="1200" dirty="0">
                <a:solidFill>
                  <a:schemeClr val="bg1">
                    <a:lumMod val="50000"/>
                  </a:schemeClr>
                </a:solidFill>
              </a:rPr>
              <a:t>二手船</a:t>
            </a:r>
          </a:p>
        </p:txBody>
      </p:sp>
      <p:sp>
        <p:nvSpPr>
          <p:cNvPr id="14" name="文本框 13"/>
          <p:cNvSpPr txBox="1"/>
          <p:nvPr/>
        </p:nvSpPr>
        <p:spPr>
          <a:xfrm>
            <a:off x="5555922" y="3184746"/>
            <a:ext cx="720080" cy="276999"/>
          </a:xfrm>
          <a:prstGeom prst="rect">
            <a:avLst/>
          </a:prstGeom>
          <a:noFill/>
        </p:spPr>
        <p:txBody>
          <a:bodyPr wrap="square" rtlCol="0">
            <a:spAutoFit/>
          </a:bodyPr>
          <a:lstStyle/>
          <a:p>
            <a:r>
              <a:rPr lang="zh-CN" altLang="en-US" sz="1200" dirty="0">
                <a:solidFill>
                  <a:srgbClr val="00B0F0"/>
                </a:solidFill>
              </a:rPr>
              <a:t>报废船</a:t>
            </a:r>
          </a:p>
        </p:txBody>
      </p:sp>
      <p:cxnSp>
        <p:nvCxnSpPr>
          <p:cNvPr id="17" name="直接箭头连接符 16"/>
          <p:cNvCxnSpPr/>
          <p:nvPr/>
        </p:nvCxnSpPr>
        <p:spPr>
          <a:xfrm flipV="1">
            <a:off x="5075659" y="2897111"/>
            <a:ext cx="366063" cy="28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5124453" y="3099789"/>
            <a:ext cx="353873" cy="250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14" idx="1"/>
          </p:cNvCxnSpPr>
          <p:nvPr/>
        </p:nvCxnSpPr>
        <p:spPr>
          <a:xfrm flipV="1">
            <a:off x="5256120" y="3323246"/>
            <a:ext cx="299802" cy="53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427587" y="2703819"/>
            <a:ext cx="0" cy="864096"/>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5" name="TextBox 1048613"/>
          <p:cNvSpPr txBox="1"/>
          <p:nvPr/>
        </p:nvSpPr>
        <p:spPr>
          <a:xfrm>
            <a:off x="257647" y="281691"/>
            <a:ext cx="3499759"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航运价格</a:t>
            </a:r>
            <a:r>
              <a:rPr lang="zh-CN" altLang="en-US" sz="1600" b="1" dirty="0" smtClean="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市场</a:t>
            </a:r>
            <a:endParaRPr lang="zh-CN" altLang="en-US" sz="1600" b="1" dirty="0">
              <a:solidFill>
                <a:srgbClr val="004289"/>
              </a:solidFill>
              <a:ea typeface="黑体" panose="020106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图片1.jpg"/>
          <p:cNvPicPr>
            <a:picLocks noChangeAspect="1" noChangeArrowheads="1"/>
          </p:cNvPicPr>
          <p:nvPr/>
        </p:nvPicPr>
        <p:blipFill>
          <a:blip r:embed="rId3" cstate="print"/>
          <a:srcRect/>
          <a:stretch>
            <a:fillRect/>
          </a:stretch>
        </p:blipFill>
        <p:spPr bwMode="auto">
          <a:xfrm>
            <a:off x="0" y="891"/>
            <a:ext cx="6840139" cy="5128322"/>
          </a:xfrm>
          <a:prstGeom prst="rect">
            <a:avLst/>
          </a:prstGeom>
          <a:noFill/>
        </p:spPr>
      </p:pic>
      <p:sp>
        <p:nvSpPr>
          <p:cNvPr id="3" name="文本框 2"/>
          <p:cNvSpPr txBox="1"/>
          <p:nvPr/>
        </p:nvSpPr>
        <p:spPr>
          <a:xfrm>
            <a:off x="1043717" y="807561"/>
            <a:ext cx="4752528" cy="460375"/>
          </a:xfrm>
          <a:prstGeom prst="rect">
            <a:avLst/>
          </a:prstGeom>
          <a:noFill/>
        </p:spPr>
        <p:txBody>
          <a:bodyPr wrap="square" rtlCol="0">
            <a:spAutoFit/>
          </a:bodyPr>
          <a:lstStyle/>
          <a:p>
            <a:r>
              <a:rPr lang="en-US" altLang="zh-CN" sz="2400" b="1" dirty="0" smtClean="0">
                <a:solidFill>
                  <a:schemeClr val="accent3">
                    <a:lumMod val="95000"/>
                  </a:schemeClr>
                </a:solidFill>
                <a:latin typeface="Times New Roman" panose="02020603050405020304" pitchFamily="18" charset="0"/>
                <a:cs typeface="Times New Roman" panose="02020603050405020304" pitchFamily="18" charset="0"/>
              </a:rPr>
              <a:t>1.5 </a:t>
            </a:r>
            <a:r>
              <a:rPr lang="zh-CN" altLang="en-US" sz="2400" b="1" dirty="0" smtClean="0">
                <a:solidFill>
                  <a:schemeClr val="accent3">
                    <a:lumMod val="95000"/>
                  </a:schemeClr>
                </a:solidFill>
                <a:latin typeface="Times New Roman" panose="02020603050405020304" pitchFamily="18" charset="0"/>
                <a:cs typeface="Times New Roman" panose="02020603050405020304" pitchFamily="18" charset="0"/>
              </a:rPr>
              <a:t>国际港航企业</a:t>
            </a:r>
            <a:endParaRPr lang="zh-CN" altLang="en-US" sz="2400" b="1" dirty="0">
              <a:solidFill>
                <a:schemeClr val="accent3">
                  <a:lumMod val="95000"/>
                </a:schemeClr>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1403350" y="2571115"/>
            <a:ext cx="3456285" cy="2516073"/>
          </a:xfrm>
          <a:prstGeom prst="rect">
            <a:avLst/>
          </a:prstGeom>
          <a:noFill/>
        </p:spPr>
        <p:txBody>
          <a:bodyPr wrap="square" rtlCol="0">
            <a:spAutoFit/>
          </a:bodyPr>
          <a:lstStyle/>
          <a:p>
            <a:pPr>
              <a:lnSpc>
                <a:spcPts val="2700"/>
              </a:lnSpc>
            </a:pPr>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 1.5.1 </a:t>
            </a: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国际航运企业概述</a:t>
            </a:r>
          </a:p>
          <a:p>
            <a:pPr>
              <a:lnSpc>
                <a:spcPts val="2700"/>
              </a:lnSpc>
            </a:pPr>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 1.5.2 </a:t>
            </a: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国际航运企业分类</a:t>
            </a:r>
          </a:p>
          <a:p>
            <a:pPr>
              <a:lnSpc>
                <a:spcPts val="2700"/>
              </a:lnSpc>
            </a:pP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1.5</a:t>
            </a: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.3 国际航运企业的组织形式</a:t>
            </a:r>
            <a:endPar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700"/>
              </a:lnSpc>
              <a:defRPr/>
            </a:pPr>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 1.5.4 </a:t>
            </a: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航运企业的设立</a:t>
            </a:r>
          </a:p>
          <a:p>
            <a:pPr>
              <a:lnSpc>
                <a:spcPts val="2700"/>
              </a:lnSpc>
            </a:pPr>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 1.5.5 </a:t>
            </a: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两种典型</a:t>
            </a:r>
            <a:r>
              <a:rPr lang="en-US" altLang="zh-CN" sz="1600" b="1" dirty="0" err="1">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rPr>
              <a:t>企业</a:t>
            </a:r>
            <a:endPar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a:lnSpc>
                <a:spcPts val="2700"/>
              </a:lnSpc>
            </a:pPr>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hlinkClick r:id="rId4" action="ppaction://hlinksldjump"/>
              </a:rPr>
              <a:t> 1.5.6 </a:t>
            </a: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hlinkClick r:id="rId4" action="ppaction://hlinksldjump"/>
              </a:rPr>
              <a:t>十大</a:t>
            </a:r>
            <a:r>
              <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hlinkClick r:id="rId4" action="ppaction://hlinksldjump"/>
              </a:rPr>
              <a:t>国际航运</a:t>
            </a:r>
            <a:r>
              <a:rPr lang="zh-CN" altLang="en-US" sz="1600" b="1" dirty="0" smtClean="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hlinkClick r:id="rId4" action="ppaction://hlinksldjump"/>
              </a:rPr>
              <a:t>企业</a:t>
            </a:r>
            <a:endParaRPr lang="en-US" altLang="zh-CN" sz="1600" b="1" dirty="0" smtClean="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a:lnSpc>
                <a:spcPts val="2700"/>
              </a:lnSpc>
            </a:pPr>
            <a:r>
              <a:rPr lang="en-US" altLang="zh-CN"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en-US" altLang="zh-CN" sz="1600" b="1" dirty="0" smtClean="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hlinkClick r:id="rId5" action="ppaction://hlinksldjump"/>
              </a:rPr>
              <a:t>1.5.7 </a:t>
            </a:r>
            <a:r>
              <a:rPr lang="zh-CN" altLang="en-US" sz="1600" b="1" dirty="0" smtClean="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sym typeface="+mn-ea"/>
                <a:hlinkClick r:id="rId5" action="ppaction://hlinksldjump"/>
              </a:rPr>
              <a:t>港口企业</a:t>
            </a:r>
            <a:endParaRPr lang="zh-CN" altLang="en-US" sz="1600" b="1" dirty="0">
              <a:solidFill>
                <a:schemeClr val="accent3">
                  <a:lumMod val="9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70667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zh-CN" altLang="en-US" sz="1600" b="1" dirty="0">
                <a:solidFill>
                  <a:srgbClr val="004289"/>
                </a:solidFill>
                <a:ea typeface="黑体" panose="02010609060101010101" pitchFamily="49" charset="-122"/>
                <a:cs typeface="Arial" panose="020B0604020202020204" pitchFamily="34" charset="0"/>
              </a:rPr>
              <a:t>引言</a:t>
            </a:r>
          </a:p>
        </p:txBody>
      </p:sp>
      <p:sp>
        <p:nvSpPr>
          <p:cNvPr id="7" name="矩形: 圆角 7"/>
          <p:cNvSpPr/>
          <p:nvPr/>
        </p:nvSpPr>
        <p:spPr>
          <a:xfrm>
            <a:off x="207645" y="763905"/>
            <a:ext cx="6264910" cy="3700780"/>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31166" y="863600"/>
            <a:ext cx="2844293" cy="3803067"/>
          </a:xfrm>
          <a:prstGeom prst="rect">
            <a:avLst/>
          </a:prstGeom>
          <a:noFill/>
          <a:ln w="9525">
            <a:noFill/>
            <a:miter lim="800000"/>
          </a:ln>
        </p:spPr>
        <p:txBody>
          <a:bodyPr wrap="square" lIns="57443" tIns="28721" rIns="57443" bIns="28721">
            <a:spAutoFit/>
          </a:bodyPr>
          <a:lstStyle/>
          <a:p>
            <a:pPr marL="285750" indent="-285750">
              <a:lnSpc>
                <a:spcPct val="125000"/>
              </a:lnSpc>
              <a:spcBef>
                <a:spcPts val="0"/>
              </a:spcBef>
              <a:spcAft>
                <a:spcPts val="0"/>
              </a:spcAf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在经济一体化的前提下，国际间的贸易也在一定程度上影响着国与国之间经济发展的趋势和方向。同时决定一个国家经济的强弱，在于其进出口贸易规模的大小。</a:t>
            </a:r>
            <a:endPar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285750" indent="-285750">
              <a:lnSpc>
                <a:spcPct val="125000"/>
              </a:lnSpc>
              <a:spcBef>
                <a:spcPts val="0"/>
              </a:spcBef>
              <a:spcAft>
                <a:spcPts val="0"/>
              </a:spcAft>
              <a:buFont typeface="Arial" panose="020B0604020202020204" pitchFamily="34" charset="0"/>
              <a:buChar char="•"/>
            </a:pP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而</a:t>
            </a:r>
            <a:r>
              <a:rPr lang="zh-CN" altLang="en-US" sz="1400" b="1" dirty="0">
                <a:solidFill>
                  <a:srgbClr val="1F4E79"/>
                </a:solidFill>
                <a:latin typeface="Times New Roman" panose="02020603050405020304" pitchFamily="18" charset="0"/>
                <a:ea typeface="黑体" panose="02010609060101010101" pitchFamily="49" charset="-122"/>
                <a:cs typeface="Times New Roman" panose="02020603050405020304" pitchFamily="18" charset="0"/>
                <a:sym typeface="+mn-ea"/>
              </a:rPr>
              <a:t>国际航运</a:t>
            </a:r>
            <a:r>
              <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作为国际贸易的衍生品，与世界经济和国际贸易有着不可分割的紧密联系，也是国际市场的重要组成部分。在贸易的发展驱动下，逐渐的与贸易相互依存前进。也可以说没有贸易，就没有航运。 </a:t>
            </a:r>
          </a:p>
          <a:p>
            <a:pPr marL="285750" indent="-285750">
              <a:lnSpc>
                <a:spcPct val="125000"/>
              </a:lnSpc>
              <a:spcBef>
                <a:spcPts val="0"/>
              </a:spcBef>
              <a:spcAft>
                <a:spcPts val="0"/>
              </a:spcAft>
              <a:buFont typeface="Arial" panose="020B0604020202020204" pitchFamily="34" charset="0"/>
              <a:buChar char="•"/>
            </a:pPr>
            <a:endPar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28" name="Picture 4">
            <a:extLst>
              <a:ext uri="{FF2B5EF4-FFF2-40B4-BE49-F238E27FC236}">
                <a16:creationId xmlns:a16="http://schemas.microsoft.com/office/drawing/2014/main" xmlns="" id="{64ED823E-4C4B-458E-BE2C-D14E04C076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1406" y="1628502"/>
            <a:ext cx="3053080" cy="1725654"/>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xmlns="" id="{8398E23A-8B67-41C1-A0C2-72D5230371ED}"/>
              </a:ext>
            </a:extLst>
          </p:cNvPr>
          <p:cNvPicPr>
            <a:picLocks noChangeAspect="1"/>
          </p:cNvPicPr>
          <p:nvPr/>
        </p:nvPicPr>
        <p:blipFill>
          <a:blip r:embed="rId4"/>
          <a:stretch>
            <a:fillRect/>
          </a:stretch>
        </p:blipFill>
        <p:spPr>
          <a:xfrm>
            <a:off x="3293889" y="1552103"/>
            <a:ext cx="3202214" cy="1878451"/>
          </a:xfrm>
          <a:prstGeom prst="rect">
            <a:avLst/>
          </a:prstGeom>
        </p:spPr>
      </p:pic>
    </p:spTree>
    <p:extLst>
      <p:ext uri="{BB962C8B-B14F-4D97-AF65-F5344CB8AC3E}">
        <p14:creationId xmlns:p14="http://schemas.microsoft.com/office/powerpoint/2010/main" val="26977772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zh-CN" altLang="en-US" sz="1600" b="1" dirty="0">
                <a:solidFill>
                  <a:srgbClr val="004289"/>
                </a:solidFill>
                <a:ea typeface="黑体" panose="02010609060101010101" pitchFamily="49" charset="-122"/>
                <a:cs typeface="Arial" panose="020B0604020202020204" pitchFamily="34" charset="0"/>
              </a:rPr>
              <a:t>引言</a:t>
            </a:r>
          </a:p>
        </p:txBody>
      </p:sp>
      <p:sp>
        <p:nvSpPr>
          <p:cNvPr id="7" name="矩形: 圆角 7"/>
          <p:cNvSpPr/>
          <p:nvPr/>
        </p:nvSpPr>
        <p:spPr>
          <a:xfrm>
            <a:off x="207645" y="763905"/>
            <a:ext cx="6264910" cy="3700780"/>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31165" y="863600"/>
            <a:ext cx="5818505" cy="2450389"/>
          </a:xfrm>
          <a:prstGeom prst="rect">
            <a:avLst/>
          </a:prstGeom>
          <a:noFill/>
          <a:ln w="9525">
            <a:noFill/>
            <a:miter lim="800000"/>
          </a:ln>
        </p:spPr>
        <p:txBody>
          <a:bodyPr wrap="square" lIns="57443" tIns="28721" rIns="57443" bIns="28721">
            <a:spAutoFit/>
          </a:bodyPr>
          <a:lstStyle/>
          <a:p>
            <a:pPr marL="285750" indent="-285750">
              <a:lnSpc>
                <a:spcPct val="125000"/>
              </a:lnSpc>
              <a:spcBef>
                <a:spcPts val="0"/>
              </a:spcBef>
              <a:spcAft>
                <a:spcPts val="0"/>
              </a:spcAft>
              <a:buFont typeface="Arial" panose="020B0604020202020204" pitchFamily="34" charset="0"/>
              <a:buChar char="•"/>
            </a:pPr>
            <a:endParaRPr lang="zh-CN" altLang="en-US"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25000"/>
              </a:lnSpc>
              <a:spcBef>
                <a:spcPts val="0"/>
              </a:spcBef>
              <a:spcAft>
                <a:spcPts val="0"/>
              </a:spcAft>
              <a:buFont typeface="Arial" panose="020B0604020202020204" pitchFamily="34" charset="0"/>
              <a:buChar char="•"/>
            </a:pPr>
            <a:r>
              <a:rPr lang="zh-CN" altLang="en-US"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自古至今，航运都是完成国际贸易往来最好的交通手段，因为船舶运输具有历史悠久、运量大、运价低、运输范围广、运输距离灵活、适货性强，运输技术和运输过程完善发达、国际合作最为密切等优点。</a:t>
            </a:r>
            <a:endParaRPr lang="en-US" altLang="zh-CN"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285750" indent="-285750">
              <a:lnSpc>
                <a:spcPct val="125000"/>
              </a:lnSpc>
              <a:spcBef>
                <a:spcPts val="0"/>
              </a:spcBef>
              <a:spcAft>
                <a:spcPts val="0"/>
              </a:spcAft>
              <a:buFont typeface="Arial" panose="020B0604020202020204" pitchFamily="34" charset="0"/>
              <a:buChar char="•"/>
            </a:pPr>
            <a:r>
              <a:rPr lang="zh-CN" altLang="en-US"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在当前，全世界仍有</a:t>
            </a:r>
            <a:r>
              <a:rPr lang="en-US" altLang="zh-CN"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70%</a:t>
            </a:r>
            <a:r>
              <a:rPr lang="zh-CN" altLang="en-US"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以上的国际贸易是用船舶来运输的。其中，集装箱运输占总货值的</a:t>
            </a:r>
            <a:r>
              <a:rPr lang="en-US" altLang="zh-CN"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70%</a:t>
            </a:r>
            <a:r>
              <a:rPr lang="zh-CN" altLang="en-US"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左右，散货船运输占总货量的</a:t>
            </a:r>
            <a:r>
              <a:rPr lang="en-US" altLang="zh-CN"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70%</a:t>
            </a:r>
            <a:r>
              <a:rPr lang="zh-CN" altLang="en-US"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左右，这也是航运上所谓的三个</a:t>
            </a:r>
            <a:r>
              <a:rPr lang="en-US" altLang="zh-CN"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70%</a:t>
            </a:r>
            <a:r>
              <a:rPr lang="zh-CN" altLang="en-US" sz="16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a:t>
            </a:r>
          </a:p>
        </p:txBody>
      </p:sp>
      <p:pic>
        <p:nvPicPr>
          <p:cNvPr id="1026" name="Picture 2">
            <a:extLst>
              <a:ext uri="{FF2B5EF4-FFF2-40B4-BE49-F238E27FC236}">
                <a16:creationId xmlns:a16="http://schemas.microsoft.com/office/drawing/2014/main" xmlns="" id="{BA361809-A098-4878-943C-832ADB52AD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5539" y="3420688"/>
            <a:ext cx="1872208" cy="1069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885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87020" y="995045"/>
            <a:ext cx="6264910" cy="3297753"/>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48945" y="1151255"/>
            <a:ext cx="5941695" cy="2796638"/>
          </a:xfrm>
          <a:prstGeom prst="rect">
            <a:avLst/>
          </a:prstGeom>
          <a:noFill/>
          <a:ln w="9525">
            <a:noFill/>
            <a:miter lim="800000"/>
          </a:ln>
        </p:spPr>
        <p:txBody>
          <a:bodyPr wrap="square" lIns="57443" tIns="28721" rIns="57443" bIns="28721">
            <a:spAutoFit/>
          </a:bodyPr>
          <a:lstStyle/>
          <a:p>
            <a:pPr defTabSz="1222375" fontAlgn="base" latinLnBrk="1">
              <a:lnSpc>
                <a:spcPct val="125000"/>
              </a:lnSpc>
              <a:spcBef>
                <a:spcPts val="0"/>
              </a:spcBef>
              <a:spcAft>
                <a:spcPts val="0"/>
              </a:spcAft>
            </a:pP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国际航运企业</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，一般是指以直接从事客货国际水上运输，实现货物空间位移为主要业务的独立经济体。</a:t>
            </a:r>
            <a:endPar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defTabSz="1222375" fontAlgn="base" latinLnBrk="1">
              <a:lnSpc>
                <a:spcPct val="125000"/>
              </a:lnSpc>
              <a:spcBef>
                <a:spcPts val="0"/>
              </a:spcBef>
              <a:spcAft>
                <a:spcPts val="0"/>
              </a:spcAft>
            </a:pP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狭义上的国际航运企业</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，指从事本国港口与外国港口之间或完全从事外国港口之间营业性的货物和旅客水上运输，以实现客货空间位移为主要业务，并使用常规运输票据结算运费的独立经济体。</a:t>
            </a:r>
            <a:endPar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defTabSz="1222375" fontAlgn="base" latinLnBrk="1">
              <a:lnSpc>
                <a:spcPct val="125000"/>
              </a:lnSpc>
              <a:spcBef>
                <a:spcPts val="0"/>
              </a:spcBef>
              <a:spcAft>
                <a:spcPts val="0"/>
              </a:spcAft>
            </a:pP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广义上的国际航运企业</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，其业务包括的范围更广泛，除了直接国际水上运输业务的国际航运企业外，还包括国际货运代理业务，国际船舶代理业务，国际船舶理货企业和港口货物装卸、仓储企业等相关水路运输服务企业。</a:t>
            </a:r>
            <a:endParaRPr lang="en-US" altLang="zh-CN" sz="1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5" name="TextBox 1048613">
            <a:extLst>
              <a:ext uri="{FF2B5EF4-FFF2-40B4-BE49-F238E27FC236}">
                <a16:creationId xmlns:a16="http://schemas.microsoft.com/office/drawing/2014/main" xmlns="" id="{02FC73FE-CBF4-46AE-97C8-D1202F12F112}"/>
              </a:ext>
            </a:extLst>
          </p:cNvPr>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1.5.1 </a:t>
            </a:r>
            <a:r>
              <a:rPr lang="en-US" altLang="zh-CN" sz="1600" b="1" dirty="0" err="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企业概念</a:t>
            </a:r>
          </a:p>
        </p:txBody>
      </p:sp>
    </p:spTree>
    <p:extLst>
      <p:ext uri="{BB962C8B-B14F-4D97-AF65-F5344CB8AC3E}">
        <p14:creationId xmlns:p14="http://schemas.microsoft.com/office/powerpoint/2010/main" val="27567324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57810" y="1114816"/>
            <a:ext cx="6264910" cy="3523426"/>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93077" y="1169467"/>
            <a:ext cx="5941695" cy="3505100"/>
          </a:xfrm>
          <a:prstGeom prst="rect">
            <a:avLst/>
          </a:prstGeom>
          <a:noFill/>
          <a:ln w="9525">
            <a:noFill/>
            <a:miter lim="800000"/>
          </a:ln>
        </p:spPr>
        <p:txBody>
          <a:bodyPr wrap="square" lIns="57443" tIns="28721" rIns="57443" bIns="28721">
            <a:spAutoFit/>
          </a:bodyPr>
          <a:lstStyle/>
          <a:p>
            <a:pPr marL="285750" indent="-285750">
              <a:buFont typeface="Wingdings" pitchFamily="2" charset="2"/>
              <a:buChar char="Ø"/>
            </a:pPr>
            <a:r>
              <a:rPr lang="zh-CN"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托运人、收货人</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货主、进出口商</a:t>
            </a:r>
          </a:p>
          <a:p>
            <a:pPr marL="285750" indent="-285750">
              <a:buFont typeface="Wingdings" pitchFamily="2" charset="2"/>
              <a:buChar char="Ø"/>
            </a:pPr>
            <a:r>
              <a:rPr lang="zh-CN"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承运人</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运</a:t>
            </a:r>
            <a:r>
              <a:rPr lang="zh-CN" altLang="zh-CN" sz="1600" b="1" dirty="0">
                <a:solidFill>
                  <a:srgbClr val="1F4E79"/>
                </a:solidFill>
                <a:latin typeface="Times New Roman" panose="02020603050405020304" pitchFamily="18" charset="0"/>
                <a:ea typeface="黑体" panose="02010609060101010101" pitchFamily="49" charset="-122"/>
                <a:cs typeface="Times New Roman" panose="02020603050405020304" pitchFamily="18" charset="0"/>
              </a:rPr>
              <a:t>输</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服务的提供方和服务方</a:t>
            </a:r>
          </a:p>
          <a:p>
            <a:r>
              <a:rPr lang="zh-CN" altLang="zh-CN" sz="16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无</a:t>
            </a:r>
            <a:r>
              <a:rPr lang="zh-CN"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船承运人</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：不经营船舶的</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承运人，</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 non-vessel operating carrier, NVOC</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，不是船东，不拥有</a:t>
            </a:r>
            <a:r>
              <a:rPr lang="zh-CN"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船舶</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r>
              <a:rPr lang="zh-CN"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实际承运人</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 performing </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carrier</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指</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接受承运人委托，从事货物运输或者部分货物运输的人，包括接受转委托从事此项运输的其他人，即为除承运人之外的实际从事全部或部分货物运输之人</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r>
              <a:rPr lang="zh-CN"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合同</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承运人</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 contract </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carrier</a:t>
            </a:r>
          </a:p>
          <a:p>
            <a:endPar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itchFamily="2" charset="2"/>
              <a:buChar char="Ø"/>
            </a:pP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举例：</a:t>
            </a:r>
            <a:endPar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itchFamily="2" charset="2"/>
              <a:buChar char="Ø"/>
            </a:pP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西安</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汉堡 </a:t>
            </a:r>
          </a:p>
          <a:p>
            <a:pPr marL="285750" indent="-285750">
              <a:buFont typeface="Wingdings" pitchFamily="2" charset="2"/>
              <a:buChar char="Ø"/>
            </a:pP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中国出口商</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托运人</a:t>
            </a:r>
            <a:endPar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itchFamily="2" charset="2"/>
              <a:buChar char="Ø"/>
            </a:pP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德国进口商→收货人</a:t>
            </a:r>
            <a:endPar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itchFamily="2" charset="2"/>
              <a:buChar char="Ø"/>
            </a:pP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具体路线：</a:t>
            </a:r>
            <a:r>
              <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西安到天津到汉堡，中铁集运，中远</a:t>
            </a:r>
            <a:r>
              <a:rPr lang="zh-CN"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海运</a:t>
            </a:r>
            <a:endParaRPr lang="zh-CN"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363220" y="662940"/>
            <a:ext cx="2540000" cy="438582"/>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航运运输主要关系</a:t>
            </a:r>
          </a:p>
        </p:txBody>
      </p:sp>
      <p:sp>
        <p:nvSpPr>
          <p:cNvPr id="6"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1.5.1 </a:t>
            </a:r>
            <a:r>
              <a:rPr lang="en-US" altLang="zh-CN" sz="1600" b="1" dirty="0" err="1">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企业概念</a:t>
            </a:r>
          </a:p>
        </p:txBody>
      </p:sp>
    </p:spTree>
    <p:extLst>
      <p:ext uri="{BB962C8B-B14F-4D97-AF65-F5344CB8AC3E}">
        <p14:creationId xmlns:p14="http://schemas.microsoft.com/office/powerpoint/2010/main" val="13901799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7"/>
          <p:cNvSpPr/>
          <p:nvPr/>
        </p:nvSpPr>
        <p:spPr>
          <a:xfrm>
            <a:off x="257810" y="1114816"/>
            <a:ext cx="6264910" cy="3523426"/>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8" name="文本框 1"/>
          <p:cNvSpPr txBox="1">
            <a:spLocks noChangeArrowheads="1"/>
          </p:cNvSpPr>
          <p:nvPr/>
        </p:nvSpPr>
        <p:spPr bwMode="auto">
          <a:xfrm>
            <a:off x="483065" y="1196454"/>
            <a:ext cx="5941695" cy="3464513"/>
          </a:xfrm>
          <a:prstGeom prst="rect">
            <a:avLst/>
          </a:prstGeom>
          <a:noFill/>
          <a:ln w="9525">
            <a:noFill/>
            <a:miter lim="800000"/>
          </a:ln>
        </p:spPr>
        <p:txBody>
          <a:bodyPr wrap="square" lIns="57443" tIns="28721" rIns="57443" bIns="28721">
            <a:spAutoFit/>
          </a:bodyPr>
          <a:lstStyle/>
          <a:p>
            <a:pPr marL="285750" indent="-285750">
              <a:lnSpc>
                <a:spcPct val="140000"/>
              </a:lnSpc>
              <a:buFont typeface="Wingdings" pitchFamily="2" charset="2"/>
              <a:buChar char="Ø"/>
            </a:pP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在</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转船运输中，与第一个托运人订立运输合同的承运人，再将货物委托二程船公司运输时，就第一个托运人而言，二程船公司就是实际承运人；而单就二程运输而言，二程船是承运人，委托其运输的是托运人</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40000"/>
              </a:lnSpc>
              <a:buFont typeface="Wingdings" pitchFamily="2" charset="2"/>
              <a:buChar char="Ø"/>
            </a:pP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实际承运人</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主要出现在下述情况中</a:t>
            </a:r>
            <a:r>
              <a:rPr lang="zh-CN" altLang="en-US" sz="14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40000"/>
              </a:lnSpc>
              <a:buFont typeface="Wingdings" pitchFamily="2" charset="2"/>
              <a:buChar char="Ø"/>
            </a:pP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在直达运输下</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由于意外而安排转船时</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转船运输人为实际承运人</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p>
          <a:p>
            <a:pPr marL="285750" indent="-285750">
              <a:lnSpc>
                <a:spcPct val="140000"/>
              </a:lnSpc>
              <a:buFont typeface="Wingdings" pitchFamily="2" charset="2"/>
              <a:buChar char="Ø"/>
            </a:pP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在租船运输中</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如承租人与托运人订立海上运输合同</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则出租人即为实际承运人</a:t>
            </a: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p>
          <a:p>
            <a:pPr marL="285750" indent="-285750">
              <a:lnSpc>
                <a:spcPct val="140000"/>
              </a:lnSpc>
              <a:buFont typeface="Wingdings" pitchFamily="2" charset="2"/>
              <a:buChar char="Ø"/>
            </a:pPr>
            <a:r>
              <a:rPr lang="en-US" altLang="zh-CN"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在联运的情况下</a:t>
            </a:r>
            <a:r>
              <a:rPr lang="en-US" altLang="zh-CN"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二程船的承运人为实际承运人</a:t>
            </a:r>
            <a:r>
              <a:rPr lang="zh-CN" altLang="en-US" sz="1600" b="1" dirty="0" smtClean="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b="1"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2" name="文本框 1"/>
          <p:cNvSpPr txBox="1"/>
          <p:nvPr/>
        </p:nvSpPr>
        <p:spPr>
          <a:xfrm>
            <a:off x="363220" y="662940"/>
            <a:ext cx="2540000" cy="438582"/>
          </a:xfrm>
          <a:prstGeom prst="rect">
            <a:avLst/>
          </a:prstGeom>
          <a:noFill/>
        </p:spPr>
        <p:txBody>
          <a:bodyPr wrap="square" rtlCol="0" anchor="t">
            <a:spAutoFit/>
          </a:bodyPr>
          <a:lstStyle/>
          <a:p>
            <a:pPr defTabSz="1222375" fontAlgn="base" latinLnBrk="1">
              <a:lnSpc>
                <a:spcPct val="125000"/>
              </a:lnSpc>
              <a:spcBef>
                <a:spcPts val="0"/>
              </a:spcBef>
              <a:spcAft>
                <a:spcPts val="0"/>
              </a:spcAft>
              <a:buFont typeface="Arial" panose="020B0604020202020204" pitchFamily="34" charset="0"/>
            </a:pPr>
            <a:r>
              <a:rPr lang="zh-CN" altLang="en-US" b="1" dirty="0" smtClean="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航运运输主要关系</a:t>
            </a:r>
            <a:endParaRPr lang="zh-CN" altLang="en-US" b="1" dirty="0">
              <a:gradFill>
                <a:gsLst>
                  <a:gs pos="0">
                    <a:srgbClr val="E30000"/>
                  </a:gs>
                  <a:gs pos="100000">
                    <a:srgbClr val="76030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6"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典型</a:t>
            </a: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国际航运</a:t>
            </a:r>
            <a:r>
              <a:rPr lang="zh-CN" altLang="en-US" sz="1600" b="1" dirty="0">
                <a:solidFill>
                  <a:srgbClr val="004289"/>
                </a:solidFill>
                <a:ea typeface="黑体" panose="02010609060101010101" pitchFamily="49" charset="-122"/>
                <a:cs typeface="Arial" panose="020B0604020202020204" pitchFamily="34" charset="0"/>
              </a:rPr>
              <a:t>企业</a:t>
            </a:r>
          </a:p>
        </p:txBody>
      </p:sp>
    </p:spTree>
    <p:extLst>
      <p:ext uri="{BB962C8B-B14F-4D97-AF65-F5344CB8AC3E}">
        <p14:creationId xmlns:p14="http://schemas.microsoft.com/office/powerpoint/2010/main" val="29746408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048613"/>
          <p:cNvSpPr txBox="1"/>
          <p:nvPr/>
        </p:nvSpPr>
        <p:spPr>
          <a:xfrm>
            <a:off x="257810" y="281940"/>
            <a:ext cx="3206115" cy="313055"/>
          </a:xfrm>
          <a:prstGeom prst="rect">
            <a:avLst/>
          </a:prstGeom>
          <a:noFill/>
          <a:ln>
            <a:noFill/>
          </a:ln>
        </p:spPr>
        <p:txBody>
          <a:bodyPr vert="horz" wrap="square" lIns="68390" tIns="34195" rIns="68390" bIns="34195"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Arial" panose="020B0604020202020204" pitchFamily="34" charset="0"/>
                <a:ea typeface="宋体" panose="02010600030101010101" pitchFamily="2" charset="-122"/>
                <a:sym typeface="Arial" panose="020B0604020202020204" pitchFamily="34" charset="0"/>
              </a:defRPr>
            </a:lvl5pPr>
          </a:lstStyle>
          <a:p>
            <a:pPr>
              <a:spcBef>
                <a:spcPct val="20000"/>
              </a:spcBef>
            </a:pPr>
            <a:r>
              <a:rPr lang="en-US" altLang="zh-CN" sz="1600" b="1" dirty="0">
                <a:solidFill>
                  <a:srgbClr val="004289"/>
                </a:solidFill>
                <a:latin typeface="Times New Roman" panose="02020603050405020304" pitchFamily="18" charset="0"/>
                <a:ea typeface="黑体" panose="02010609060101010101" pitchFamily="49" charset="-122"/>
                <a:cs typeface="Times New Roman" panose="02020603050405020304" pitchFamily="18" charset="0"/>
              </a:rPr>
              <a:t>1.5.2 </a:t>
            </a:r>
            <a:r>
              <a:rPr lang="zh-CN" altLang="en-US" sz="1600" b="1" dirty="0">
                <a:solidFill>
                  <a:srgbClr val="004289"/>
                </a:solidFill>
                <a:ea typeface="黑体" panose="02010609060101010101" pitchFamily="49" charset="-122"/>
                <a:cs typeface="Arial" panose="020B0604020202020204" pitchFamily="34" charset="0"/>
              </a:rPr>
              <a:t>国际航运企业分类</a:t>
            </a:r>
          </a:p>
        </p:txBody>
      </p:sp>
      <p:sp>
        <p:nvSpPr>
          <p:cNvPr id="7" name="矩形: 圆角 7"/>
          <p:cNvSpPr/>
          <p:nvPr/>
        </p:nvSpPr>
        <p:spPr>
          <a:xfrm>
            <a:off x="257810" y="1247140"/>
            <a:ext cx="6264910" cy="3268980"/>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lIns="57443" tIns="28721" rIns="57443" bIns="28721" anchor="ctr"/>
          <a:lstStyle/>
          <a:p>
            <a:pPr algn="ctr">
              <a:defRPr/>
            </a:pPr>
            <a:endParaRPr lang="zh-CN" altLang="en-US"/>
          </a:p>
        </p:txBody>
      </p:sp>
      <p:sp>
        <p:nvSpPr>
          <p:cNvPr id="2" name="文本框 1"/>
          <p:cNvSpPr txBox="1">
            <a:spLocks noChangeArrowheads="1"/>
          </p:cNvSpPr>
          <p:nvPr/>
        </p:nvSpPr>
        <p:spPr bwMode="auto">
          <a:xfrm>
            <a:off x="257810" y="734060"/>
            <a:ext cx="5137150" cy="321945"/>
          </a:xfrm>
          <a:prstGeom prst="rect">
            <a:avLst/>
          </a:prstGeom>
          <a:noFill/>
          <a:ln w="9525">
            <a:noFill/>
            <a:miter lim="800000"/>
          </a:ln>
        </p:spPr>
        <p:txBody>
          <a:bodyPr wrap="square" lIns="76804" tIns="38401" rIns="76804" bIns="38401">
            <a:spAutoFit/>
          </a:bodyPr>
          <a:lstStyle/>
          <a:p>
            <a:pPr defTabSz="1222375" fontAlgn="base" latinLnBrk="1">
              <a:spcBef>
                <a:spcPct val="0"/>
              </a:spcBef>
              <a:spcAft>
                <a:spcPct val="0"/>
              </a:spcAft>
              <a:buFont typeface="Arial" panose="020B0604020202020204" pitchFamily="34" charset="0"/>
            </a:pPr>
            <a:r>
              <a:rPr lang="zh-CN" altLang="en-US" sz="1600" b="1" kern="0"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国际</a:t>
            </a:r>
            <a:r>
              <a:rPr lang="zh-CN" altLang="en-US" sz="1600" b="1" kern="0"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航运</a:t>
            </a:r>
            <a:r>
              <a:rPr lang="zh-CN" altLang="en-US" sz="1600" b="1" kern="0" dirty="0">
                <a:solidFill>
                  <a:srgbClr val="5B9BD5">
                    <a:lumMod val="50000"/>
                  </a:srgbClr>
                </a:solidFill>
                <a:latin typeface="Times New Roman" panose="02020603050405020304" pitchFamily="18" charset="0"/>
                <a:ea typeface="黑体" panose="02010609060101010101" pitchFamily="49" charset="-122"/>
                <a:cs typeface="Times New Roman" panose="02020603050405020304" pitchFamily="18" charset="0"/>
                <a:sym typeface="+mn-ea"/>
              </a:rPr>
              <a:t>企业，按其运营方式可分为以下几种类型：</a:t>
            </a:r>
          </a:p>
        </p:txBody>
      </p:sp>
      <p:graphicFrame>
        <p:nvGraphicFramePr>
          <p:cNvPr id="3" name="图示 2">
            <a:extLst>
              <a:ext uri="{FF2B5EF4-FFF2-40B4-BE49-F238E27FC236}">
                <a16:creationId xmlns:a16="http://schemas.microsoft.com/office/drawing/2014/main" xmlns="" id="{7151B51E-7DE8-412E-B660-AC4569157E59}"/>
              </a:ext>
            </a:extLst>
          </p:cNvPr>
          <p:cNvGraphicFramePr/>
          <p:nvPr>
            <p:extLst>
              <p:ext uri="{D42A27DB-BD31-4B8C-83A1-F6EECF244321}">
                <p14:modId xmlns:p14="http://schemas.microsoft.com/office/powerpoint/2010/main" val="3145911155"/>
              </p:ext>
            </p:extLst>
          </p:nvPr>
        </p:nvGraphicFramePr>
        <p:xfrm>
          <a:off x="-540965" y="1583256"/>
          <a:ext cx="5609937" cy="2628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2" name="Picture 4">
            <a:extLst>
              <a:ext uri="{FF2B5EF4-FFF2-40B4-BE49-F238E27FC236}">
                <a16:creationId xmlns:a16="http://schemas.microsoft.com/office/drawing/2014/main" xmlns="" id="{181ACB37-9FFA-4C04-801A-4789CF5828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33373" y="2219974"/>
            <a:ext cx="2671197" cy="1355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1663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b6776ebc-15cc-4952-ac90-b05ab4ef5638}"/>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1951d5a0-78e2-456f-85ef-456caacd05b0}"/>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753d7dc8-d905-467e-a15c-fa3c118206b3}"/>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753d7dc8-d905-467e-a15c-fa3c118206b3}"/>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753d7dc8-d905-467e-a15c-fa3c118206b3}"/>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35f4b7bb-1261-4044-a5ab-d64c61cdc90e}"/>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1b73120d-84aa-4e43-ab62-88fd2fc523e9}"/>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60f01e15-07fc-42ce-accd-933707ef3802}"/>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17640e0a-7d8e-4f5c-8e75-c0f792370c31}"/>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15cd373c-26fd-40a2-a291-1deb0648b702}"/>
</p:tagLst>
</file>

<file path=ppt/theme/theme1.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000000"/>
      </a:accent5>
      <a:accent6>
        <a:srgbClr val="000000"/>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000000"/>
        </a:accent5>
        <a:accent6>
          <a:srgbClr val="000000"/>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1)">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000000"/>
      </a:accent5>
      <a:accent6>
        <a:srgbClr val="000000"/>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000000"/>
        </a:accent5>
        <a:accent6>
          <a:srgbClr val="000000"/>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2)">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000000"/>
      </a:accent5>
      <a:accent6>
        <a:srgbClr val="000000"/>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000000"/>
        </a:accent5>
        <a:accent6>
          <a:srgbClr val="000000"/>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000000"/>
      </a:accent5>
      <a:accent6>
        <a:srgbClr val="000000"/>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000000"/>
        </a:accent5>
        <a:accent6>
          <a:srgbClr val="000000"/>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808080"/>
      </a:dk2>
      <a:lt2>
        <a:srgbClr val="000000"/>
      </a:lt2>
      <a:accent1>
        <a:srgbClr val="BBE0E3"/>
      </a:accent1>
      <a:accent2>
        <a:srgbClr val="333399"/>
      </a:accent2>
      <a:accent3>
        <a:srgbClr val="FFFFFF"/>
      </a:accent3>
      <a:accent4>
        <a:srgbClr val="000000"/>
      </a:accent4>
      <a:accent5>
        <a:srgbClr val="000000"/>
      </a:accent5>
      <a:accent6>
        <a:srgbClr val="000000"/>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3789</TotalTime>
  <Words>16554</Words>
  <Application>Microsoft Office PowerPoint</Application>
  <PresentationFormat>自定义</PresentationFormat>
  <Paragraphs>2006</Paragraphs>
  <Slides>174</Slides>
  <Notes>174</Notes>
  <HiddenSlides>0</HiddenSlides>
  <MMClips>0</MMClips>
  <ScaleCrop>false</ScaleCrop>
  <HeadingPairs>
    <vt:vector size="4" baseType="variant">
      <vt:variant>
        <vt:lpstr>主题</vt:lpstr>
      </vt:variant>
      <vt:variant>
        <vt:i4>4</vt:i4>
      </vt:variant>
      <vt:variant>
        <vt:lpstr>幻灯片标题</vt:lpstr>
      </vt:variant>
      <vt:variant>
        <vt:i4>174</vt:i4>
      </vt:variant>
    </vt:vector>
  </HeadingPairs>
  <TitlesOfParts>
    <vt:vector size="178" baseType="lpstr">
      <vt:lpstr>Office 主题</vt:lpstr>
      <vt:lpstr>Office 主题(1)</vt:lpstr>
      <vt:lpstr>Office 主题(2)</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PPT2</dc:title>
  <dc:creator>胡里</dc:creator>
  <cp:lastModifiedBy>M</cp:lastModifiedBy>
  <cp:revision>545</cp:revision>
  <dcterms:created xsi:type="dcterms:W3CDTF">2015-09-11T19:56:00Z</dcterms:created>
  <dcterms:modified xsi:type="dcterms:W3CDTF">2023-09-06T14:35:45Z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